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/index.php?title=V%C3%ADde%C5%88&amp;oldid=1040503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4213" y="314325"/>
          <a:ext cx="7777163" cy="4385263"/>
        </p:xfrm>
        <a:graphic>
          <a:graphicData uri="http://schemas.openxmlformats.org/drawingml/2006/table">
            <a:tbl>
              <a:tblPr/>
              <a:tblGrid>
                <a:gridCol w="1801489"/>
                <a:gridCol w="2180461"/>
                <a:gridCol w="957500"/>
                <a:gridCol w="247156"/>
                <a:gridCol w="529096"/>
                <a:gridCol w="764373"/>
                <a:gridCol w="1297088"/>
              </a:tblGrid>
              <a:tr h="10990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Obchodní akademie a Střední odborná škola, gen. F. Fajtla, Louny, p.o.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Osvoboditelů 380, Louny</a:t>
                      </a: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projektu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CZ.1.07/1.5.00/34.0052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sady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40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DUM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3.2._40_01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Předmět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zeměpis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Geografická .....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hlavní města Evropy - Vídeň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Jakub Hnátek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Datum tvorby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22.4.2013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234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Anotace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Prezentace pojednává o informacích tykajících se hlavního města Vídně. Jsou zde zahrnuty památky, doprava, vývoj obyvatel…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90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Metodický pokyn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Sledování a vypisování informací.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Skupina 3"/>
          <p:cNvGrpSpPr>
            <a:grpSpLocks/>
          </p:cNvGrpSpPr>
          <p:nvPr/>
        </p:nvGrpSpPr>
        <p:grpSpPr bwMode="auto">
          <a:xfrm>
            <a:off x="1476375" y="381000"/>
            <a:ext cx="3892550" cy="847725"/>
            <a:chOff x="1475656" y="2133600"/>
            <a:chExt cx="3893393" cy="847725"/>
          </a:xfrm>
        </p:grpSpPr>
        <p:pic>
          <p:nvPicPr>
            <p:cNvPr id="6" name="Obrázek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2133600"/>
              <a:ext cx="29051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ek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266949"/>
              <a:ext cx="5810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68313" y="5734050"/>
            <a:ext cx="842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i="1">
                <a:latin typeface="Calibri" pitchFamily="34" charset="0"/>
              </a:rPr>
              <a:t>Autorem materiálu a všech jeho částí, není-li uvedeno jinak, je Jakub Hnátek</a:t>
            </a:r>
            <a:br>
              <a:rPr lang="cs-CZ" sz="1200" i="1">
                <a:latin typeface="Calibri" pitchFamily="34" charset="0"/>
              </a:rPr>
            </a:br>
            <a:r>
              <a:rPr lang="cs-CZ" sz="1200" i="1">
                <a:latin typeface="Calibri" pitchFamily="34" charset="0"/>
              </a:rPr>
              <a:t>Dostupné z Metodického portálu www.rvp.cz, ISSN: 1802-4785, financovaného z ESF a státního rozpočtu ČR. Provozováno Výzkumným ústavem pedagogickým v Praze.</a:t>
            </a:r>
            <a:r>
              <a:rPr lang="cs-CZ" sz="1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Památky z římského období se dochovaly v pouhých fragmentech. Architektonické stopy středověku představují především chrámové stavby od románského kostela sv.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Ruprechta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až po gotický svatoštěpánský dóm s bohatou sochařskou výzdobou. Baroko reprezentuje množství šlechtických paláců i známé kostelní stavby (sv. Karel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Boromejský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univerzitní jezuitský kostel). Mimořádný urbanistický význam mělo vytvoření reprezentativní okružní třídy s řadou veřejných budov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Ringstraße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na přelomu 19. a 20. století. V posledních desetiletích byla ve městě postavena řada výškových budov.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2592288" cy="312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563888" y="6237312"/>
            <a:ext cx="519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č.6 – Hlavní oltář kostela sv. Karla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Boromejského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Každodennost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Vídeň je charakteristická specifickou kuchyní vzniklou v dobách mnohonárodnostní monarchie, kdy každá z národnostních menšin rozšířila zdejší jídelníček. Z Maďarska byl v upravené podobě přejat guláš a palačinky, z českého prostředí, které mělo největší vliv, pocházejí štrúdl, koláče, buchty a knedlíky. Mezi typické pokrmy patří i vídeňský řízek. Stánky na ulicích nabízejí velký výběr párků a klobás, v poslední době obohatili Vídeň Turci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Bosňáci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rychlým občerstvením tureckého a arabského typu (kebab, burek,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falafel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4693232" cy="3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971600" y="6237312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č.7 – Vídeňský řízek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zimě časté sněžení a někdy bývají i mrazy pod -10°C. Jaro začíná koncem února a končí uprostřed května, počasí je silně proměnlivé. Mohou být mrazy, ale i letní horka. Léto je často i velmi teplé a suché. Podzim přichází koncem září. Začátek i střed podzimu je charakteristický častými návraty teplého a suchého počasí. Koncový podzim přechází v mírnou zimu koncem listopadu. Vídeň je dosti slunečné místo ve všech ročních obdobích. Nejnižší teplota naměřená ve Vídni byla -26°C a vůbec nejvyšší byla 38,3°C.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212976"/>
            <a:ext cx="9001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79512" y="5445224"/>
            <a:ext cx="2232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č.8 –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Videň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podnebí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Podle statistiky z roku 2007 se 35 % přepravy ve Vídni odehrálo prostřednictvím veřejné dopravy, 32 % automobilem, 28 % pěšky a 5 % na kole.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Páteří vídeňské městské hromadné dopravy je metro (U-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Bahn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a městská železnice (S-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Bahn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), jejíž počátky spadají na začátek 20. století. Tato základní síť je doplněna tramvajemi (od roku 1865) a autobusy (od 1907). V rakouském hlavním městě existovalo v průběhu 20. století také několik samostatných trolejbusových tratí. Všechny prostředky hromadné přepravy používají jednotný tarif a jsou provozovány převážně firmami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Wiener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Linien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ÖBB,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Badner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Bahn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také řadou soukromých autobusových dopravců.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05064"/>
            <a:ext cx="4973810" cy="257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323528" y="6165304"/>
            <a:ext cx="2877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č.9 – Veřejná půjčovna kol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Vídeň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http://cs.wikipedia.org/w/index.php?title=V%C3%ADde%C5%88&amp;oldid=10405032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č.2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Vídeň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http://cs.wikipedia.org/w/index.php?title=V%C3%ADde%C5%88&amp;oldid=10405032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č.3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Vídeň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http://cs.wikipedia.org/w/index.php?title=V%C3%ADde%C5%88&amp;oldid=10405032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č.4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Vídeň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http://cs.wikipedia.org/w/index.php?title=V%C3%ADde%C5%88&amp;oldid=10405032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č.5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Vídeň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http://cs.wikipedia.org/w/index.php?title=V%C3%ADde%C5%88&amp;oldid=10405032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č.6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Vídeň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http://cs.wikipedia.org/w/index.php?title=V%C3%ADde%C5%88&amp;oldid=10405032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č.7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Vídeň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http://cs.wikipedia.org/w/index.php?title=V%C3%ADde%C5%88&amp;oldid=10405032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č.8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Vídeň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http://cs.wikipedia.org/w/index.php?title=V%C3%ADde%C5%88&amp;oldid=10405032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č.9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Vídeň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http://cs.wikipedia.org/w/index.php?title=V%C3%ADde%C5%88&amp;oldid=10405032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Vídeň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Vídeň (německy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Wien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je hlavní město Rakouska, současně také statutární město a zároveň od 1. ledna 1922 jedna z jeho spolkových zemí, zcela obklopená územím spolkové země Dolní Rakousy. Leží na řece Dunaj a se svými 1,7 miliony obyvatel je největším rakouským městem a současně nejvýznamnějším kulturním, politickým a hospodářským centrem země. Historické centrum Vídně bylo v roce 2001 zapsáno na Seznam světového dědictví UNESCO. V seznamu měst podle kvality života sestaveném firmou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Mercer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se v roce 2011 Vídeň umístila na první příčce.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73016"/>
            <a:ext cx="19145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4139952" y="5733256"/>
            <a:ext cx="2403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č.1 - Malý znak Vídně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Vídeňská pánev je díky své výhodné poloze a příznivému klimatu nepřetržitě osídlena už od mladší doby kamenné. Jméno dostalo místo po keltské osadě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Vedunia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což v překladu znamená lesní potok.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Kolem přelomu letopočtu bylo území dobyto Římany, kteří na místě dnešního centra města vybudovali vojenský tábor s přilehlým městem. Neslo jméno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Vindobona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jeho úkolem byla obrana severní hranice říše před germánskými kmeny. Roku 180 při tažení proti Markomanům zde zemřel císař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Marcus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Aurelius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Římané opustili město v 5. století, ale osídlení v místě nikdy zcela nezaniklo a ve středověku bylo na římských základech obnoveno opět do podoby města.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9080"/>
            <a:ext cx="37804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971600" y="6309320"/>
            <a:ext cx="350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č.2 - Druhé obléhání Vídně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turky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Ke dni 1. ledna 2011 měla Vídeň 1 713 957 obyvatel. Avšak těsně před první světovou válkou byla Vídeň s více než dvěma miliony obyvatel čtvrtým největším městem na světě. Druhá polovina 19. a začátek 20. století, kdy byla centrem velké mnohonárodnostní říše, jí vtiskly charakter sídla tvořeného lidmi různého původu, kultur a náboženství. V roce 1900 byla čtvrtina obyvatel tvořena rodáky z území dnešní České republiky (Češi i Němci); významná přistěhovalecká vlna přišla z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Haliče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(především Židé a Poláci). Po válce město ztratilo mnoho obyvatel, kteří se často vrátili do rodných zemí. Jednalo se především o Čechy, Slováky a Maďary.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5472608" cy="311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95536" y="6237312"/>
            <a:ext cx="2864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č.3 – Vývoj počtu obyvatel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členění Vídně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Vídeň se člení na 23 samosprávných městských částí tradičně označovaných jako vídeňské městské okresy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Wiener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Stadtbezirke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). První byly vytvořeny roku 1850 při prvním rozšíření Vídně. Od té doby se zvětšil nejen jejich počet, ale i rozloha. Kromě toho docházelo i k jistým změnám hranic těchto celků. Městské okresy se dále člení celkem na 89 katastrálních území, jejichž hranice se však v některých případech nekryjí s hranicemi městských okresů.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140968"/>
            <a:ext cx="499441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0" y="5805264"/>
            <a:ext cx="3377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č.3 – Vídeňské městské okresy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Vídeň se vyznačuje bohatou hudební tradicí, jejíž vrchol se datuje na přelom 18. a 19. století, kdy v městě tvořili Wolfgang Amadeus Mozart,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Joseph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Haydn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Ludwig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van Beethoven, později se proslavili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Franz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Schubert,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Franz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Liszt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Johannes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Brahms,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Johann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Strauss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starší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Johann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Strauss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mladší,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Franz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Lehár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Josef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Lanner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Anton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Bruckner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Gustav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Mahler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stejně jako na začátku 20. století příslušníci Nové vídeňské školy kolem Arnolda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Schönberga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Za nejlepší interpretaci Mozartových děl je každé 2 roky akademií ve Vídni udělována cena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Wiener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Flötenuhr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Státní opera je zaměřena na uvádění klasických děl,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Volksoper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nabízí širší repertoár zahrnující operetu, klasický muzikál i operu. Jako třetí operní scéna slouží od roku 2006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Theater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Wien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kde byla v premiéře uvedena Beethovenova opera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Fidelio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Vídeňská komorní opera nabízí netradiční inscenace klasických i moderních děl.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4770107" cy="357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5724128" y="6021288"/>
            <a:ext cx="2993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č.4 – Vídeňské státní opera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Divadlo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Divadlo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Burgtheater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patří mezi přední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německojazyčná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divadla, dobrou pověst si drží 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Volkstheater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Theater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in der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Josephstadt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Ve městě působí také velké množství malých scén a kabaretů. Od roku 2000 je ve Vídni předávána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Nestroyova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divadelní cena, nejvýznamnější ocenění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německojazyčné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oblasti.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Muzea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Největším muzejním komplexem je císařský palác Hofburg, kde jsou kromě interiérových instalací z druhé poloviny 19. století vystaveny některé z panovnických sbírek. Jejich hlavní část se nachází v nedalekých muzeích Uměleckohistorickém, s rozsáhlou galerií starých mistrů, a Přírodovědeckém. Muzejní areál byl v posledním desetiletí doplněn tzv.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Museumsquartierem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což je soubor muzeí vytvořený v prostoru bývalých císařských koníren. Roli hlavní vídeňské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kunsthaly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plní Albertina, která stavebně navazuje na komplex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Hofburku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výstavními prostory jsou i pavilon Secese, Dům umělců a mnohé jiné. Jako muzea slouží také hlavní zahradní paláce - císařská rezidence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Schönbrunnu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Belveder Evžena Savojského i Lichtenštejnský palác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Roßau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645024"/>
            <a:ext cx="385007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0" y="6488668"/>
            <a:ext cx="6353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č.5 – Uměleckohistorické muzeum na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Maria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Theresien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Platz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1480</Words>
  <Application>Microsoft Office PowerPoint</Application>
  <PresentationFormat>Předvádění na obrazovce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Vídeň</vt:lpstr>
      <vt:lpstr>Historie</vt:lpstr>
      <vt:lpstr>Obyvatelstvo</vt:lpstr>
      <vt:lpstr>Správní členění Vídně</vt:lpstr>
      <vt:lpstr>Hudba</vt:lpstr>
      <vt:lpstr>Opera</vt:lpstr>
      <vt:lpstr>Divadlo</vt:lpstr>
      <vt:lpstr>Muzea</vt:lpstr>
      <vt:lpstr>Architektura</vt:lpstr>
      <vt:lpstr>Každodennost</vt:lpstr>
      <vt:lpstr>Podnebí</vt:lpstr>
      <vt:lpstr>Doprava</vt:lpstr>
      <vt:lpstr>Zdroj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Henrik</dc:creator>
  <cp:lastModifiedBy>Danath</cp:lastModifiedBy>
  <cp:revision>4</cp:revision>
  <dcterms:created xsi:type="dcterms:W3CDTF">2013-06-15T09:46:34Z</dcterms:created>
  <dcterms:modified xsi:type="dcterms:W3CDTF">2013-08-26T12:13:41Z</dcterms:modified>
</cp:coreProperties>
</file>