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26.8.2013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26.8.2013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26.8.2013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s.wikipedia.org/w/index.php?title=Pantheon&amp;oldid=10379356" TargetMode="External"/><Relationship Id="rId2" Type="http://schemas.openxmlformats.org/officeDocument/2006/relationships/hyperlink" Target="http://cs.wikipedia.org/w/index.php?title=%C5%98%C3%ADm&amp;oldid=10362927" TargetMode="External"/><Relationship Id="rId1" Type="http://schemas.openxmlformats.org/officeDocument/2006/relationships/slideLayout" Target="../slideLayouts/slideLayout2.xml"/><Relationship Id="rId4" Type="http://schemas.openxmlformats.org/officeDocument/2006/relationships/hyperlink" Target="http://cs.wikipedia.org/w/index.php?title=Koloseum&amp;oldid=1038220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684213" y="314325"/>
          <a:ext cx="7777163" cy="4385263"/>
        </p:xfrm>
        <a:graphic>
          <a:graphicData uri="http://schemas.openxmlformats.org/drawingml/2006/table">
            <a:tbl>
              <a:tblPr/>
              <a:tblGrid>
                <a:gridCol w="1801489"/>
                <a:gridCol w="2180461"/>
                <a:gridCol w="957500"/>
                <a:gridCol w="247156"/>
                <a:gridCol w="529096"/>
                <a:gridCol w="764373"/>
                <a:gridCol w="1297088"/>
              </a:tblGrid>
              <a:tr h="109902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Obchodní akademie a Střední odborná škola, gen. F. Fajtla, Louny, p.o.</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Osvoboditelů 380, Louny</a:t>
                      </a:r>
                    </a:p>
                  </a:txBody>
                  <a:tcPr marL="68583" marR="6858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projektu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Calibri" pitchFamily="34" charset="0"/>
                          <a:cs typeface="Times New Roman" pitchFamily="18" charset="0"/>
                        </a:rPr>
                        <a:t>CZ.1.07/1.5.00/34.0052</a:t>
                      </a: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sady</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40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DUM</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3.2._40_01</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Předmět</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zeměpis</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395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Tematický okruh</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Geografická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Název materiálu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hlavní města Evropy - Řím</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Autor</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Jakub Hnátek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Datum tvorby</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22.4.2013</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Ročník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r>
              <a:tr h="542344">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Anotace</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Prezentace pojednává o informacích tykajících se hlavního města Říma. Jsou zde zahrnuty památky, doprava, vývoj obyvatel…</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69019">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Metodický pokyn</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Sledování a vypisování informací.</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grpSp>
        <p:nvGrpSpPr>
          <p:cNvPr id="5" name="Skupina 3"/>
          <p:cNvGrpSpPr>
            <a:grpSpLocks/>
          </p:cNvGrpSpPr>
          <p:nvPr/>
        </p:nvGrpSpPr>
        <p:grpSpPr bwMode="auto">
          <a:xfrm>
            <a:off x="1476375" y="381000"/>
            <a:ext cx="3892550" cy="847725"/>
            <a:chOff x="1475656" y="2133600"/>
            <a:chExt cx="3893393" cy="847725"/>
          </a:xfrm>
        </p:grpSpPr>
        <p:pic>
          <p:nvPicPr>
            <p:cNvPr id="6" name="Obrázek 1"/>
            <p:cNvPicPr>
              <a:picLocks noChangeAspect="1" noChangeArrowheads="1"/>
            </p:cNvPicPr>
            <p:nvPr/>
          </p:nvPicPr>
          <p:blipFill>
            <a:blip r:embed="rId2" cstate="print"/>
            <a:srcRect/>
            <a:stretch>
              <a:fillRect/>
            </a:stretch>
          </p:blipFill>
          <p:spPr bwMode="auto">
            <a:xfrm>
              <a:off x="1475656" y="2133600"/>
              <a:ext cx="2905125" cy="847725"/>
            </a:xfrm>
            <a:prstGeom prst="rect">
              <a:avLst/>
            </a:prstGeom>
            <a:noFill/>
            <a:ln w="9525">
              <a:noFill/>
              <a:miter lim="800000"/>
              <a:headEnd/>
              <a:tailEnd/>
            </a:ln>
          </p:spPr>
        </p:pic>
        <p:pic>
          <p:nvPicPr>
            <p:cNvPr id="7" name="Obrázek 2"/>
            <p:cNvPicPr>
              <a:picLocks noChangeAspect="1" noChangeArrowheads="1"/>
            </p:cNvPicPr>
            <p:nvPr/>
          </p:nvPicPr>
          <p:blipFill>
            <a:blip r:embed="rId3" cstate="print"/>
            <a:srcRect/>
            <a:stretch>
              <a:fillRect/>
            </a:stretch>
          </p:blipFill>
          <p:spPr bwMode="auto">
            <a:xfrm>
              <a:off x="4788024" y="2266949"/>
              <a:ext cx="581025" cy="581025"/>
            </a:xfrm>
            <a:prstGeom prst="rect">
              <a:avLst/>
            </a:prstGeom>
            <a:noFill/>
            <a:ln w="9525">
              <a:noFill/>
              <a:miter lim="800000"/>
              <a:headEnd/>
              <a:tailEnd/>
            </a:ln>
          </p:spPr>
        </p:pic>
      </p:grpSp>
      <p:sp>
        <p:nvSpPr>
          <p:cNvPr id="8" name="Text Box 49"/>
          <p:cNvSpPr txBox="1">
            <a:spLocks noChangeArrowheads="1"/>
          </p:cNvSpPr>
          <p:nvPr/>
        </p:nvSpPr>
        <p:spPr bwMode="auto">
          <a:xfrm>
            <a:off x="468313" y="5734050"/>
            <a:ext cx="8424862" cy="646113"/>
          </a:xfrm>
          <a:prstGeom prst="rect">
            <a:avLst/>
          </a:prstGeom>
          <a:noFill/>
          <a:ln w="9525">
            <a:noFill/>
            <a:miter lim="800000"/>
            <a:headEnd/>
            <a:tailEnd/>
          </a:ln>
        </p:spPr>
        <p:txBody>
          <a:bodyPr>
            <a:spAutoFit/>
          </a:bodyPr>
          <a:lstStyle/>
          <a:p>
            <a:pPr algn="ctr">
              <a:spcBef>
                <a:spcPct val="50000"/>
              </a:spcBef>
            </a:pPr>
            <a:r>
              <a:rPr lang="cs-CZ" sz="1200" i="1">
                <a:latin typeface="Calibri" pitchFamily="34" charset="0"/>
              </a:rPr>
              <a:t>Autorem materiálu a všech jeho částí, není-li uvedeno jinak, je Jakub Hnátek</a:t>
            </a:r>
            <a:br>
              <a:rPr lang="cs-CZ" sz="1200" i="1">
                <a:latin typeface="Calibri" pitchFamily="34" charset="0"/>
              </a:rPr>
            </a:br>
            <a:r>
              <a:rPr lang="cs-CZ" sz="1200" i="1">
                <a:latin typeface="Calibri" pitchFamily="34" charset="0"/>
              </a:rPr>
              <a:t>Dostupné z Metodického portálu www.rvp.cz, ISSN: 1802-4785, financovaného z ESF a státního rozpočtu ČR. Provozováno Výzkumným ústavem pedagogickým v Praze.</a:t>
            </a:r>
            <a:r>
              <a:rPr lang="cs-CZ" sz="1200">
                <a:latin typeface="Calibri"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Fontány</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Řím se pyšní, a to už od starověku, světově proslulým systémem svých veřejných vodovodů s na něj navazující soustavou fontán a kašen, které jsou většinou nejen umělecky cenné, ale také turisticky velice atraktivní i jako místa pro relaxaci a odpočinek. Nejznámější římskou fontánou je bezesporu Fontána </a:t>
            </a:r>
            <a:r>
              <a:rPr lang="cs-CZ" sz="1600" dirty="0" err="1" smtClean="0">
                <a:latin typeface="Times New Roman" pitchFamily="18" charset="0"/>
                <a:cs typeface="Times New Roman" pitchFamily="18" charset="0"/>
              </a:rPr>
              <a:t>di</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Trevi</a:t>
            </a:r>
            <a:r>
              <a:rPr lang="cs-CZ" sz="1600" dirty="0" smtClean="0">
                <a:latin typeface="Times New Roman" pitchFamily="18" charset="0"/>
                <a:cs typeface="Times New Roman" pitchFamily="18" charset="0"/>
              </a:rPr>
              <a:t>.</a:t>
            </a:r>
            <a:endParaRPr lang="cs-CZ" sz="16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899592" y="2996952"/>
            <a:ext cx="4512501" cy="3384376"/>
          </a:xfrm>
          <a:prstGeom prst="rect">
            <a:avLst/>
          </a:prstGeom>
          <a:noFill/>
          <a:ln w="9525">
            <a:noFill/>
            <a:miter lim="800000"/>
            <a:headEnd/>
            <a:tailEnd/>
          </a:ln>
        </p:spPr>
      </p:pic>
      <p:sp>
        <p:nvSpPr>
          <p:cNvPr id="5" name="TextovéPole 7"/>
          <p:cNvSpPr txBox="1">
            <a:spLocks noChangeArrowheads="1"/>
          </p:cNvSpPr>
          <p:nvPr/>
        </p:nvSpPr>
        <p:spPr bwMode="auto">
          <a:xfrm>
            <a:off x="5508104" y="5877272"/>
            <a:ext cx="2351991"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č.7 - Fontána </a:t>
            </a:r>
            <a:r>
              <a:rPr lang="cs-CZ" dirty="0" err="1" smtClean="0">
                <a:latin typeface="Arial" pitchFamily="34" charset="0"/>
                <a:cs typeface="Arial" pitchFamily="34" charset="0"/>
              </a:rPr>
              <a:t>di</a:t>
            </a:r>
            <a:r>
              <a:rPr lang="cs-CZ" dirty="0" smtClean="0">
                <a:latin typeface="Arial" pitchFamily="34" charset="0"/>
                <a:cs typeface="Arial" pitchFamily="34" charset="0"/>
              </a:rPr>
              <a:t> </a:t>
            </a:r>
            <a:r>
              <a:rPr lang="cs-CZ" dirty="0" err="1" smtClean="0">
                <a:latin typeface="Arial" pitchFamily="34" charset="0"/>
                <a:cs typeface="Arial" pitchFamily="34" charset="0"/>
              </a:rPr>
              <a:t>Trevi</a:t>
            </a:r>
            <a:endParaRPr lang="cs-CZ"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Kostely a chrámy</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Řím se jako centrum křesťanství pyšní množstvím bohatých kostelů, počínaje velkolepými bazilikami, jež zdůrazňovaly význam středověké a renesanční katolické církve, přes menší a skromnější budovy až po podzemní katakomby, kde se často tajně scházeli první křesťané. Mezi rané kostely patří stánky z původně antických římských chrámů. Jeden z nich, Pantheon, zůstal téměř nezměněn od 2. století, kdy byl postaven.</a:t>
            </a:r>
            <a:endParaRPr lang="cs-CZ" sz="16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3779912" y="3284984"/>
            <a:ext cx="4971659" cy="3312368"/>
          </a:xfrm>
          <a:prstGeom prst="rect">
            <a:avLst/>
          </a:prstGeom>
          <a:noFill/>
          <a:ln w="9525">
            <a:noFill/>
            <a:miter lim="800000"/>
            <a:headEnd/>
            <a:tailEnd/>
          </a:ln>
        </p:spPr>
      </p:pic>
      <p:sp>
        <p:nvSpPr>
          <p:cNvPr id="5" name="TextovéPole 7"/>
          <p:cNvSpPr txBox="1">
            <a:spLocks noChangeArrowheads="1"/>
          </p:cNvSpPr>
          <p:nvPr/>
        </p:nvSpPr>
        <p:spPr bwMode="auto">
          <a:xfrm>
            <a:off x="1331640" y="6237312"/>
            <a:ext cx="2450223"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č.8 - Bazilika sv. Petra</a:t>
            </a:r>
            <a:endParaRPr lang="cs-CZ"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Pantheon</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Pantheon (z </a:t>
            </a:r>
            <a:r>
              <a:rPr lang="cs-CZ" sz="1600" dirty="0" err="1" smtClean="0">
                <a:latin typeface="Times New Roman" pitchFamily="18" charset="0"/>
                <a:cs typeface="Times New Roman" pitchFamily="18" charset="0"/>
              </a:rPr>
              <a:t>řec</a:t>
            </a:r>
            <a:r>
              <a:rPr lang="cs-CZ" sz="1600" dirty="0" smtClean="0">
                <a:latin typeface="Times New Roman" pitchFamily="18" charset="0"/>
                <a:cs typeface="Times New Roman" pitchFamily="18" charset="0"/>
              </a:rPr>
              <a:t>.</a:t>
            </a:r>
            <a:r>
              <a:rPr lang="el-GR" sz="1600" dirty="0" smtClean="0">
                <a:latin typeface="Times New Roman" pitchFamily="18" charset="0"/>
                <a:cs typeface="Times New Roman" pitchFamily="18" charset="0"/>
              </a:rPr>
              <a:t>Πάνθεον; </a:t>
            </a:r>
            <a:r>
              <a:rPr lang="cs-CZ" sz="1600" dirty="0" smtClean="0">
                <a:latin typeface="Times New Roman" pitchFamily="18" charset="0"/>
                <a:cs typeface="Times New Roman" pitchFamily="18" charset="0"/>
              </a:rPr>
              <a:t>pan - vše a </a:t>
            </a:r>
            <a:r>
              <a:rPr lang="cs-CZ" sz="1600" dirty="0" err="1" smtClean="0">
                <a:latin typeface="Times New Roman" pitchFamily="18" charset="0"/>
                <a:cs typeface="Times New Roman" pitchFamily="18" charset="0"/>
              </a:rPr>
              <a:t>theoi</a:t>
            </a:r>
            <a:r>
              <a:rPr lang="cs-CZ" sz="1600" dirty="0" smtClean="0">
                <a:latin typeface="Times New Roman" pitchFamily="18" charset="0"/>
                <a:cs typeface="Times New Roman" pitchFamily="18" charset="0"/>
              </a:rPr>
              <a:t> - bohové) je chrám v Římě, původně zasvěcený všem bohům, později katolizován a zasvěcen Panně Marii mučedníků (</a:t>
            </a:r>
            <a:r>
              <a:rPr lang="cs-CZ" sz="1600" dirty="0" err="1" smtClean="0">
                <a:latin typeface="Times New Roman" pitchFamily="18" charset="0"/>
                <a:cs typeface="Times New Roman" pitchFamily="18" charset="0"/>
              </a:rPr>
              <a:t>Santa</a:t>
            </a:r>
            <a:r>
              <a:rPr lang="cs-CZ" sz="1600" dirty="0" smtClean="0">
                <a:latin typeface="Times New Roman" pitchFamily="18" charset="0"/>
                <a:cs typeface="Times New Roman" pitchFamily="18" charset="0"/>
              </a:rPr>
              <a:t> Maria </a:t>
            </a:r>
            <a:r>
              <a:rPr lang="cs-CZ" sz="1600" dirty="0" err="1" smtClean="0">
                <a:latin typeface="Times New Roman" pitchFamily="18" charset="0"/>
                <a:cs typeface="Times New Roman" pitchFamily="18" charset="0"/>
              </a:rPr>
              <a:t>dei</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Martiri</a:t>
            </a:r>
            <a:r>
              <a:rPr lang="cs-CZ" sz="1600" dirty="0" smtClean="0">
                <a:latin typeface="Times New Roman" pitchFamily="18" charset="0"/>
                <a:cs typeface="Times New Roman" pitchFamily="18" charset="0"/>
              </a:rPr>
              <a:t>). Patří k nejvýznamnějším a nejzachovalejším antickým chrámům. Stojí na </a:t>
            </a:r>
            <a:r>
              <a:rPr lang="cs-CZ" sz="1600" dirty="0" err="1" smtClean="0">
                <a:latin typeface="Times New Roman" pitchFamily="18" charset="0"/>
                <a:cs typeface="Times New Roman" pitchFamily="18" charset="0"/>
              </a:rPr>
              <a:t>Piazza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della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Rotonda</a:t>
            </a:r>
            <a:r>
              <a:rPr lang="cs-CZ" sz="1600" dirty="0" smtClean="0">
                <a:latin typeface="Times New Roman" pitchFamily="18" charset="0"/>
                <a:cs typeface="Times New Roman" pitchFamily="18" charset="0"/>
              </a:rPr>
              <a:t> ve čtvrti </a:t>
            </a:r>
            <a:r>
              <a:rPr lang="cs-CZ" sz="1600" dirty="0" err="1" smtClean="0">
                <a:latin typeface="Times New Roman" pitchFamily="18" charset="0"/>
                <a:cs typeface="Times New Roman" pitchFamily="18" charset="0"/>
              </a:rPr>
              <a:t>Pigna</a:t>
            </a:r>
            <a:r>
              <a:rPr lang="cs-CZ" sz="1600" dirty="0" smtClean="0">
                <a:latin typeface="Times New Roman" pitchFamily="18" charset="0"/>
                <a:cs typeface="Times New Roman" pitchFamily="18" charset="0"/>
              </a:rPr>
              <a:t>.</a:t>
            </a:r>
            <a:endParaRPr lang="cs-CZ" sz="16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395537" y="2852936"/>
            <a:ext cx="4104456" cy="3344992"/>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724128" y="2636912"/>
            <a:ext cx="2520280" cy="3643778"/>
          </a:xfrm>
          <a:prstGeom prst="rect">
            <a:avLst/>
          </a:prstGeom>
          <a:noFill/>
          <a:ln w="9525">
            <a:noFill/>
            <a:miter lim="800000"/>
            <a:headEnd/>
            <a:tailEnd/>
          </a:ln>
        </p:spPr>
      </p:pic>
      <p:sp>
        <p:nvSpPr>
          <p:cNvPr id="6" name="TextovéPole 7"/>
          <p:cNvSpPr txBox="1">
            <a:spLocks noChangeArrowheads="1"/>
          </p:cNvSpPr>
          <p:nvPr/>
        </p:nvSpPr>
        <p:spPr bwMode="auto">
          <a:xfrm>
            <a:off x="539552" y="6165304"/>
            <a:ext cx="2929007"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č.9 - Pantheon v 19. století</a:t>
            </a:r>
            <a:endParaRPr lang="cs-CZ" dirty="0">
              <a:latin typeface="Arial" pitchFamily="34" charset="0"/>
              <a:cs typeface="Arial" pitchFamily="34" charset="0"/>
            </a:endParaRPr>
          </a:p>
        </p:txBody>
      </p:sp>
      <p:sp>
        <p:nvSpPr>
          <p:cNvPr id="7" name="TextovéPole 7"/>
          <p:cNvSpPr txBox="1">
            <a:spLocks noChangeArrowheads="1"/>
          </p:cNvSpPr>
          <p:nvPr/>
        </p:nvSpPr>
        <p:spPr bwMode="auto">
          <a:xfrm>
            <a:off x="5724128" y="6488668"/>
            <a:ext cx="2505814"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č.9 - Rafaelova hrobka</a:t>
            </a:r>
            <a:endParaRPr lang="cs-CZ"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Koloseum</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Koloseum nebo Římské koloseum, původně </a:t>
            </a:r>
            <a:r>
              <a:rPr lang="cs-CZ" sz="1600" dirty="0" err="1" smtClean="0">
                <a:latin typeface="Times New Roman" pitchFamily="18" charset="0"/>
                <a:cs typeface="Times New Roman" pitchFamily="18" charset="0"/>
              </a:rPr>
              <a:t>Flaviovský</a:t>
            </a:r>
            <a:r>
              <a:rPr lang="cs-CZ" sz="1600" dirty="0" smtClean="0">
                <a:latin typeface="Times New Roman" pitchFamily="18" charset="0"/>
                <a:cs typeface="Times New Roman" pitchFamily="18" charset="0"/>
              </a:rPr>
              <a:t> amfiteátr (latinsky: </a:t>
            </a:r>
            <a:r>
              <a:rPr lang="cs-CZ" sz="1600" dirty="0" err="1" smtClean="0">
                <a:latin typeface="Times New Roman" pitchFamily="18" charset="0"/>
                <a:cs typeface="Times New Roman" pitchFamily="18" charset="0"/>
              </a:rPr>
              <a:t>Amphitheatrum</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Flavium</a:t>
            </a:r>
            <a:r>
              <a:rPr lang="cs-CZ" sz="1600" dirty="0" smtClean="0">
                <a:latin typeface="Times New Roman" pitchFamily="18" charset="0"/>
                <a:cs typeface="Times New Roman" pitchFamily="18" charset="0"/>
              </a:rPr>
              <a:t>, italsky: </a:t>
            </a:r>
            <a:r>
              <a:rPr lang="cs-CZ" sz="1600" dirty="0" err="1" smtClean="0">
                <a:latin typeface="Times New Roman" pitchFamily="18" charset="0"/>
                <a:cs typeface="Times New Roman" pitchFamily="18" charset="0"/>
              </a:rPr>
              <a:t>Anfiteatro</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Flavio</a:t>
            </a:r>
            <a:r>
              <a:rPr lang="cs-CZ" sz="1600" dirty="0" smtClean="0">
                <a:latin typeface="Times New Roman" pitchFamily="18" charset="0"/>
                <a:cs typeface="Times New Roman" pitchFamily="18" charset="0"/>
              </a:rPr>
              <a:t> nebo </a:t>
            </a:r>
            <a:r>
              <a:rPr lang="cs-CZ" sz="1600" dirty="0" err="1" smtClean="0">
                <a:latin typeface="Times New Roman" pitchFamily="18" charset="0"/>
                <a:cs typeface="Times New Roman" pitchFamily="18" charset="0"/>
              </a:rPr>
              <a:t>Colosseo</a:t>
            </a:r>
            <a:r>
              <a:rPr lang="cs-CZ" sz="1600" dirty="0" smtClean="0">
                <a:latin typeface="Times New Roman" pitchFamily="18" charset="0"/>
                <a:cs typeface="Times New Roman" pitchFamily="18" charset="0"/>
              </a:rPr>
              <a:t>), je elipsovitý amfiteátr v centru města Říma v Itálii. Jde o největší amfiteátr, který byl kdy v římské říši postaven. Je to jedno z velkých děl římské architektury.</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Nachází se východně od </a:t>
            </a:r>
            <a:r>
              <a:rPr lang="cs-CZ" sz="1600" dirty="0" err="1" smtClean="0">
                <a:latin typeface="Times New Roman" pitchFamily="18" charset="0"/>
                <a:cs typeface="Times New Roman" pitchFamily="18" charset="0"/>
              </a:rPr>
              <a:t>Fora</a:t>
            </a:r>
            <a:r>
              <a:rPr lang="cs-CZ" sz="1600" dirty="0" smtClean="0">
                <a:latin typeface="Times New Roman" pitchFamily="18" charset="0"/>
                <a:cs typeface="Times New Roman" pitchFamily="18" charset="0"/>
              </a:rPr>
              <a:t> Romana. Jeho stavba začala mezi lety 70 a 72 n. l. za římského císaře </a:t>
            </a:r>
            <a:r>
              <a:rPr lang="cs-CZ" sz="1600" dirty="0" err="1" smtClean="0">
                <a:latin typeface="Times New Roman" pitchFamily="18" charset="0"/>
                <a:cs typeface="Times New Roman" pitchFamily="18" charset="0"/>
              </a:rPr>
              <a:t>Vespasiana</a:t>
            </a:r>
            <a:r>
              <a:rPr lang="cs-CZ" sz="1600" dirty="0" smtClean="0">
                <a:latin typeface="Times New Roman" pitchFamily="18" charset="0"/>
                <a:cs typeface="Times New Roman" pitchFamily="18" charset="0"/>
              </a:rPr>
              <a:t> a byla dokončena v roce 80 n. l. za </a:t>
            </a:r>
            <a:r>
              <a:rPr lang="cs-CZ" sz="1600" dirty="0" err="1" smtClean="0">
                <a:latin typeface="Times New Roman" pitchFamily="18" charset="0"/>
                <a:cs typeface="Times New Roman" pitchFamily="18" charset="0"/>
              </a:rPr>
              <a:t>Tita</a:t>
            </a:r>
            <a:r>
              <a:rPr lang="cs-CZ" sz="1600" dirty="0" smtClean="0">
                <a:latin typeface="Times New Roman" pitchFamily="18" charset="0"/>
                <a:cs typeface="Times New Roman" pitchFamily="18" charset="0"/>
              </a:rPr>
              <a:t>. Za vlády </a:t>
            </a:r>
            <a:r>
              <a:rPr lang="cs-CZ" sz="1600" dirty="0" err="1" smtClean="0">
                <a:latin typeface="Times New Roman" pitchFamily="18" charset="0"/>
                <a:cs typeface="Times New Roman" pitchFamily="18" charset="0"/>
              </a:rPr>
              <a:t>Domitiana</a:t>
            </a:r>
            <a:r>
              <a:rPr lang="cs-CZ" sz="1600" dirty="0" smtClean="0">
                <a:latin typeface="Times New Roman" pitchFamily="18" charset="0"/>
                <a:cs typeface="Times New Roman" pitchFamily="18" charset="0"/>
              </a:rPr>
              <a:t> (81–96) byly provedeny některé další úpravy. Jméno </a:t>
            </a:r>
            <a:r>
              <a:rPr lang="cs-CZ" sz="1600" dirty="0" err="1" smtClean="0">
                <a:latin typeface="Times New Roman" pitchFamily="18" charset="0"/>
                <a:cs typeface="Times New Roman" pitchFamily="18" charset="0"/>
              </a:rPr>
              <a:t>Amphitheatrum</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Flavium</a:t>
            </a:r>
            <a:r>
              <a:rPr lang="cs-CZ" sz="1600" dirty="0" smtClean="0">
                <a:latin typeface="Times New Roman" pitchFamily="18" charset="0"/>
                <a:cs typeface="Times New Roman" pitchFamily="18" charset="0"/>
              </a:rPr>
              <a:t> je odvozeno od </a:t>
            </a:r>
            <a:r>
              <a:rPr lang="cs-CZ" sz="1600" dirty="0" err="1" smtClean="0">
                <a:latin typeface="Times New Roman" pitchFamily="18" charset="0"/>
                <a:cs typeface="Times New Roman" pitchFamily="18" charset="0"/>
              </a:rPr>
              <a:t>Vespasianova</a:t>
            </a:r>
            <a:r>
              <a:rPr lang="cs-CZ" sz="1600" dirty="0" smtClean="0">
                <a:latin typeface="Times New Roman" pitchFamily="18" charset="0"/>
                <a:cs typeface="Times New Roman" pitchFamily="18" charset="0"/>
              </a:rPr>
              <a:t> a </a:t>
            </a:r>
            <a:r>
              <a:rPr lang="cs-CZ" sz="1600" dirty="0" err="1" smtClean="0">
                <a:latin typeface="Times New Roman" pitchFamily="18" charset="0"/>
                <a:cs typeface="Times New Roman" pitchFamily="18" charset="0"/>
              </a:rPr>
              <a:t>Titova</a:t>
            </a:r>
            <a:r>
              <a:rPr lang="cs-CZ" sz="1600" dirty="0" smtClean="0">
                <a:latin typeface="Times New Roman" pitchFamily="18" charset="0"/>
                <a:cs typeface="Times New Roman" pitchFamily="18" charset="0"/>
              </a:rPr>
              <a:t> rodového jména Flavius (tzv. </a:t>
            </a:r>
            <a:r>
              <a:rPr lang="cs-CZ" sz="1600" dirty="0" err="1" smtClean="0">
                <a:latin typeface="Times New Roman" pitchFamily="18" charset="0"/>
                <a:cs typeface="Times New Roman" pitchFamily="18" charset="0"/>
              </a:rPr>
              <a:t>gentilicia</a:t>
            </a:r>
            <a:r>
              <a:rPr lang="cs-CZ" sz="1600" dirty="0" smtClean="0">
                <a:latin typeface="Times New Roman" pitchFamily="18" charset="0"/>
                <a:cs typeface="Times New Roman" pitchFamily="18" charset="0"/>
              </a:rPr>
              <a:t>).</a:t>
            </a:r>
            <a:endParaRPr lang="cs-CZ" sz="16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1331640" y="4077072"/>
            <a:ext cx="6984776" cy="2427210"/>
          </a:xfrm>
          <a:prstGeom prst="rect">
            <a:avLst/>
          </a:prstGeom>
          <a:noFill/>
          <a:ln w="9525">
            <a:noFill/>
            <a:miter lim="800000"/>
            <a:headEnd/>
            <a:tailEnd/>
          </a:ln>
        </p:spPr>
      </p:pic>
      <p:sp>
        <p:nvSpPr>
          <p:cNvPr id="5" name="TextovéPole 7"/>
          <p:cNvSpPr txBox="1">
            <a:spLocks noChangeArrowheads="1"/>
          </p:cNvSpPr>
          <p:nvPr/>
        </p:nvSpPr>
        <p:spPr bwMode="auto">
          <a:xfrm>
            <a:off x="1259632" y="6488668"/>
            <a:ext cx="2864887"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č.10 - </a:t>
            </a:r>
            <a:r>
              <a:rPr lang="cs-CZ" dirty="0" err="1" smtClean="0">
                <a:latin typeface="Arial" pitchFamily="34" charset="0"/>
                <a:cs typeface="Arial" pitchFamily="34" charset="0"/>
              </a:rPr>
              <a:t>Flaviovský</a:t>
            </a:r>
            <a:r>
              <a:rPr lang="cs-CZ" dirty="0" smtClean="0">
                <a:latin typeface="Arial" pitchFamily="34" charset="0"/>
                <a:cs typeface="Arial" pitchFamily="34" charset="0"/>
              </a:rPr>
              <a:t> amfiteátr</a:t>
            </a:r>
            <a:endParaRPr lang="cs-CZ"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jazyka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Původním jazykem Římanů byla latina, která se později modifikovala ve středověkou italštinu. Pozdější vývoj byl důsledkem vlivů různých regionálních dialektů, mezi kterými dominovala toskánština, ale římští obyvatelé měli také své nářečí </a:t>
            </a:r>
            <a:r>
              <a:rPr lang="cs-CZ" sz="1600" dirty="0" err="1" smtClean="0">
                <a:latin typeface="Times New Roman" pitchFamily="18" charset="0"/>
                <a:cs typeface="Times New Roman" pitchFamily="18" charset="0"/>
              </a:rPr>
              <a:t>Romanesco</a:t>
            </a:r>
            <a:r>
              <a:rPr lang="cs-CZ" sz="1600" dirty="0" smtClean="0">
                <a:latin typeface="Times New Roman" pitchFamily="18" charset="0"/>
                <a:cs typeface="Times New Roman" pitchFamily="18" charset="0"/>
              </a:rPr>
              <a:t> neboli </a:t>
            </a:r>
            <a:r>
              <a:rPr lang="cs-CZ" sz="1600" dirty="0" err="1" smtClean="0">
                <a:latin typeface="Times New Roman" pitchFamily="18" charset="0"/>
                <a:cs typeface="Times New Roman" pitchFamily="18" charset="0"/>
              </a:rPr>
              <a:t>římštinu</a:t>
            </a:r>
            <a:r>
              <a:rPr lang="cs-CZ" sz="1600" dirty="0" smtClean="0">
                <a:latin typeface="Times New Roman" pitchFamily="18" charset="0"/>
                <a:cs typeface="Times New Roman" pitchFamily="18" charset="0"/>
              </a:rPr>
              <a:t>. Starověká </a:t>
            </a:r>
            <a:r>
              <a:rPr lang="cs-CZ" sz="1600" dirty="0" err="1" smtClean="0">
                <a:latin typeface="Times New Roman" pitchFamily="18" charset="0"/>
                <a:cs typeface="Times New Roman" pitchFamily="18" charset="0"/>
              </a:rPr>
              <a:t>římština</a:t>
            </a:r>
            <a:r>
              <a:rPr lang="cs-CZ" sz="1600" dirty="0" smtClean="0">
                <a:latin typeface="Times New Roman" pitchFamily="18" charset="0"/>
                <a:cs typeface="Times New Roman" pitchFamily="18" charset="0"/>
              </a:rPr>
              <a:t> užívaná ve středověku byla jižním italským nářečím, blízkým </a:t>
            </a:r>
            <a:r>
              <a:rPr lang="cs-CZ" sz="1600" dirty="0" err="1" smtClean="0">
                <a:latin typeface="Times New Roman" pitchFamily="18" charset="0"/>
                <a:cs typeface="Times New Roman" pitchFamily="18" charset="0"/>
              </a:rPr>
              <a:t>neapolštině</a:t>
            </a:r>
            <a:r>
              <a:rPr lang="cs-CZ" sz="1600" dirty="0" smtClean="0">
                <a:latin typeface="Times New Roman" pitchFamily="18" charset="0"/>
                <a:cs typeface="Times New Roman" pitchFamily="18" charset="0"/>
              </a:rPr>
              <a:t>. Vliv Florentské kultury během renesance a navíc přistěhovalectví mnoha florentských občanů do Říma, mezi kterými byli i dva </a:t>
            </a:r>
            <a:r>
              <a:rPr lang="cs-CZ" sz="1600" dirty="0" err="1" smtClean="0">
                <a:latin typeface="Times New Roman" pitchFamily="18" charset="0"/>
                <a:cs typeface="Times New Roman" pitchFamily="18" charset="0"/>
              </a:rPr>
              <a:t>medicejští</a:t>
            </a:r>
            <a:r>
              <a:rPr lang="cs-CZ" sz="1600" dirty="0" smtClean="0">
                <a:latin typeface="Times New Roman" pitchFamily="18" charset="0"/>
                <a:cs typeface="Times New Roman" pitchFamily="18" charset="0"/>
              </a:rPr>
              <a:t> papežové (Leo X a Klement VII) a jejich družiny, způsobilo velkou změnu v nářečí, které se začalo více podobat toskánštině. Až do 19.století se tyto změny omezily na hranice Říma ale později od počátku dvacátého století se díky rostoucímu počtu obyvatel a zlepšení dopravy rozšířily do dalších částí </a:t>
            </a:r>
            <a:r>
              <a:rPr lang="cs-CZ" sz="1600" dirty="0" err="1" smtClean="0">
                <a:latin typeface="Times New Roman" pitchFamily="18" charset="0"/>
                <a:cs typeface="Times New Roman" pitchFamily="18" charset="0"/>
              </a:rPr>
              <a:t>Lazia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Civitavecchia</a:t>
            </a:r>
            <a:r>
              <a:rPr lang="cs-CZ" sz="1600" dirty="0" smtClean="0">
                <a:latin typeface="Times New Roman" pitchFamily="18" charset="0"/>
                <a:cs typeface="Times New Roman" pitchFamily="18" charset="0"/>
              </a:rPr>
              <a:t>, Latina).</a:t>
            </a:r>
            <a:endParaRPr lang="cs-CZ"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a:t>
            </a:r>
            <a:endParaRPr lang="cs-CZ" dirty="0"/>
          </a:p>
        </p:txBody>
      </p:sp>
      <p:sp>
        <p:nvSpPr>
          <p:cNvPr id="3" name="Zástupný symbol pro obsah 2"/>
          <p:cNvSpPr>
            <a:spLocks noGrp="1"/>
          </p:cNvSpPr>
          <p:nvPr>
            <p:ph idx="1"/>
          </p:nvPr>
        </p:nvSpPr>
        <p:spPr/>
        <p:txBody>
          <a:bodyPr>
            <a:normAutofit/>
          </a:bodyPr>
          <a:lstStyle/>
          <a:p>
            <a:r>
              <a:rPr lang="cs-CZ" sz="1100" dirty="0" smtClean="0">
                <a:latin typeface="Times New Roman" pitchFamily="18" charset="0"/>
                <a:cs typeface="Times New Roman" pitchFamily="18" charset="0"/>
              </a:rPr>
              <a:t>č.1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Řím [online]. c2013 [citováno 15. 06. 2013]. Dostupný z WWW: &lt;</a:t>
            </a:r>
            <a:r>
              <a:rPr lang="cs-CZ" sz="1100" dirty="0" smtClean="0">
                <a:latin typeface="Times New Roman" pitchFamily="18" charset="0"/>
                <a:cs typeface="Times New Roman" pitchFamily="18" charset="0"/>
                <a:hlinkClick r:id="rId2"/>
              </a:rPr>
              <a:t>http://cs.wikipedia.org/w/index.php?title=%C5%98%C3%ADm&amp;oldid=10362927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č.2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Řím [online]. c2013 [citováno 15. 06. 2013]. Dostupný z WWW: &lt;</a:t>
            </a:r>
            <a:r>
              <a:rPr lang="cs-CZ" sz="1100" dirty="0" smtClean="0">
                <a:latin typeface="Times New Roman" pitchFamily="18" charset="0"/>
                <a:cs typeface="Times New Roman" pitchFamily="18" charset="0"/>
                <a:hlinkClick r:id="rId2"/>
              </a:rPr>
              <a:t>http://cs.wikipedia.org/w/index.php?title=%C5%98%C3%ADm&amp;oldid=10362927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č.3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Řím [online]. c2013 [citováno 15. 06. 2013]. Dostupný z WWW: &lt;</a:t>
            </a:r>
            <a:r>
              <a:rPr lang="cs-CZ" sz="1100" dirty="0" smtClean="0">
                <a:latin typeface="Times New Roman" pitchFamily="18" charset="0"/>
                <a:cs typeface="Times New Roman" pitchFamily="18" charset="0"/>
                <a:hlinkClick r:id="rId2"/>
              </a:rPr>
              <a:t>http://cs.wikipedia.org/w/index.php?title=%C5%98%C3%ADm&amp;oldid=10362927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č.4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Řím [online]. c2013 [citováno 15. 06. 2013]. Dostupný z WWW: &lt;</a:t>
            </a:r>
            <a:r>
              <a:rPr lang="cs-CZ" sz="1100" dirty="0" smtClean="0">
                <a:latin typeface="Times New Roman" pitchFamily="18" charset="0"/>
                <a:cs typeface="Times New Roman" pitchFamily="18" charset="0"/>
                <a:hlinkClick r:id="rId2"/>
              </a:rPr>
              <a:t>http://cs.wikipedia.org/w/index.php?title=%C5%98%C3%ADm&amp;oldid=10362927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č.5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Řím [online]. c2013 [citováno 15. 06. 2013]. Dostupný z WWW: &lt;</a:t>
            </a:r>
            <a:r>
              <a:rPr lang="cs-CZ" sz="1100" dirty="0" smtClean="0">
                <a:latin typeface="Times New Roman" pitchFamily="18" charset="0"/>
                <a:cs typeface="Times New Roman" pitchFamily="18" charset="0"/>
                <a:hlinkClick r:id="rId2"/>
              </a:rPr>
              <a:t>http://cs.wikipedia.org/w/index.php?title=%C5%98%C3%ADm&amp;oldid=10362927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č.6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Řím [online]. c2013 [citováno 15. 06. 2013]. Dostupný z WWW: &lt;</a:t>
            </a:r>
            <a:r>
              <a:rPr lang="cs-CZ" sz="1100" dirty="0" smtClean="0">
                <a:latin typeface="Times New Roman" pitchFamily="18" charset="0"/>
                <a:cs typeface="Times New Roman" pitchFamily="18" charset="0"/>
                <a:hlinkClick r:id="rId2"/>
              </a:rPr>
              <a:t>http://cs.wikipedia.org/w/index.php?title=%C5%98%C3%ADm&amp;oldid=10362927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č.7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Řím [online]. c2013 [citováno 15. 06. 2013]. Dostupný z WWW: &lt;</a:t>
            </a:r>
            <a:r>
              <a:rPr lang="cs-CZ" sz="1100" dirty="0" smtClean="0">
                <a:latin typeface="Times New Roman" pitchFamily="18" charset="0"/>
                <a:cs typeface="Times New Roman" pitchFamily="18" charset="0"/>
                <a:hlinkClick r:id="rId2"/>
              </a:rPr>
              <a:t>http://cs.wikipedia.org/w/index.php?title=%C5%98%C3%ADm&amp;oldid=10362927</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č.8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Pantheon [online]. c2013 [citováno 15. 06. 2013]. Dostupný z WWW: &lt;</a:t>
            </a:r>
            <a:r>
              <a:rPr lang="cs-CZ" sz="1100" dirty="0" smtClean="0">
                <a:latin typeface="Times New Roman" pitchFamily="18" charset="0"/>
                <a:cs typeface="Times New Roman" pitchFamily="18" charset="0"/>
                <a:hlinkClick r:id="rId3"/>
              </a:rPr>
              <a:t>http://cs.wikipedia.org/w/index.php?title=Pantheon&amp;oldid=10379356</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č.9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Pantheon [online]. c2013 [citováno 15. 06. 2013]. Dostupný z WWW: &lt;</a:t>
            </a:r>
            <a:r>
              <a:rPr lang="cs-CZ" sz="1100" dirty="0" smtClean="0">
                <a:latin typeface="Times New Roman" pitchFamily="18" charset="0"/>
                <a:cs typeface="Times New Roman" pitchFamily="18" charset="0"/>
                <a:hlinkClick r:id="rId3"/>
              </a:rPr>
              <a:t>http://cs.wikipedia.org/w/index.php?title=Pantheon&amp;oldid=10379356</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č.10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Koloseum [online]. c2013 [citováno 15. 06. 2013]. Dostupný z WWW: &lt;</a:t>
            </a:r>
            <a:r>
              <a:rPr lang="cs-CZ" sz="1100" dirty="0" smtClean="0">
                <a:latin typeface="Times New Roman" pitchFamily="18" charset="0"/>
                <a:cs typeface="Times New Roman" pitchFamily="18" charset="0"/>
                <a:hlinkClick r:id="rId4"/>
              </a:rPr>
              <a:t>http://cs.wikipedia.org/w/index.php?title=Koloseum&amp;oldid=10382204</a:t>
            </a:r>
            <a:r>
              <a:rPr lang="cs-CZ" sz="1100" dirty="0" smtClean="0">
                <a:latin typeface="Times New Roman" pitchFamily="18" charset="0"/>
                <a:cs typeface="Times New Roman" pitchFamily="18" charset="0"/>
              </a:rPr>
              <a:t>&gt;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Řím</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Řím (italsky a latinsky Roma, přezdívaný též Věčné město) je hlavní město Itálie, oblasti </a:t>
            </a:r>
            <a:r>
              <a:rPr lang="cs-CZ" sz="1600" dirty="0" err="1" smtClean="0">
                <a:latin typeface="Times New Roman" pitchFamily="18" charset="0"/>
                <a:cs typeface="Times New Roman" pitchFamily="18" charset="0"/>
              </a:rPr>
              <a:t>Lazio</a:t>
            </a:r>
            <a:r>
              <a:rPr lang="cs-CZ" sz="1600" dirty="0" smtClean="0">
                <a:latin typeface="Times New Roman" pitchFamily="18" charset="0"/>
                <a:cs typeface="Times New Roman" pitchFamily="18" charset="0"/>
              </a:rPr>
              <a:t> a provincie Roma. Jde o jedno z nejstarších evropských měst, byl založen před více jak 2 700 lety (podle římské tradice se tak stalo 21. dubna 753 př. n. l.).</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Po staletí byl hlavním městem Římské říše, nejmocnější evropské mocnosti starověku. Latina dala základ mnoha evropským jazykům, římské právo se stalo vzorem mnoha právních a politických systémů.</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Na území města leží samostatný stát Vatikán, sídlo papeže, hlavy katolické církve.</a:t>
            </a:r>
            <a:endParaRPr lang="cs-CZ"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948264" y="4365104"/>
            <a:ext cx="1552575" cy="1971675"/>
          </a:xfrm>
          <a:prstGeom prst="rect">
            <a:avLst/>
          </a:prstGeom>
          <a:noFill/>
          <a:ln w="9525">
            <a:noFill/>
            <a:miter lim="800000"/>
            <a:headEnd/>
            <a:tailEnd/>
          </a:ln>
        </p:spPr>
      </p:pic>
      <p:sp>
        <p:nvSpPr>
          <p:cNvPr id="5" name="TextovéPole 7"/>
          <p:cNvSpPr txBox="1">
            <a:spLocks noChangeArrowheads="1"/>
          </p:cNvSpPr>
          <p:nvPr/>
        </p:nvSpPr>
        <p:spPr bwMode="auto">
          <a:xfrm>
            <a:off x="5076056" y="5949280"/>
            <a:ext cx="1877437" cy="369332"/>
          </a:xfrm>
          <a:prstGeom prst="rect">
            <a:avLst/>
          </a:prstGeom>
          <a:noFill/>
          <a:ln w="9525">
            <a:noFill/>
            <a:miter lim="800000"/>
            <a:headEnd/>
            <a:tailEnd/>
          </a:ln>
        </p:spPr>
        <p:txBody>
          <a:bodyPr wrap="none">
            <a:spAutoFit/>
          </a:bodyPr>
          <a:lstStyle/>
          <a:p>
            <a:r>
              <a:rPr lang="cs-CZ" dirty="0">
                <a:latin typeface="Arial" pitchFamily="34" charset="0"/>
                <a:cs typeface="Arial" pitchFamily="34" charset="0"/>
              </a:rPr>
              <a:t>č.1 </a:t>
            </a:r>
            <a:r>
              <a:rPr lang="cs-CZ" dirty="0" smtClean="0">
                <a:latin typeface="Arial" pitchFamily="34" charset="0"/>
                <a:cs typeface="Arial" pitchFamily="34" charset="0"/>
              </a:rPr>
              <a:t>– Znak Říma</a:t>
            </a:r>
            <a:endParaRPr lang="cs-CZ"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Poloha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Město leží v krajině nazvané </a:t>
            </a:r>
            <a:r>
              <a:rPr lang="cs-CZ" sz="1600" dirty="0" err="1" smtClean="0">
                <a:latin typeface="Times New Roman" pitchFamily="18" charset="0"/>
                <a:cs typeface="Times New Roman" pitchFamily="18" charset="0"/>
              </a:rPr>
              <a:t>Campagna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di</a:t>
            </a:r>
            <a:r>
              <a:rPr lang="cs-CZ" sz="1600" dirty="0" smtClean="0">
                <a:latin typeface="Times New Roman" pitchFamily="18" charset="0"/>
                <a:cs typeface="Times New Roman" pitchFamily="18" charset="0"/>
              </a:rPr>
              <a:t> Roma, 27 kilometrů od Tyrhénského moře. Historické město se rozkládalo na "sedmi pahorcích" nad řekou Tiberou (</a:t>
            </a:r>
            <a:r>
              <a:rPr lang="cs-CZ" sz="1600" dirty="0" err="1" smtClean="0">
                <a:latin typeface="Times New Roman" pitchFamily="18" charset="0"/>
                <a:cs typeface="Times New Roman" pitchFamily="18" charset="0"/>
              </a:rPr>
              <a:t>Tevere</a:t>
            </a:r>
            <a:r>
              <a:rPr lang="cs-CZ" sz="1600" dirty="0" smtClean="0">
                <a:latin typeface="Times New Roman" pitchFamily="18" charset="0"/>
                <a:cs typeface="Times New Roman" pitchFamily="18" charset="0"/>
              </a:rPr>
              <a:t>):</a:t>
            </a:r>
          </a:p>
          <a:p>
            <a:r>
              <a:rPr lang="cs-CZ" sz="1600" dirty="0" smtClean="0">
                <a:latin typeface="Times New Roman" pitchFamily="18" charset="0"/>
                <a:cs typeface="Times New Roman" pitchFamily="18" charset="0"/>
              </a:rPr>
              <a:t>Kapitol (lat. </a:t>
            </a:r>
            <a:r>
              <a:rPr lang="cs-CZ" sz="1600" dirty="0" err="1" smtClean="0">
                <a:latin typeface="Times New Roman" pitchFamily="18" charset="0"/>
                <a:cs typeface="Times New Roman" pitchFamily="18" charset="0"/>
              </a:rPr>
              <a:t>Capitolium</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it</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Campidoglio</a:t>
            </a:r>
            <a:r>
              <a:rPr lang="cs-CZ" sz="1600" dirty="0" smtClean="0">
                <a:latin typeface="Times New Roman" pitchFamily="18" charset="0"/>
                <a:cs typeface="Times New Roman" pitchFamily="18" charset="0"/>
              </a:rPr>
              <a:t>),</a:t>
            </a:r>
          </a:p>
          <a:p>
            <a:r>
              <a:rPr lang="cs-CZ" sz="1600" dirty="0" err="1" smtClean="0">
                <a:latin typeface="Times New Roman" pitchFamily="18" charset="0"/>
                <a:cs typeface="Times New Roman" pitchFamily="18" charset="0"/>
              </a:rPr>
              <a:t>Aventinus</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Aventin</a:t>
            </a:r>
            <a:r>
              <a:rPr lang="cs-CZ" sz="1600" dirty="0" smtClean="0">
                <a:latin typeface="Times New Roman" pitchFamily="18" charset="0"/>
                <a:cs typeface="Times New Roman" pitchFamily="18" charset="0"/>
              </a:rPr>
              <a:t>,</a:t>
            </a:r>
          </a:p>
          <a:p>
            <a:r>
              <a:rPr lang="cs-CZ" sz="1600" dirty="0" err="1" smtClean="0">
                <a:latin typeface="Times New Roman" pitchFamily="18" charset="0"/>
                <a:cs typeface="Times New Roman" pitchFamily="18" charset="0"/>
              </a:rPr>
              <a:t>Palatinus</a:t>
            </a:r>
            <a:r>
              <a:rPr lang="cs-CZ" sz="1600" dirty="0" smtClean="0">
                <a:latin typeface="Times New Roman" pitchFamily="18" charset="0"/>
                <a:cs typeface="Times New Roman" pitchFamily="18" charset="0"/>
              </a:rPr>
              <a:t>, Palatin,</a:t>
            </a:r>
          </a:p>
          <a:p>
            <a:r>
              <a:rPr lang="cs-CZ" sz="1600" dirty="0" err="1" smtClean="0">
                <a:latin typeface="Times New Roman" pitchFamily="18" charset="0"/>
                <a:cs typeface="Times New Roman" pitchFamily="18" charset="0"/>
              </a:rPr>
              <a:t>Caelius</a:t>
            </a:r>
            <a:r>
              <a:rPr lang="cs-CZ" sz="1600" dirty="0" smtClean="0">
                <a:latin typeface="Times New Roman" pitchFamily="18" charset="0"/>
                <a:cs typeface="Times New Roman" pitchFamily="18" charset="0"/>
              </a:rPr>
              <a:t>,</a:t>
            </a:r>
          </a:p>
          <a:p>
            <a:r>
              <a:rPr lang="cs-CZ" sz="1600" dirty="0" err="1" smtClean="0">
                <a:latin typeface="Times New Roman" pitchFamily="18" charset="0"/>
                <a:cs typeface="Times New Roman" pitchFamily="18" charset="0"/>
              </a:rPr>
              <a:t>Quirinalis</a:t>
            </a:r>
            <a:r>
              <a:rPr lang="cs-CZ" sz="1600" dirty="0" smtClean="0">
                <a:latin typeface="Times New Roman" pitchFamily="18" charset="0"/>
                <a:cs typeface="Times New Roman" pitchFamily="18" charset="0"/>
              </a:rPr>
              <a:t>, Kvirinál, dnes sídlo italského presidenta,</a:t>
            </a:r>
          </a:p>
          <a:p>
            <a:r>
              <a:rPr lang="cs-CZ" sz="1600" dirty="0" err="1" smtClean="0">
                <a:latin typeface="Times New Roman" pitchFamily="18" charset="0"/>
                <a:cs typeface="Times New Roman" pitchFamily="18" charset="0"/>
              </a:rPr>
              <a:t>Viminalis</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Viminál</a:t>
            </a:r>
            <a:r>
              <a:rPr lang="cs-CZ" sz="1600" dirty="0" smtClean="0">
                <a:latin typeface="Times New Roman" pitchFamily="18" charset="0"/>
                <a:cs typeface="Times New Roman" pitchFamily="18" charset="0"/>
              </a:rPr>
              <a:t> a</a:t>
            </a:r>
          </a:p>
          <a:p>
            <a:r>
              <a:rPr lang="cs-CZ" sz="1600" dirty="0" err="1" smtClean="0">
                <a:latin typeface="Times New Roman" pitchFamily="18" charset="0"/>
                <a:cs typeface="Times New Roman" pitchFamily="18" charset="0"/>
              </a:rPr>
              <a:t>Esquilinus</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Eskvilin</a:t>
            </a:r>
            <a:r>
              <a:rPr lang="cs-CZ" sz="1600" dirty="0" smtClean="0">
                <a:latin typeface="Times New Roman" pitchFamily="18" charset="0"/>
                <a:cs typeface="Times New Roman" pitchFamily="18" charset="0"/>
              </a:rPr>
              <a:t>.</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Mezi pahorky protékalo ve starověku několik říček tvořících bažiny. Nejznámější bažinou byla </a:t>
            </a:r>
            <a:r>
              <a:rPr lang="cs-CZ" sz="1600" dirty="0" err="1" smtClean="0">
                <a:latin typeface="Times New Roman" pitchFamily="18" charset="0"/>
                <a:cs typeface="Times New Roman" pitchFamily="18" charset="0"/>
              </a:rPr>
              <a:t>Caprea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palus</a:t>
            </a:r>
            <a:r>
              <a:rPr lang="cs-CZ" sz="1600" dirty="0" smtClean="0">
                <a:latin typeface="Times New Roman" pitchFamily="18" charset="0"/>
                <a:cs typeface="Times New Roman" pitchFamily="18" charset="0"/>
              </a:rPr>
              <a:t> u ústí říčky </a:t>
            </a:r>
            <a:r>
              <a:rPr lang="cs-CZ" sz="1600" dirty="0" err="1" smtClean="0">
                <a:latin typeface="Times New Roman" pitchFamily="18" charset="0"/>
                <a:cs typeface="Times New Roman" pitchFamily="18" charset="0"/>
              </a:rPr>
              <a:t>Petronia</a:t>
            </a:r>
            <a:r>
              <a:rPr lang="cs-CZ" sz="1600" dirty="0" smtClean="0">
                <a:latin typeface="Times New Roman" pitchFamily="18" charset="0"/>
                <a:cs typeface="Times New Roman" pitchFamily="18" charset="0"/>
              </a:rPr>
              <a:t> do Tibery.</a:t>
            </a:r>
            <a:endParaRPr lang="cs-CZ" sz="1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S dějinami se návštěvník Říma setkává na každém kroku a dochované památky pokrývají víc než dvě tisíciletí. Řím vznikl spojením několika osad, podle legendy 21. dubna roku 753 př. n. l., a od počátku 7. století př. n. l. mu vládli etruští králové; název Roma je snad podle etruského rodu </a:t>
            </a:r>
            <a:r>
              <a:rPr lang="cs-CZ" sz="1600" dirty="0" err="1" smtClean="0">
                <a:latin typeface="Times New Roman" pitchFamily="18" charset="0"/>
                <a:cs typeface="Times New Roman" pitchFamily="18" charset="0"/>
              </a:rPr>
              <a:t>Ruma</a:t>
            </a:r>
            <a:r>
              <a:rPr lang="cs-CZ" sz="1600" dirty="0" smtClean="0">
                <a:latin typeface="Times New Roman" pitchFamily="18" charset="0"/>
                <a:cs typeface="Times New Roman" pitchFamily="18" charset="0"/>
              </a:rPr>
              <a:t>. Po roce 509 př. n. l., kdy byli králové vyhnáni, vznikla římská republika. Do roku 270 př. n. l. republika postupně zabrala většinu území Apeninského poloostrova a pak obrátila pozornost k zámořským državám. Do 1. století n. l. se zmocnila Španělska, severní Afriky a Řecka.</a:t>
            </a:r>
            <a:endParaRPr lang="cs-CZ" sz="1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779912" y="3140968"/>
            <a:ext cx="3519101" cy="3356595"/>
          </a:xfrm>
          <a:prstGeom prst="rect">
            <a:avLst/>
          </a:prstGeom>
          <a:noFill/>
          <a:ln w="9525">
            <a:noFill/>
            <a:miter lim="800000"/>
            <a:headEnd/>
            <a:tailEnd/>
          </a:ln>
        </p:spPr>
      </p:pic>
      <p:sp>
        <p:nvSpPr>
          <p:cNvPr id="5" name="TextovéPole 7"/>
          <p:cNvSpPr txBox="1">
            <a:spLocks noChangeArrowheads="1"/>
          </p:cNvSpPr>
          <p:nvPr/>
        </p:nvSpPr>
        <p:spPr bwMode="auto">
          <a:xfrm>
            <a:off x="323528" y="6165304"/>
            <a:ext cx="3236784"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č.2 – Sedm římských pahorků</a:t>
            </a:r>
            <a:endParaRPr lang="cs-CZ"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lstStyle/>
          <a:p>
            <a:r>
              <a:rPr lang="cs-CZ" dirty="0" smtClean="0"/>
              <a:t>Pověst o založení Říma</a:t>
            </a:r>
            <a:endParaRPr lang="cs-CZ" dirty="0"/>
          </a:p>
        </p:txBody>
      </p:sp>
      <p:sp>
        <p:nvSpPr>
          <p:cNvPr id="3" name="Zástupný symbol pro obsah 2"/>
          <p:cNvSpPr>
            <a:spLocks noGrp="1"/>
          </p:cNvSpPr>
          <p:nvPr>
            <p:ph idx="1"/>
          </p:nvPr>
        </p:nvSpPr>
        <p:spPr>
          <a:xfrm>
            <a:off x="467544" y="1052736"/>
            <a:ext cx="8229600" cy="4525963"/>
          </a:xfrm>
        </p:spPr>
        <p:txBody>
          <a:bodyPr>
            <a:normAutofit/>
          </a:bodyPr>
          <a:lstStyle/>
          <a:p>
            <a:r>
              <a:rPr lang="cs-CZ" sz="1600" dirty="0" smtClean="0">
                <a:latin typeface="Times New Roman" pitchFamily="18" charset="0"/>
                <a:cs typeface="Times New Roman" pitchFamily="18" charset="0"/>
              </a:rPr>
              <a:t>Řím byl podle pověsti založen 21. dubna roku 753 př. n. l. v ústí řeky Tibery v oblasti zvané Latium [</a:t>
            </a:r>
            <a:r>
              <a:rPr lang="cs-CZ" sz="1600" dirty="0" err="1" smtClean="0">
                <a:latin typeface="Times New Roman" pitchFamily="18" charset="0"/>
                <a:cs typeface="Times New Roman" pitchFamily="18" charset="0"/>
              </a:rPr>
              <a:t>lácium</a:t>
            </a:r>
            <a:r>
              <a:rPr lang="cs-CZ" sz="1600" dirty="0" smtClean="0">
                <a:latin typeface="Times New Roman" pitchFamily="18" charset="0"/>
                <a:cs typeface="Times New Roman" pitchFamily="18" charset="0"/>
              </a:rPr>
              <a:t>] záhadnými Etrusky. Aeneas, syn </a:t>
            </a:r>
            <a:r>
              <a:rPr lang="cs-CZ" sz="1600" dirty="0" err="1" smtClean="0">
                <a:latin typeface="Times New Roman" pitchFamily="18" charset="0"/>
                <a:cs typeface="Times New Roman" pitchFamily="18" charset="0"/>
              </a:rPr>
              <a:t>dardanského</a:t>
            </a:r>
            <a:r>
              <a:rPr lang="cs-CZ" sz="1600" dirty="0" smtClean="0">
                <a:latin typeface="Times New Roman" pitchFamily="18" charset="0"/>
                <a:cs typeface="Times New Roman" pitchFamily="18" charset="0"/>
              </a:rPr>
              <a:t> krále </a:t>
            </a:r>
            <a:r>
              <a:rPr lang="cs-CZ" sz="1600" dirty="0" err="1" smtClean="0">
                <a:latin typeface="Times New Roman" pitchFamily="18" charset="0"/>
                <a:cs typeface="Times New Roman" pitchFamily="18" charset="0"/>
              </a:rPr>
              <a:t>Anchíse</a:t>
            </a:r>
            <a:r>
              <a:rPr lang="cs-CZ" sz="1600" dirty="0" smtClean="0">
                <a:latin typeface="Times New Roman" pitchFamily="18" charset="0"/>
                <a:cs typeface="Times New Roman" pitchFamily="18" charset="0"/>
              </a:rPr>
              <a:t> a bohyně lásky </a:t>
            </a:r>
            <a:r>
              <a:rPr lang="cs-CZ" sz="1600" dirty="0" err="1" smtClean="0">
                <a:latin typeface="Times New Roman" pitchFamily="18" charset="0"/>
                <a:cs typeface="Times New Roman" pitchFamily="18" charset="0"/>
              </a:rPr>
              <a:t>Afrodité</a:t>
            </a:r>
            <a:r>
              <a:rPr lang="cs-CZ" sz="1600" dirty="0" smtClean="0">
                <a:latin typeface="Times New Roman" pitchFamily="18" charset="0"/>
                <a:cs typeface="Times New Roman" pitchFamily="18" charset="0"/>
              </a:rPr>
              <a:t>, patřil k nejstatečnějším obráncům Tróje. Unikl z hořícího města spolu se svým otcem </a:t>
            </a:r>
            <a:r>
              <a:rPr lang="cs-CZ" sz="1600" dirty="0" err="1" smtClean="0">
                <a:latin typeface="Times New Roman" pitchFamily="18" charset="0"/>
                <a:cs typeface="Times New Roman" pitchFamily="18" charset="0"/>
              </a:rPr>
              <a:t>Anchisem</a:t>
            </a:r>
            <a:r>
              <a:rPr lang="cs-CZ" sz="1600" dirty="0" smtClean="0">
                <a:latin typeface="Times New Roman" pitchFamily="18" charset="0"/>
                <a:cs typeface="Times New Roman" pitchFamily="18" charset="0"/>
              </a:rPr>
              <a:t> a synem </a:t>
            </a:r>
            <a:r>
              <a:rPr lang="cs-CZ" sz="1600" dirty="0" err="1" smtClean="0">
                <a:latin typeface="Times New Roman" pitchFamily="18" charset="0"/>
                <a:cs typeface="Times New Roman" pitchFamily="18" charset="0"/>
              </a:rPr>
              <a:t>Askaniem</a:t>
            </a:r>
            <a:r>
              <a:rPr lang="cs-CZ" sz="1600" dirty="0" smtClean="0">
                <a:latin typeface="Times New Roman" pitchFamily="18" charset="0"/>
                <a:cs typeface="Times New Roman" pitchFamily="18" charset="0"/>
              </a:rPr>
              <a:t>. Podle Diova příkazu si měl nový domov hledat v Itálii. Po sedmileté dobrodružné plavbě vplul do ústí Tibery a založil tam město </a:t>
            </a:r>
            <a:r>
              <a:rPr lang="cs-CZ" sz="1600" dirty="0" err="1" smtClean="0">
                <a:latin typeface="Times New Roman" pitchFamily="18" charset="0"/>
                <a:cs typeface="Times New Roman" pitchFamily="18" charset="0"/>
              </a:rPr>
              <a:t>Lavinium</a:t>
            </a:r>
            <a:r>
              <a:rPr lang="cs-CZ" sz="1600" dirty="0" smtClean="0">
                <a:latin typeface="Times New Roman" pitchFamily="18" charset="0"/>
                <a:cs typeface="Times New Roman" pitchFamily="18" charset="0"/>
              </a:rPr>
              <a:t>, které nazval podle své manželky </a:t>
            </a:r>
            <a:r>
              <a:rPr lang="cs-CZ" sz="1600" dirty="0" err="1" smtClean="0">
                <a:latin typeface="Times New Roman" pitchFamily="18" charset="0"/>
                <a:cs typeface="Times New Roman" pitchFamily="18" charset="0"/>
              </a:rPr>
              <a:t>Lavinie</a:t>
            </a:r>
            <a:r>
              <a:rPr lang="cs-CZ" sz="1600" dirty="0" smtClean="0">
                <a:latin typeface="Times New Roman" pitchFamily="18" charset="0"/>
                <a:cs typeface="Times New Roman" pitchFamily="18" charset="0"/>
              </a:rPr>
              <a:t>, dcery místního krále Latina. Aeneův syn </a:t>
            </a:r>
            <a:r>
              <a:rPr lang="cs-CZ" sz="1600" dirty="0" err="1" smtClean="0">
                <a:latin typeface="Times New Roman" pitchFamily="18" charset="0"/>
                <a:cs typeface="Times New Roman" pitchFamily="18" charset="0"/>
              </a:rPr>
              <a:t>Askanius</a:t>
            </a:r>
            <a:r>
              <a:rPr lang="cs-CZ" sz="1600" dirty="0" smtClean="0">
                <a:latin typeface="Times New Roman" pitchFamily="18" charset="0"/>
                <a:cs typeface="Times New Roman" pitchFamily="18" charset="0"/>
              </a:rPr>
              <a:t>, zvaný též </a:t>
            </a:r>
            <a:r>
              <a:rPr lang="cs-CZ" sz="1600" dirty="0" err="1" smtClean="0">
                <a:latin typeface="Times New Roman" pitchFamily="18" charset="0"/>
                <a:cs typeface="Times New Roman" pitchFamily="18" charset="0"/>
              </a:rPr>
              <a:t>Iulus</a:t>
            </a:r>
            <a:r>
              <a:rPr lang="cs-CZ" sz="1600" dirty="0" smtClean="0">
                <a:latin typeface="Times New Roman" pitchFamily="18" charset="0"/>
                <a:cs typeface="Times New Roman" pitchFamily="18" charset="0"/>
              </a:rPr>
              <a:t> (od něj odvozoval svůj původ rod </a:t>
            </a:r>
            <a:r>
              <a:rPr lang="cs-CZ" sz="1600" dirty="0" err="1" smtClean="0">
                <a:latin typeface="Times New Roman" pitchFamily="18" charset="0"/>
                <a:cs typeface="Times New Roman" pitchFamily="18" charset="0"/>
              </a:rPr>
              <a:t>Iuliů</a:t>
            </a:r>
            <a:r>
              <a:rPr lang="cs-CZ" sz="1600" dirty="0" smtClean="0">
                <a:latin typeface="Times New Roman" pitchFamily="18" charset="0"/>
                <a:cs typeface="Times New Roman" pitchFamily="18" charset="0"/>
              </a:rPr>
              <a:t>, z nějž pocházel </a:t>
            </a:r>
            <a:r>
              <a:rPr lang="cs-CZ" sz="1600" dirty="0" err="1" smtClean="0">
                <a:latin typeface="Times New Roman" pitchFamily="18" charset="0"/>
                <a:cs typeface="Times New Roman" pitchFamily="18" charset="0"/>
              </a:rPr>
              <a:t>Caesar</a:t>
            </a:r>
            <a:r>
              <a:rPr lang="cs-CZ" sz="1600" dirty="0" smtClean="0">
                <a:latin typeface="Times New Roman" pitchFamily="18" charset="0"/>
                <a:cs typeface="Times New Roman" pitchFamily="18" charset="0"/>
              </a:rPr>
              <a:t>), založil pak město nové, Alba </a:t>
            </a:r>
            <a:r>
              <a:rPr lang="cs-CZ" sz="1600" dirty="0" err="1" smtClean="0">
                <a:latin typeface="Times New Roman" pitchFamily="18" charset="0"/>
                <a:cs typeface="Times New Roman" pitchFamily="18" charset="0"/>
              </a:rPr>
              <a:t>Longu</a:t>
            </a:r>
            <a:r>
              <a:rPr lang="cs-CZ" sz="1600" dirty="0" smtClean="0">
                <a:latin typeface="Times New Roman" pitchFamily="18" charset="0"/>
                <a:cs typeface="Times New Roman" pitchFamily="18" charset="0"/>
              </a:rPr>
              <a:t>, přímého předchůdce Říma. Dvanáctým nástupcem </a:t>
            </a:r>
            <a:r>
              <a:rPr lang="cs-CZ" sz="1600" dirty="0" err="1" smtClean="0">
                <a:latin typeface="Times New Roman" pitchFamily="18" charset="0"/>
                <a:cs typeface="Times New Roman" pitchFamily="18" charset="0"/>
              </a:rPr>
              <a:t>Askania</a:t>
            </a:r>
            <a:r>
              <a:rPr lang="cs-CZ" sz="1600" dirty="0" smtClean="0">
                <a:latin typeface="Times New Roman" pitchFamily="18" charset="0"/>
                <a:cs typeface="Times New Roman" pitchFamily="18" charset="0"/>
              </a:rPr>
              <a:t> byl král </a:t>
            </a:r>
            <a:r>
              <a:rPr lang="cs-CZ" sz="1600" dirty="0" err="1" smtClean="0">
                <a:latin typeface="Times New Roman" pitchFamily="18" charset="0"/>
                <a:cs typeface="Times New Roman" pitchFamily="18" charset="0"/>
              </a:rPr>
              <a:t>Prokas</a:t>
            </a:r>
            <a:r>
              <a:rPr lang="cs-CZ" sz="1600" dirty="0" smtClean="0">
                <a:latin typeface="Times New Roman" pitchFamily="18" charset="0"/>
                <a:cs typeface="Times New Roman" pitchFamily="18" charset="0"/>
              </a:rPr>
              <a:t>, který měl dva syny, staršího </a:t>
            </a:r>
            <a:r>
              <a:rPr lang="cs-CZ" sz="1600" dirty="0" err="1" smtClean="0">
                <a:latin typeface="Times New Roman" pitchFamily="18" charset="0"/>
                <a:cs typeface="Times New Roman" pitchFamily="18" charset="0"/>
              </a:rPr>
              <a:t>Numitora</a:t>
            </a:r>
            <a:r>
              <a:rPr lang="cs-CZ" sz="1600" dirty="0" smtClean="0">
                <a:latin typeface="Times New Roman" pitchFamily="18" charset="0"/>
                <a:cs typeface="Times New Roman" pitchFamily="18" charset="0"/>
              </a:rPr>
              <a:t> a mladšího </a:t>
            </a:r>
            <a:r>
              <a:rPr lang="cs-CZ" sz="1600" dirty="0" err="1" smtClean="0">
                <a:latin typeface="Times New Roman" pitchFamily="18" charset="0"/>
                <a:cs typeface="Times New Roman" pitchFamily="18" charset="0"/>
              </a:rPr>
              <a:t>Amulia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Amulius</a:t>
            </a:r>
            <a:r>
              <a:rPr lang="cs-CZ" sz="1600" dirty="0" smtClean="0">
                <a:latin typeface="Times New Roman" pitchFamily="18" charset="0"/>
                <a:cs typeface="Times New Roman" pitchFamily="18" charset="0"/>
              </a:rPr>
              <a:t> po smrti svého otce sesadil z trůnu svého staršího bratra </a:t>
            </a:r>
            <a:r>
              <a:rPr lang="cs-CZ" sz="1600" dirty="0" err="1" smtClean="0">
                <a:latin typeface="Times New Roman" pitchFamily="18" charset="0"/>
                <a:cs typeface="Times New Roman" pitchFamily="18" charset="0"/>
              </a:rPr>
              <a:t>Numitora</a:t>
            </a:r>
            <a:r>
              <a:rPr lang="cs-CZ" sz="1600" dirty="0" smtClean="0">
                <a:latin typeface="Times New Roman" pitchFamily="18" charset="0"/>
                <a:cs typeface="Times New Roman" pitchFamily="18" charset="0"/>
              </a:rPr>
              <a:t>, dal popravit jeho syny a dceru </a:t>
            </a:r>
            <a:r>
              <a:rPr lang="cs-CZ" sz="1600" dirty="0" err="1" smtClean="0">
                <a:latin typeface="Times New Roman" pitchFamily="18" charset="0"/>
                <a:cs typeface="Times New Roman" pitchFamily="18" charset="0"/>
              </a:rPr>
              <a:t>Rheu</a:t>
            </a:r>
            <a:r>
              <a:rPr lang="cs-CZ" sz="1600" dirty="0" smtClean="0">
                <a:latin typeface="Times New Roman" pitchFamily="18" charset="0"/>
                <a:cs typeface="Times New Roman" pitchFamily="18" charset="0"/>
              </a:rPr>
              <a:t> Silvii přinutil stát se kněžkou bohyně Vesty. </a:t>
            </a:r>
            <a:r>
              <a:rPr lang="cs-CZ" sz="1600" dirty="0" err="1" smtClean="0">
                <a:latin typeface="Times New Roman" pitchFamily="18" charset="0"/>
                <a:cs typeface="Times New Roman" pitchFamily="18" charset="0"/>
              </a:rPr>
              <a:t>Rhea</a:t>
            </a:r>
            <a:r>
              <a:rPr lang="cs-CZ" sz="1600" dirty="0" smtClean="0">
                <a:latin typeface="Times New Roman" pitchFamily="18" charset="0"/>
                <a:cs typeface="Times New Roman" pitchFamily="18" charset="0"/>
              </a:rPr>
              <a:t> Silvia sice jako kněžka slíbila věčné panenství, podlehla však bohu války </a:t>
            </a:r>
            <a:r>
              <a:rPr lang="cs-CZ" sz="1600" dirty="0" err="1" smtClean="0">
                <a:latin typeface="Times New Roman" pitchFamily="18" charset="0"/>
                <a:cs typeface="Times New Roman" pitchFamily="18" charset="0"/>
              </a:rPr>
              <a:t>Martovi</a:t>
            </a:r>
            <a:r>
              <a:rPr lang="cs-CZ" sz="1600" dirty="0" smtClean="0">
                <a:latin typeface="Times New Roman" pitchFamily="18" charset="0"/>
                <a:cs typeface="Times New Roman" pitchFamily="18" charset="0"/>
              </a:rPr>
              <a:t> a porodila mu dvojčata Romula a Rema.</a:t>
            </a:r>
            <a:endParaRPr lang="cs-CZ"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043608" y="4221088"/>
            <a:ext cx="3096344" cy="2322258"/>
          </a:xfrm>
          <a:prstGeom prst="rect">
            <a:avLst/>
          </a:prstGeom>
          <a:noFill/>
          <a:ln w="9525">
            <a:noFill/>
            <a:miter lim="800000"/>
            <a:headEnd/>
            <a:tailEnd/>
          </a:ln>
        </p:spPr>
      </p:pic>
      <p:sp>
        <p:nvSpPr>
          <p:cNvPr id="5" name="TextovéPole 7"/>
          <p:cNvSpPr txBox="1">
            <a:spLocks noChangeArrowheads="1"/>
          </p:cNvSpPr>
          <p:nvPr/>
        </p:nvSpPr>
        <p:spPr bwMode="auto">
          <a:xfrm>
            <a:off x="4355976" y="6093296"/>
            <a:ext cx="3659976"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č.3 – Vlčice s Romulem a Remem</a:t>
            </a:r>
            <a:endParaRPr lang="cs-CZ"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Středověk</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496 – </a:t>
            </a:r>
            <a:r>
              <a:rPr lang="cs-CZ" sz="1600" dirty="0" err="1" smtClean="0">
                <a:latin typeface="Times New Roman" pitchFamily="18" charset="0"/>
                <a:cs typeface="Times New Roman" pitchFamily="18" charset="0"/>
              </a:rPr>
              <a:t>Anastasius</a:t>
            </a:r>
            <a:r>
              <a:rPr lang="cs-CZ" sz="1600" dirty="0" smtClean="0">
                <a:latin typeface="Times New Roman" pitchFamily="18" charset="0"/>
                <a:cs typeface="Times New Roman" pitchFamily="18" charset="0"/>
              </a:rPr>
              <a:t> II. byl prvním papežem, který užíval titul pontifex </a:t>
            </a:r>
            <a:r>
              <a:rPr lang="cs-CZ" sz="1600" dirty="0" err="1" smtClean="0">
                <a:latin typeface="Times New Roman" pitchFamily="18" charset="0"/>
                <a:cs typeface="Times New Roman" pitchFamily="18" charset="0"/>
              </a:rPr>
              <a:t>maximus</a:t>
            </a:r>
            <a:r>
              <a:rPr lang="cs-CZ" sz="1600" dirty="0" smtClean="0">
                <a:latin typeface="Times New Roman" pitchFamily="18" charset="0"/>
                <a:cs typeface="Times New Roman" pitchFamily="18" charset="0"/>
              </a:rPr>
              <a:t> (nejvyšší kněz)</a:t>
            </a:r>
          </a:p>
          <a:p>
            <a:r>
              <a:rPr lang="cs-CZ" sz="1600" dirty="0" smtClean="0">
                <a:latin typeface="Times New Roman" pitchFamily="18" charset="0"/>
                <a:cs typeface="Times New Roman" pitchFamily="18" charset="0"/>
              </a:rPr>
              <a:t>590 – 604 – papež Řehoř I. obnovil městský život v Římě a upevnil papežství</a:t>
            </a:r>
          </a:p>
          <a:p>
            <a:r>
              <a:rPr lang="cs-CZ" sz="1600" dirty="0" smtClean="0">
                <a:latin typeface="Times New Roman" pitchFamily="18" charset="0"/>
                <a:cs typeface="Times New Roman" pitchFamily="18" charset="0"/>
              </a:rPr>
              <a:t>609 – Pantheon je vysvěcen na křesťanský kostel</a:t>
            </a:r>
          </a:p>
          <a:p>
            <a:r>
              <a:rPr lang="cs-CZ" sz="1600" dirty="0" smtClean="0">
                <a:latin typeface="Times New Roman" pitchFamily="18" charset="0"/>
                <a:cs typeface="Times New Roman" pitchFamily="18" charset="0"/>
              </a:rPr>
              <a:t>725 – Král </a:t>
            </a:r>
            <a:r>
              <a:rPr lang="cs-CZ" sz="1600" dirty="0" err="1" smtClean="0">
                <a:latin typeface="Times New Roman" pitchFamily="18" charset="0"/>
                <a:cs typeface="Times New Roman" pitchFamily="18" charset="0"/>
              </a:rPr>
              <a:t>Ine</a:t>
            </a:r>
            <a:r>
              <a:rPr lang="cs-CZ" sz="1600" dirty="0" smtClean="0">
                <a:latin typeface="Times New Roman" pitchFamily="18" charset="0"/>
                <a:cs typeface="Times New Roman" pitchFamily="18" charset="0"/>
              </a:rPr>
              <a:t> z </a:t>
            </a:r>
            <a:r>
              <a:rPr lang="cs-CZ" sz="1600" dirty="0" err="1" smtClean="0">
                <a:latin typeface="Times New Roman" pitchFamily="18" charset="0"/>
                <a:cs typeface="Times New Roman" pitchFamily="18" charset="0"/>
              </a:rPr>
              <a:t>Wessexu</a:t>
            </a:r>
            <a:r>
              <a:rPr lang="cs-CZ" sz="1600" dirty="0" smtClean="0">
                <a:latin typeface="Times New Roman" pitchFamily="18" charset="0"/>
                <a:cs typeface="Times New Roman" pitchFamily="18" charset="0"/>
              </a:rPr>
              <a:t> zakládá první ubytovnu pro poutníky v </a:t>
            </a:r>
            <a:r>
              <a:rPr lang="cs-CZ" sz="1600" dirty="0" err="1" smtClean="0">
                <a:latin typeface="Times New Roman" pitchFamily="18" charset="0"/>
                <a:cs typeface="Times New Roman" pitchFamily="18" charset="0"/>
              </a:rPr>
              <a:t>Borgu</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778 – Karel Veliký, franský král dobývá severní Itálii</a:t>
            </a:r>
          </a:p>
          <a:p>
            <a:r>
              <a:rPr lang="cs-CZ" sz="1600" dirty="0" smtClean="0">
                <a:latin typeface="Times New Roman" pitchFamily="18" charset="0"/>
                <a:cs typeface="Times New Roman" pitchFamily="18" charset="0"/>
              </a:rPr>
              <a:t>800 – Karel Veliký je korunován na císaře v bazilice sv. Petra</a:t>
            </a:r>
          </a:p>
          <a:p>
            <a:r>
              <a:rPr lang="cs-CZ" sz="1600" dirty="0" smtClean="0">
                <a:latin typeface="Times New Roman" pitchFamily="18" charset="0"/>
                <a:cs typeface="Times New Roman" pitchFamily="18" charset="0"/>
              </a:rPr>
              <a:t>852 – Po nájezdu Saracénů je Vatikán opevněn hradbami</a:t>
            </a:r>
          </a:p>
          <a:p>
            <a:r>
              <a:rPr lang="cs-CZ" sz="1600" dirty="0" smtClean="0">
                <a:latin typeface="Times New Roman" pitchFamily="18" charset="0"/>
                <a:cs typeface="Times New Roman" pitchFamily="18" charset="0"/>
              </a:rPr>
              <a:t>880 – 932 – Římu vládnou dvě ženy: Teodora a poté její dcera </a:t>
            </a:r>
            <a:r>
              <a:rPr lang="cs-CZ" sz="1600" dirty="0" err="1" smtClean="0">
                <a:latin typeface="Times New Roman" pitchFamily="18" charset="0"/>
                <a:cs typeface="Times New Roman" pitchFamily="18" charset="0"/>
              </a:rPr>
              <a:t>Marozia</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962 – Východofranský král Ota I. Veliký je korunován římským císařem, a obnovuje tak středověkou římskou říši, pro niž se později ujal název Svatá říše římská</a:t>
            </a:r>
          </a:p>
          <a:p>
            <a:r>
              <a:rPr lang="cs-CZ" sz="1600" dirty="0" smtClean="0">
                <a:latin typeface="Times New Roman" pitchFamily="18" charset="0"/>
                <a:cs typeface="Times New Roman" pitchFamily="18" charset="0"/>
              </a:rPr>
              <a:t>1108 – Přestavba San </a:t>
            </a:r>
            <a:r>
              <a:rPr lang="cs-CZ" sz="1600" dirty="0" err="1" smtClean="0">
                <a:latin typeface="Times New Roman" pitchFamily="18" charset="0"/>
                <a:cs typeface="Times New Roman" pitchFamily="18" charset="0"/>
              </a:rPr>
              <a:t>Clemente</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1200 – Řím se stává nezávislou obcí</a:t>
            </a:r>
          </a:p>
          <a:p>
            <a:r>
              <a:rPr lang="cs-CZ" sz="1600" dirty="0" smtClean="0">
                <a:latin typeface="Times New Roman" pitchFamily="18" charset="0"/>
                <a:cs typeface="Times New Roman" pitchFamily="18" charset="0"/>
              </a:rPr>
              <a:t>1300 – Papež Bonifác VIII. vyhlašuje první svatý rok.</a:t>
            </a:r>
          </a:p>
          <a:p>
            <a:r>
              <a:rPr lang="cs-CZ" sz="1600" dirty="0" smtClean="0">
                <a:latin typeface="Times New Roman" pitchFamily="18" charset="0"/>
                <a:cs typeface="Times New Roman" pitchFamily="18" charset="0"/>
              </a:rPr>
              <a:t>1347 – Cola </a:t>
            </a:r>
            <a:r>
              <a:rPr lang="cs-CZ" sz="1600" dirty="0" err="1" smtClean="0">
                <a:latin typeface="Times New Roman" pitchFamily="18" charset="0"/>
                <a:cs typeface="Times New Roman" pitchFamily="18" charset="0"/>
              </a:rPr>
              <a:t>di</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Rienzo</a:t>
            </a:r>
            <a:r>
              <a:rPr lang="cs-CZ" sz="1600" dirty="0" smtClean="0">
                <a:latin typeface="Times New Roman" pitchFamily="18" charset="0"/>
                <a:cs typeface="Times New Roman" pitchFamily="18" charset="0"/>
              </a:rPr>
              <a:t> se pokouší obnovit římskou republiku</a:t>
            </a:r>
            <a:endParaRPr lang="cs-CZ"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počtu obyvatel</a:t>
            </a:r>
            <a:endParaRPr lang="cs-CZ" dirty="0"/>
          </a:p>
        </p:txBody>
      </p:sp>
      <p:pic>
        <p:nvPicPr>
          <p:cNvPr id="4098" name="Picture 2"/>
          <p:cNvPicPr>
            <a:picLocks noChangeAspect="1" noChangeArrowheads="1"/>
          </p:cNvPicPr>
          <p:nvPr/>
        </p:nvPicPr>
        <p:blipFill>
          <a:blip r:embed="rId2" cstate="print"/>
          <a:srcRect/>
          <a:stretch>
            <a:fillRect/>
          </a:stretch>
        </p:blipFill>
        <p:spPr bwMode="auto">
          <a:xfrm>
            <a:off x="323528" y="1556792"/>
            <a:ext cx="8664585" cy="4024089"/>
          </a:xfrm>
          <a:prstGeom prst="rect">
            <a:avLst/>
          </a:prstGeom>
          <a:noFill/>
          <a:ln w="9525">
            <a:noFill/>
            <a:miter lim="800000"/>
            <a:headEnd/>
            <a:tailEnd/>
          </a:ln>
        </p:spPr>
      </p:pic>
      <p:sp>
        <p:nvSpPr>
          <p:cNvPr id="5" name="TextovéPole 7"/>
          <p:cNvSpPr txBox="1">
            <a:spLocks noChangeArrowheads="1"/>
          </p:cNvSpPr>
          <p:nvPr/>
        </p:nvSpPr>
        <p:spPr bwMode="auto">
          <a:xfrm>
            <a:off x="395536" y="5877272"/>
            <a:ext cx="2864887"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č.4 – Vývoj počtu obyvatel</a:t>
            </a:r>
            <a:endParaRPr lang="cs-CZ"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Významná místa v Římě</a:t>
            </a:r>
            <a:endParaRPr lang="cs-CZ" dirty="0"/>
          </a:p>
        </p:txBody>
      </p:sp>
      <p:sp>
        <p:nvSpPr>
          <p:cNvPr id="3" name="Zástupný symbol pro obsah 2"/>
          <p:cNvSpPr>
            <a:spLocks noGrp="1"/>
          </p:cNvSpPr>
          <p:nvPr>
            <p:ph idx="1"/>
          </p:nvPr>
        </p:nvSpPr>
        <p:spPr>
          <a:xfrm>
            <a:off x="395536" y="1412776"/>
            <a:ext cx="8229600" cy="4525963"/>
          </a:xfrm>
        </p:spPr>
        <p:txBody>
          <a:bodyPr>
            <a:noAutofit/>
          </a:bodyPr>
          <a:lstStyle/>
          <a:p>
            <a:r>
              <a:rPr lang="cs-CZ" sz="1600" dirty="0" smtClean="0">
                <a:latin typeface="Times New Roman" pitchFamily="18" charset="0"/>
                <a:cs typeface="Times New Roman" pitchFamily="18" charset="0"/>
              </a:rPr>
              <a:t>Kapitol</a:t>
            </a:r>
          </a:p>
          <a:p>
            <a:r>
              <a:rPr lang="cs-CZ" sz="1600" dirty="0" err="1" smtClean="0">
                <a:latin typeface="Times New Roman" pitchFamily="18" charset="0"/>
                <a:cs typeface="Times New Roman" pitchFamily="18" charset="0"/>
              </a:rPr>
              <a:t>Forum</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Romanum</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Koloseum</a:t>
            </a:r>
          </a:p>
          <a:p>
            <a:r>
              <a:rPr lang="cs-CZ" sz="1600" dirty="0" smtClean="0">
                <a:latin typeface="Times New Roman" pitchFamily="18" charset="0"/>
                <a:cs typeface="Times New Roman" pitchFamily="18" charset="0"/>
              </a:rPr>
              <a:t>Palatin</a:t>
            </a:r>
          </a:p>
          <a:p>
            <a:r>
              <a:rPr lang="cs-CZ" sz="1600" dirty="0" smtClean="0">
                <a:latin typeface="Times New Roman" pitchFamily="18" charset="0"/>
                <a:cs typeface="Times New Roman" pitchFamily="18" charset="0"/>
              </a:rPr>
              <a:t>Pantheon</a:t>
            </a:r>
          </a:p>
          <a:p>
            <a:r>
              <a:rPr lang="cs-CZ" sz="1600" dirty="0" err="1" smtClean="0">
                <a:latin typeface="Times New Roman" pitchFamily="18" charset="0"/>
                <a:cs typeface="Times New Roman" pitchFamily="18" charset="0"/>
              </a:rPr>
              <a:t>Piazza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Navona</a:t>
            </a:r>
            <a:endParaRPr lang="cs-CZ" sz="1600" dirty="0" smtClean="0">
              <a:latin typeface="Times New Roman" pitchFamily="18" charset="0"/>
              <a:cs typeface="Times New Roman" pitchFamily="18" charset="0"/>
            </a:endParaRPr>
          </a:p>
          <a:p>
            <a:r>
              <a:rPr lang="cs-CZ" sz="1600" dirty="0" err="1" smtClean="0">
                <a:latin typeface="Times New Roman" pitchFamily="18" charset="0"/>
                <a:cs typeface="Times New Roman" pitchFamily="18" charset="0"/>
              </a:rPr>
              <a:t>Piazza</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di</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Spagna</a:t>
            </a:r>
            <a:endParaRPr lang="cs-CZ" sz="1600" dirty="0" smtClean="0">
              <a:latin typeface="Times New Roman" pitchFamily="18" charset="0"/>
              <a:cs typeface="Times New Roman" pitchFamily="18" charset="0"/>
            </a:endParaRPr>
          </a:p>
          <a:p>
            <a:r>
              <a:rPr lang="cs-CZ" sz="1600" dirty="0" err="1" smtClean="0">
                <a:latin typeface="Times New Roman" pitchFamily="18" charset="0"/>
                <a:cs typeface="Times New Roman" pitchFamily="18" charset="0"/>
              </a:rPr>
              <a:t>Campo</a:t>
            </a:r>
            <a:r>
              <a:rPr lang="cs-CZ" sz="1600" dirty="0" smtClean="0">
                <a:latin typeface="Times New Roman" pitchFamily="18" charset="0"/>
                <a:cs typeface="Times New Roman" pitchFamily="18" charset="0"/>
              </a:rPr>
              <a:t> de' </a:t>
            </a:r>
            <a:r>
              <a:rPr lang="cs-CZ" sz="1600" dirty="0" err="1" smtClean="0">
                <a:latin typeface="Times New Roman" pitchFamily="18" charset="0"/>
                <a:cs typeface="Times New Roman" pitchFamily="18" charset="0"/>
              </a:rPr>
              <a:t>Fiori</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Kvirinál</a:t>
            </a:r>
          </a:p>
          <a:p>
            <a:r>
              <a:rPr lang="cs-CZ" sz="1600" dirty="0" smtClean="0">
                <a:latin typeface="Times New Roman" pitchFamily="18" charset="0"/>
                <a:cs typeface="Times New Roman" pitchFamily="18" charset="0"/>
              </a:rPr>
              <a:t>Laterán</a:t>
            </a:r>
          </a:p>
          <a:p>
            <a:r>
              <a:rPr lang="cs-CZ" sz="1600" dirty="0" smtClean="0">
                <a:latin typeface="Times New Roman" pitchFamily="18" charset="0"/>
                <a:cs typeface="Times New Roman" pitchFamily="18" charset="0"/>
              </a:rPr>
              <a:t>Lateránská bazilika</a:t>
            </a:r>
          </a:p>
          <a:p>
            <a:r>
              <a:rPr lang="cs-CZ" sz="1600" dirty="0" err="1" smtClean="0">
                <a:latin typeface="Times New Roman" pitchFamily="18" charset="0"/>
                <a:cs typeface="Times New Roman" pitchFamily="18" charset="0"/>
              </a:rPr>
              <a:t>Caracallovy</a:t>
            </a:r>
            <a:r>
              <a:rPr lang="cs-CZ" sz="1600" dirty="0" smtClean="0">
                <a:latin typeface="Times New Roman" pitchFamily="18" charset="0"/>
                <a:cs typeface="Times New Roman" pitchFamily="18" charset="0"/>
              </a:rPr>
              <a:t> lázně</a:t>
            </a:r>
          </a:p>
          <a:p>
            <a:r>
              <a:rPr lang="cs-CZ" sz="1600" dirty="0" err="1" smtClean="0">
                <a:latin typeface="Times New Roman" pitchFamily="18" charset="0"/>
                <a:cs typeface="Times New Roman" pitchFamily="18" charset="0"/>
              </a:rPr>
              <a:t>Aventin</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Bazilika </a:t>
            </a:r>
            <a:r>
              <a:rPr lang="cs-CZ" sz="1600" dirty="0" err="1" smtClean="0">
                <a:latin typeface="Times New Roman" pitchFamily="18" charset="0"/>
                <a:cs typeface="Times New Roman" pitchFamily="18" charset="0"/>
              </a:rPr>
              <a:t>Santa</a:t>
            </a:r>
            <a:r>
              <a:rPr lang="cs-CZ" sz="1600" dirty="0" smtClean="0">
                <a:latin typeface="Times New Roman" pitchFamily="18" charset="0"/>
                <a:cs typeface="Times New Roman" pitchFamily="18" charset="0"/>
              </a:rPr>
              <a:t> Maria </a:t>
            </a:r>
            <a:r>
              <a:rPr lang="cs-CZ" sz="1600" dirty="0" err="1" smtClean="0">
                <a:latin typeface="Times New Roman" pitchFamily="18" charset="0"/>
                <a:cs typeface="Times New Roman" pitchFamily="18" charset="0"/>
              </a:rPr>
              <a:t>Maggiore</a:t>
            </a:r>
            <a:endParaRPr lang="cs-CZ" sz="1600" dirty="0" smtClean="0">
              <a:latin typeface="Times New Roman" pitchFamily="18" charset="0"/>
              <a:cs typeface="Times New Roman" pitchFamily="18" charset="0"/>
            </a:endParaRPr>
          </a:p>
          <a:p>
            <a:r>
              <a:rPr lang="cs-CZ" sz="1600" dirty="0" err="1" smtClean="0">
                <a:latin typeface="Times New Roman" pitchFamily="18" charset="0"/>
                <a:cs typeface="Times New Roman" pitchFamily="18" charset="0"/>
              </a:rPr>
              <a:t>Trastevere</a:t>
            </a:r>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Andělský hrad</a:t>
            </a:r>
          </a:p>
          <a:p>
            <a:r>
              <a:rPr lang="cs-CZ" sz="1600" dirty="0" smtClean="0">
                <a:latin typeface="Times New Roman" pitchFamily="18" charset="0"/>
                <a:cs typeface="Times New Roman" pitchFamily="18" charset="0"/>
              </a:rPr>
              <a:t>Vatikán</a:t>
            </a:r>
          </a:p>
          <a:p>
            <a:r>
              <a:rPr lang="cs-CZ" sz="1600" dirty="0" smtClean="0">
                <a:latin typeface="Times New Roman" pitchFamily="18" charset="0"/>
                <a:cs typeface="Times New Roman" pitchFamily="18" charset="0"/>
              </a:rPr>
              <a:t>Via </a:t>
            </a:r>
            <a:r>
              <a:rPr lang="cs-CZ" sz="1600" dirty="0" err="1" smtClean="0">
                <a:latin typeface="Times New Roman" pitchFamily="18" charset="0"/>
                <a:cs typeface="Times New Roman" pitchFamily="18" charset="0"/>
              </a:rPr>
              <a:t>Veneto</a:t>
            </a:r>
            <a:endParaRPr lang="cs-CZ" sz="1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3275856" y="1340768"/>
            <a:ext cx="4962128" cy="3721596"/>
          </a:xfrm>
          <a:prstGeom prst="rect">
            <a:avLst/>
          </a:prstGeom>
          <a:noFill/>
          <a:ln w="9525">
            <a:noFill/>
            <a:miter lim="800000"/>
            <a:headEnd/>
            <a:tailEnd/>
          </a:ln>
        </p:spPr>
      </p:pic>
      <p:sp>
        <p:nvSpPr>
          <p:cNvPr id="5" name="TextovéPole 7"/>
          <p:cNvSpPr txBox="1">
            <a:spLocks noChangeArrowheads="1"/>
          </p:cNvSpPr>
          <p:nvPr/>
        </p:nvSpPr>
        <p:spPr bwMode="auto">
          <a:xfrm>
            <a:off x="3635896" y="5229200"/>
            <a:ext cx="3249608"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č.5 - Pohled na centrum Říma</a:t>
            </a:r>
            <a:endParaRPr lang="cs-CZ"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Památky a zajímavosti</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Nejznámější starověkou památkou je Koloseum z roku 80, největší antické divadlo, dále téměř úplně zachovaný Pantheon (v současné podobě z let 118 - 128), zbytky antického fóra na </a:t>
            </a:r>
            <a:r>
              <a:rPr lang="cs-CZ" sz="1600" dirty="0" err="1" smtClean="0">
                <a:latin typeface="Times New Roman" pitchFamily="18" charset="0"/>
                <a:cs typeface="Times New Roman" pitchFamily="18" charset="0"/>
              </a:rPr>
              <a:t>Forum</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Romanum</a:t>
            </a:r>
            <a:r>
              <a:rPr lang="cs-CZ" sz="1600" dirty="0" smtClean="0">
                <a:latin typeface="Times New Roman" pitchFamily="18" charset="0"/>
                <a:cs typeface="Times New Roman" pitchFamily="18" charset="0"/>
              </a:rPr>
              <a:t>, mohutné </a:t>
            </a:r>
            <a:r>
              <a:rPr lang="cs-CZ" sz="1600" dirty="0" err="1" smtClean="0">
                <a:latin typeface="Times New Roman" pitchFamily="18" charset="0"/>
                <a:cs typeface="Times New Roman" pitchFamily="18" charset="0"/>
              </a:rPr>
              <a:t>Caracallovy</a:t>
            </a:r>
            <a:r>
              <a:rPr lang="cs-CZ" sz="1600" dirty="0" smtClean="0">
                <a:latin typeface="Times New Roman" pitchFamily="18" charset="0"/>
                <a:cs typeface="Times New Roman" pitchFamily="18" charset="0"/>
              </a:rPr>
              <a:t> lázně (kolem 217), triumfální oblouky a Andělský hrad. Kromě toho vodovody, množství menších staveb a základy později přestavěných budov.</a:t>
            </a:r>
            <a:endParaRPr lang="cs-CZ" sz="1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4283968" y="2996952"/>
            <a:ext cx="4104456" cy="3274832"/>
          </a:xfrm>
          <a:prstGeom prst="rect">
            <a:avLst/>
          </a:prstGeom>
          <a:noFill/>
          <a:ln w="9525">
            <a:noFill/>
            <a:miter lim="800000"/>
            <a:headEnd/>
            <a:tailEnd/>
          </a:ln>
        </p:spPr>
      </p:pic>
      <p:sp>
        <p:nvSpPr>
          <p:cNvPr id="5" name="TextovéPole 7"/>
          <p:cNvSpPr txBox="1">
            <a:spLocks noChangeArrowheads="1"/>
          </p:cNvSpPr>
          <p:nvPr/>
        </p:nvSpPr>
        <p:spPr bwMode="auto">
          <a:xfrm>
            <a:off x="1907704" y="5877272"/>
            <a:ext cx="2300630"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č.6 - Janusův oblouk</a:t>
            </a:r>
            <a:endParaRPr lang="cs-CZ"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1637</Words>
  <Application>Microsoft Office PowerPoint</Application>
  <PresentationFormat>Předvádění na obrazovce (4:3)</PresentationFormat>
  <Paragraphs>120</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sady Office</vt:lpstr>
      <vt:lpstr>Snímek 1</vt:lpstr>
      <vt:lpstr>Řím</vt:lpstr>
      <vt:lpstr>Poloha</vt:lpstr>
      <vt:lpstr>Historie</vt:lpstr>
      <vt:lpstr>Pověst o založení Říma</vt:lpstr>
      <vt:lpstr>Středověk</vt:lpstr>
      <vt:lpstr>Vývoj počtu obyvatel</vt:lpstr>
      <vt:lpstr>Významná místa v Římě</vt:lpstr>
      <vt:lpstr>Památky a zajímavosti</vt:lpstr>
      <vt:lpstr>Fontány</vt:lpstr>
      <vt:lpstr>Kostely a chrámy</vt:lpstr>
      <vt:lpstr>Pantheon</vt:lpstr>
      <vt:lpstr>Koloseum</vt:lpstr>
      <vt:lpstr>Vývoj jazyka</vt:lpstr>
      <vt:lpstr>Zdroj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Henrik</dc:creator>
  <cp:lastModifiedBy>Danath</cp:lastModifiedBy>
  <cp:revision>5</cp:revision>
  <dcterms:created xsi:type="dcterms:W3CDTF">2013-06-15T08:30:43Z</dcterms:created>
  <dcterms:modified xsi:type="dcterms:W3CDTF">2013-08-26T12:14:40Z</dcterms:modified>
</cp:coreProperties>
</file>