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26.8.2013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26.8.2013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26.8.2013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cs.wikipedia.org/w/index.php?title=Riga&amp;oldid=1031305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nvGraphicFramePr>
        <p:xfrm>
          <a:off x="684213" y="314325"/>
          <a:ext cx="7777163" cy="4385263"/>
        </p:xfrm>
        <a:graphic>
          <a:graphicData uri="http://schemas.openxmlformats.org/drawingml/2006/table">
            <a:tbl>
              <a:tblPr/>
              <a:tblGrid>
                <a:gridCol w="1801489"/>
                <a:gridCol w="2180461"/>
                <a:gridCol w="957500"/>
                <a:gridCol w="247156"/>
                <a:gridCol w="529096"/>
                <a:gridCol w="764373"/>
                <a:gridCol w="1297088"/>
              </a:tblGrid>
              <a:tr h="109902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Calibri" pitchFamily="34"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200" b="0" i="0" u="none" strike="noStrike" cap="none" normalizeH="0" baseline="0" smtClean="0">
                        <a:ln>
                          <a:noFill/>
                        </a:ln>
                        <a:solidFill>
                          <a:schemeClr val="tx1"/>
                        </a:solidFill>
                        <a:effectLst/>
                        <a:latin typeface="Calibri" pitchFamily="34" charset="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Obchodní akademie a Střední odborná škola, gen. F. Fajtla, Louny, p.o.</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Osvoboditelů 380, Louny</a:t>
                      </a:r>
                    </a:p>
                  </a:txBody>
                  <a:tcPr marL="68583" marR="68583"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projektu</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Calibri" pitchFamily="34" charset="0"/>
                          <a:cs typeface="Times New Roman" pitchFamily="18" charset="0"/>
                        </a:rPr>
                        <a:t>CZ.1.07/1.5.00/34.0052</a:t>
                      </a:r>
                      <a:endParaRPr kumimoji="0" lang="cs-CZ" sz="1200" b="0" i="0" u="none" strike="noStrike" cap="none" normalizeH="0" baseline="0" dirty="0" smtClean="0">
                        <a:ln>
                          <a:noFill/>
                        </a:ln>
                        <a:solidFill>
                          <a:schemeClr val="tx1"/>
                        </a:solidFill>
                        <a:effectLst/>
                        <a:latin typeface="Calibri" pitchFamily="34" charset="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sady</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40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DUM</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3.2._40_01</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Předmět</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zeměpis</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395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Tematický okruh</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Geografická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Název materiálu</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hlavní města Evropy - Riga</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Autor</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Jakub Hnátek</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Datum tvorby</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22.4.2013</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Ročník</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3.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r>
              <a:tr h="542344">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Anotace</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Prezentace pojednává o informacích tykajících se hlavního města Riga. Jsou zde zahrnuty památky, doprava, vývoj obyvatel…</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569019">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Metodický pokyn</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Sledování a vypisování informací.</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bl>
          </a:graphicData>
        </a:graphic>
      </p:graphicFrame>
      <p:grpSp>
        <p:nvGrpSpPr>
          <p:cNvPr id="5" name="Skupina 3"/>
          <p:cNvGrpSpPr>
            <a:grpSpLocks/>
          </p:cNvGrpSpPr>
          <p:nvPr/>
        </p:nvGrpSpPr>
        <p:grpSpPr bwMode="auto">
          <a:xfrm>
            <a:off x="1476375" y="381000"/>
            <a:ext cx="3892550" cy="847725"/>
            <a:chOff x="1475656" y="2133600"/>
            <a:chExt cx="3893393" cy="847725"/>
          </a:xfrm>
        </p:grpSpPr>
        <p:pic>
          <p:nvPicPr>
            <p:cNvPr id="6" name="Obrázek 1"/>
            <p:cNvPicPr>
              <a:picLocks noChangeAspect="1" noChangeArrowheads="1"/>
            </p:cNvPicPr>
            <p:nvPr/>
          </p:nvPicPr>
          <p:blipFill>
            <a:blip r:embed="rId2" cstate="print"/>
            <a:srcRect/>
            <a:stretch>
              <a:fillRect/>
            </a:stretch>
          </p:blipFill>
          <p:spPr bwMode="auto">
            <a:xfrm>
              <a:off x="1475656" y="2133600"/>
              <a:ext cx="2905125" cy="847725"/>
            </a:xfrm>
            <a:prstGeom prst="rect">
              <a:avLst/>
            </a:prstGeom>
            <a:noFill/>
            <a:ln w="9525">
              <a:noFill/>
              <a:miter lim="800000"/>
              <a:headEnd/>
              <a:tailEnd/>
            </a:ln>
          </p:spPr>
        </p:pic>
        <p:pic>
          <p:nvPicPr>
            <p:cNvPr id="7" name="Obrázek 2"/>
            <p:cNvPicPr>
              <a:picLocks noChangeAspect="1" noChangeArrowheads="1"/>
            </p:cNvPicPr>
            <p:nvPr/>
          </p:nvPicPr>
          <p:blipFill>
            <a:blip r:embed="rId3" cstate="print"/>
            <a:srcRect/>
            <a:stretch>
              <a:fillRect/>
            </a:stretch>
          </p:blipFill>
          <p:spPr bwMode="auto">
            <a:xfrm>
              <a:off x="4788024" y="2266949"/>
              <a:ext cx="581025" cy="581025"/>
            </a:xfrm>
            <a:prstGeom prst="rect">
              <a:avLst/>
            </a:prstGeom>
            <a:noFill/>
            <a:ln w="9525">
              <a:noFill/>
              <a:miter lim="800000"/>
              <a:headEnd/>
              <a:tailEnd/>
            </a:ln>
          </p:spPr>
        </p:pic>
      </p:grpSp>
      <p:sp>
        <p:nvSpPr>
          <p:cNvPr id="8" name="Text Box 49"/>
          <p:cNvSpPr txBox="1">
            <a:spLocks noChangeArrowheads="1"/>
          </p:cNvSpPr>
          <p:nvPr/>
        </p:nvSpPr>
        <p:spPr bwMode="auto">
          <a:xfrm>
            <a:off x="468313" y="5734050"/>
            <a:ext cx="8424862" cy="646113"/>
          </a:xfrm>
          <a:prstGeom prst="rect">
            <a:avLst/>
          </a:prstGeom>
          <a:noFill/>
          <a:ln w="9525">
            <a:noFill/>
            <a:miter lim="800000"/>
            <a:headEnd/>
            <a:tailEnd/>
          </a:ln>
        </p:spPr>
        <p:txBody>
          <a:bodyPr>
            <a:spAutoFit/>
          </a:bodyPr>
          <a:lstStyle/>
          <a:p>
            <a:pPr algn="ctr">
              <a:spcBef>
                <a:spcPct val="50000"/>
              </a:spcBef>
            </a:pPr>
            <a:r>
              <a:rPr lang="cs-CZ" sz="1200" i="1">
                <a:latin typeface="Calibri" pitchFamily="34" charset="0"/>
              </a:rPr>
              <a:t>Autorem materiálu a všech jeho částí, není-li uvedeno jinak, je Jakub Hnátek</a:t>
            </a:r>
            <a:br>
              <a:rPr lang="cs-CZ" sz="1200" i="1">
                <a:latin typeface="Calibri" pitchFamily="34" charset="0"/>
              </a:rPr>
            </a:br>
            <a:r>
              <a:rPr lang="cs-CZ" sz="1200" i="1">
                <a:latin typeface="Calibri" pitchFamily="34" charset="0"/>
              </a:rPr>
              <a:t>Dostupné z Metodického portálu www.rvp.cz, ISSN: 1802-4785, financovaného z ESF a státního rozpočtu ČR. Provozováno Výzkumným ústavem pedagogickým v Praze.</a:t>
            </a:r>
            <a:r>
              <a:rPr lang="cs-CZ" sz="1200">
                <a:latin typeface="Calibri"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Dům </a:t>
            </a:r>
            <a:r>
              <a:rPr lang="cs-CZ" dirty="0" err="1" smtClean="0"/>
              <a:t>Černohlavců</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První písemná zmínka o této skupině domů je z roku 1334. Na rižském náměstí se nachází dům pojmenovaný buď po sv. Mořicovi, který byl patronem cechu svobodných kupců, nebo kvůli černým pokrývkám hlavy, kteří kupci nosili. Původní budova ze 14. století, která svobodným kupcům patřila, ale byla za druhé světové války vybombardována. Současná stavba je z roku 2001.</a:t>
            </a:r>
            <a:endParaRPr lang="cs-CZ" sz="16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3851920" y="2708920"/>
            <a:ext cx="4543468" cy="3932857"/>
          </a:xfrm>
          <a:prstGeom prst="rect">
            <a:avLst/>
          </a:prstGeom>
          <a:noFill/>
          <a:ln w="9525">
            <a:noFill/>
            <a:miter lim="800000"/>
            <a:headEnd/>
            <a:tailEnd/>
          </a:ln>
        </p:spPr>
      </p:pic>
      <p:sp>
        <p:nvSpPr>
          <p:cNvPr id="5" name="TextovéPole 7"/>
          <p:cNvSpPr txBox="1">
            <a:spLocks noChangeArrowheads="1"/>
          </p:cNvSpPr>
          <p:nvPr/>
        </p:nvSpPr>
        <p:spPr bwMode="auto">
          <a:xfrm>
            <a:off x="1115616" y="6237312"/>
            <a:ext cx="2595582"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č.7 – Dům </a:t>
            </a:r>
            <a:r>
              <a:rPr lang="cs-CZ" dirty="0" err="1" smtClean="0">
                <a:latin typeface="Arial" pitchFamily="34" charset="0"/>
                <a:cs typeface="Arial" pitchFamily="34" charset="0"/>
              </a:rPr>
              <a:t>Černohlavců</a:t>
            </a:r>
            <a:endParaRPr lang="cs-CZ"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Širší centrum</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V parku obklopujícím staré město stojí Pomník svobody (</a:t>
            </a:r>
            <a:r>
              <a:rPr lang="cs-CZ" sz="1600" dirty="0" err="1" smtClean="0">
                <a:latin typeface="Times New Roman" pitchFamily="18" charset="0"/>
                <a:cs typeface="Times New Roman" pitchFamily="18" charset="0"/>
              </a:rPr>
              <a:t>Brīvības</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piemineklis</a:t>
            </a:r>
            <a:r>
              <a:rPr lang="cs-CZ" sz="1600" dirty="0" smtClean="0">
                <a:latin typeface="Times New Roman" pitchFamily="18" charset="0"/>
                <a:cs typeface="Times New Roman" pitchFamily="18" charset="0"/>
              </a:rPr>
              <a:t>), od sochaře </a:t>
            </a:r>
            <a:r>
              <a:rPr lang="cs-CZ" sz="1600" dirty="0" err="1" smtClean="0">
                <a:latin typeface="Times New Roman" pitchFamily="18" charset="0"/>
                <a:cs typeface="Times New Roman" pitchFamily="18" charset="0"/>
              </a:rPr>
              <a:t>Kárlise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Záleho</a:t>
            </a:r>
            <a:r>
              <a:rPr lang="cs-CZ" sz="1600" dirty="0" smtClean="0">
                <a:latin typeface="Times New Roman" pitchFamily="18" charset="0"/>
                <a:cs typeface="Times New Roman" pitchFamily="18" charset="0"/>
              </a:rPr>
              <a:t> a architekta </a:t>
            </a:r>
            <a:r>
              <a:rPr lang="cs-CZ" sz="1600" dirty="0" err="1" smtClean="0">
                <a:latin typeface="Times New Roman" pitchFamily="18" charset="0"/>
                <a:cs typeface="Times New Roman" pitchFamily="18" charset="0"/>
              </a:rPr>
              <a:t>Ernestse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Štālbergse</a:t>
            </a:r>
            <a:r>
              <a:rPr lang="cs-CZ" sz="1600" dirty="0" smtClean="0">
                <a:latin typeface="Times New Roman" pitchFamily="18" charset="0"/>
                <a:cs typeface="Times New Roman" pitchFamily="18" charset="0"/>
              </a:rPr>
              <a:t>. Pomník byl z darů celonárodně uspořádané sbírky postaven v letech 1931–1935 na místě staršího pomníku cara Petra Velikého, a to jako symbol mladého, svobodného a nezávislého státu. Na vrcholu travertinového obelisku, vyrůstajícího ze základny památníku stojí měděná 9metrová socha mladé ženy (familiárně </a:t>
            </a:r>
            <a:r>
              <a:rPr lang="cs-CZ" sz="1600" dirty="0" err="1" smtClean="0">
                <a:latin typeface="Times New Roman" pitchFamily="18" charset="0"/>
                <a:cs typeface="Times New Roman" pitchFamily="18" charset="0"/>
              </a:rPr>
              <a:t>Rižany</a:t>
            </a:r>
            <a:r>
              <a:rPr lang="cs-CZ" sz="1600" dirty="0" smtClean="0">
                <a:latin typeface="Times New Roman" pitchFamily="18" charset="0"/>
                <a:cs typeface="Times New Roman" pitchFamily="18" charset="0"/>
              </a:rPr>
              <a:t> přezdívaná </a:t>
            </a:r>
            <a:r>
              <a:rPr lang="cs-CZ" sz="1600" dirty="0" err="1" smtClean="0">
                <a:latin typeface="Times New Roman" pitchFamily="18" charset="0"/>
                <a:cs typeface="Times New Roman" pitchFamily="18" charset="0"/>
              </a:rPr>
              <a:t>Milda</a:t>
            </a:r>
            <a:r>
              <a:rPr lang="cs-CZ" sz="1600" dirty="0" smtClean="0">
                <a:latin typeface="Times New Roman" pitchFamily="18" charset="0"/>
                <a:cs typeface="Times New Roman" pitchFamily="18" charset="0"/>
              </a:rPr>
              <a:t>), symbolizující Svobodu, resp. samotné Lotyšsko. </a:t>
            </a:r>
            <a:endParaRPr lang="cs-CZ" sz="16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3491880" y="3284984"/>
            <a:ext cx="2090516" cy="3384376"/>
          </a:xfrm>
          <a:prstGeom prst="rect">
            <a:avLst/>
          </a:prstGeom>
          <a:noFill/>
          <a:ln w="9525">
            <a:noFill/>
            <a:miter lim="800000"/>
            <a:headEnd/>
            <a:tailEnd/>
          </a:ln>
        </p:spPr>
      </p:pic>
      <p:sp>
        <p:nvSpPr>
          <p:cNvPr id="5" name="TextovéPole 7"/>
          <p:cNvSpPr txBox="1">
            <a:spLocks noChangeArrowheads="1"/>
          </p:cNvSpPr>
          <p:nvPr/>
        </p:nvSpPr>
        <p:spPr bwMode="auto">
          <a:xfrm>
            <a:off x="971600" y="6309320"/>
            <a:ext cx="2454518"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č.8 – Pomník svobody</a:t>
            </a:r>
            <a:endParaRPr lang="cs-CZ"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a:t>
            </a:r>
            <a:endParaRPr lang="cs-CZ" dirty="0"/>
          </a:p>
        </p:txBody>
      </p:sp>
      <p:sp>
        <p:nvSpPr>
          <p:cNvPr id="3" name="Zástupný symbol pro obsah 2"/>
          <p:cNvSpPr>
            <a:spLocks noGrp="1"/>
          </p:cNvSpPr>
          <p:nvPr>
            <p:ph idx="1"/>
          </p:nvPr>
        </p:nvSpPr>
        <p:spPr/>
        <p:txBody>
          <a:bodyPr>
            <a:normAutofit/>
          </a:bodyPr>
          <a:lstStyle/>
          <a:p>
            <a:r>
              <a:rPr lang="cs-CZ" sz="1100" dirty="0" smtClean="0">
                <a:latin typeface="Times New Roman" pitchFamily="18" charset="0"/>
                <a:cs typeface="Times New Roman" pitchFamily="18" charset="0"/>
              </a:rPr>
              <a:t>č.1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Riga [online]. c2013 [citováno 14. 06. 2013]. Dostupný z WWW: &lt;</a:t>
            </a:r>
            <a:r>
              <a:rPr lang="cs-CZ" sz="1100" dirty="0" smtClean="0">
                <a:latin typeface="Times New Roman" pitchFamily="18" charset="0"/>
                <a:cs typeface="Times New Roman" pitchFamily="18" charset="0"/>
                <a:hlinkClick r:id="rId2"/>
              </a:rPr>
              <a:t>http://cs.wikipedia.org/w/index.php?title=Riga&amp;oldid=10313057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č.2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Riga [online]. c2013 [citováno 14. 06. 2013]. Dostupný z WWW: &lt;</a:t>
            </a:r>
            <a:r>
              <a:rPr lang="cs-CZ" sz="1100" dirty="0" smtClean="0">
                <a:latin typeface="Times New Roman" pitchFamily="18" charset="0"/>
                <a:cs typeface="Times New Roman" pitchFamily="18" charset="0"/>
                <a:hlinkClick r:id="rId2"/>
              </a:rPr>
              <a:t>http://cs.wikipedia.org/w/index.php?title=Riga&amp;oldid=10313057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č.3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Riga [online]. c2013 [citováno 14. 06. 2013]. Dostupný z WWW: &lt;</a:t>
            </a:r>
            <a:r>
              <a:rPr lang="cs-CZ" sz="1100" dirty="0" smtClean="0">
                <a:latin typeface="Times New Roman" pitchFamily="18" charset="0"/>
                <a:cs typeface="Times New Roman" pitchFamily="18" charset="0"/>
                <a:hlinkClick r:id="rId2"/>
              </a:rPr>
              <a:t>http://cs.wikipedia.org/w/index.php?title=Riga&amp;oldid=10313057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č.4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Riga [online]. c2013 [citováno 14. 06. 2013]. Dostupný z WWW: &lt;</a:t>
            </a:r>
            <a:r>
              <a:rPr lang="cs-CZ" sz="1100" dirty="0" smtClean="0">
                <a:latin typeface="Times New Roman" pitchFamily="18" charset="0"/>
                <a:cs typeface="Times New Roman" pitchFamily="18" charset="0"/>
                <a:hlinkClick r:id="rId2"/>
              </a:rPr>
              <a:t>http://cs.wikipedia.org/w/index.php?title=Riga&amp;oldid=10313057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č.5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Riga [online]. c2013 [citováno 14. 06. 2013]. Dostupný z WWW: &lt;</a:t>
            </a:r>
            <a:r>
              <a:rPr lang="cs-CZ" sz="1100" dirty="0" smtClean="0">
                <a:latin typeface="Times New Roman" pitchFamily="18" charset="0"/>
                <a:cs typeface="Times New Roman" pitchFamily="18" charset="0"/>
                <a:hlinkClick r:id="rId2"/>
              </a:rPr>
              <a:t>http://cs.wikipedia.org/w/index.php?title=Riga&amp;oldid=10313057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č.6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Riga [online]. c2013 [citováno 14. 06. 2013]. Dostupný z WWW: &lt;</a:t>
            </a:r>
            <a:r>
              <a:rPr lang="cs-CZ" sz="1100" dirty="0" smtClean="0">
                <a:latin typeface="Times New Roman" pitchFamily="18" charset="0"/>
                <a:cs typeface="Times New Roman" pitchFamily="18" charset="0"/>
                <a:hlinkClick r:id="rId2"/>
              </a:rPr>
              <a:t>http://cs.wikipedia.org/w/index.php?title=Riga&amp;oldid=10313057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č.7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Riga [online]. c2013 [citováno 14. 06. 2013]. Dostupný z WWW: &lt;</a:t>
            </a:r>
            <a:r>
              <a:rPr lang="cs-CZ" sz="1100" dirty="0" smtClean="0">
                <a:latin typeface="Times New Roman" pitchFamily="18" charset="0"/>
                <a:cs typeface="Times New Roman" pitchFamily="18" charset="0"/>
                <a:hlinkClick r:id="rId2"/>
              </a:rPr>
              <a:t>http://cs.wikipedia.org/w/index.php?title=Riga&amp;oldid=10313057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č.8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Riga [online]. c2013 [citováno 14. 06. 2013]. Dostupný z WWW: &lt;</a:t>
            </a:r>
            <a:r>
              <a:rPr lang="cs-CZ" sz="1100" dirty="0" smtClean="0">
                <a:latin typeface="Times New Roman" pitchFamily="18" charset="0"/>
                <a:cs typeface="Times New Roman" pitchFamily="18" charset="0"/>
                <a:hlinkClick r:id="rId2"/>
              </a:rPr>
              <a:t>http://cs.wikipedia.org/w/index.php?title=Riga&amp;oldid=10313057</a:t>
            </a:r>
            <a:r>
              <a:rPr lang="cs-CZ" sz="1100" dirty="0" smtClean="0">
                <a:latin typeface="Times New Roman" pitchFamily="18" charset="0"/>
                <a:cs typeface="Times New Roman" pitchFamily="18" charset="0"/>
              </a:rPr>
              <a:t>&gt;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Riga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Riga (</a:t>
            </a:r>
            <a:r>
              <a:rPr lang="cs-CZ" sz="1600" dirty="0" err="1" smtClean="0">
                <a:latin typeface="Times New Roman" pitchFamily="18" charset="0"/>
                <a:cs typeface="Times New Roman" pitchFamily="18" charset="0"/>
              </a:rPr>
              <a:t>lotyšsky</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Rīga</a:t>
            </a:r>
            <a:r>
              <a:rPr lang="cs-CZ" sz="1600" dirty="0" smtClean="0">
                <a:latin typeface="Times New Roman" pitchFamily="18" charset="0"/>
                <a:cs typeface="Times New Roman" pitchFamily="18" charset="0"/>
              </a:rPr>
              <a:t>) je hlavní město Lotyšska. Leží při ústí řeky </a:t>
            </a:r>
            <a:r>
              <a:rPr lang="cs-CZ" sz="1600" dirty="0" err="1" smtClean="0">
                <a:latin typeface="Times New Roman" pitchFamily="18" charset="0"/>
                <a:cs typeface="Times New Roman" pitchFamily="18" charset="0"/>
              </a:rPr>
              <a:t>Daugavy</a:t>
            </a:r>
            <a:r>
              <a:rPr lang="cs-CZ" sz="1600" dirty="0" smtClean="0">
                <a:latin typeface="Times New Roman" pitchFamily="18" charset="0"/>
                <a:cs typeface="Times New Roman" pitchFamily="18" charset="0"/>
              </a:rPr>
              <a:t> (Západní </a:t>
            </a:r>
            <a:r>
              <a:rPr lang="cs-CZ" sz="1600" dirty="0" err="1" smtClean="0">
                <a:latin typeface="Times New Roman" pitchFamily="18" charset="0"/>
                <a:cs typeface="Times New Roman" pitchFamily="18" charset="0"/>
              </a:rPr>
              <a:t>Dviny</a:t>
            </a:r>
            <a:r>
              <a:rPr lang="cs-CZ" sz="1600" dirty="0" smtClean="0">
                <a:latin typeface="Times New Roman" pitchFamily="18" charset="0"/>
                <a:cs typeface="Times New Roman" pitchFamily="18" charset="0"/>
              </a:rPr>
              <a:t>) do Rižského zálivu Baltského moře. Má rozlohu 307 km² a s více než 700 tisíci obyvateli je největším městem Pobaltí. Slouží jako kulturní, vzdělávací, politické, obchodní a průmyslové středisko širokého okolí, plní i důležitou tranzitní roli mezi západními státy a Ruskem.</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Historické centrum Rigy, někdejšího hanzovního města, je zapsáno na seznam světového dědictví </a:t>
            </a:r>
            <a:r>
              <a:rPr lang="cs-CZ" sz="1600" dirty="0" err="1" smtClean="0">
                <a:latin typeface="Times New Roman" pitchFamily="18" charset="0"/>
                <a:cs typeface="Times New Roman" pitchFamily="18" charset="0"/>
              </a:rPr>
              <a:t>UNESCa</a:t>
            </a:r>
            <a:r>
              <a:rPr lang="cs-CZ" sz="1600" dirty="0" smtClean="0">
                <a:latin typeface="Times New Roman" pitchFamily="18" charset="0"/>
                <a:cs typeface="Times New Roman" pitchFamily="18" charset="0"/>
              </a:rPr>
              <a:t>; krom několika středověkých sakrálních památek se město vyznačuje výraznou secesní architekturou, která je porovnatelná s městy jako je Vídeň, Petrohrad nebo Barcelona.</a:t>
            </a:r>
            <a:endParaRPr lang="cs-CZ"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139952" y="3861048"/>
            <a:ext cx="4536504" cy="2797511"/>
          </a:xfrm>
          <a:prstGeom prst="rect">
            <a:avLst/>
          </a:prstGeom>
          <a:noFill/>
          <a:ln w="9525">
            <a:noFill/>
            <a:miter lim="800000"/>
            <a:headEnd/>
            <a:tailEnd/>
          </a:ln>
        </p:spPr>
      </p:pic>
      <p:sp>
        <p:nvSpPr>
          <p:cNvPr id="5" name="TextovéPole 7"/>
          <p:cNvSpPr txBox="1">
            <a:spLocks noChangeArrowheads="1"/>
          </p:cNvSpPr>
          <p:nvPr/>
        </p:nvSpPr>
        <p:spPr bwMode="auto">
          <a:xfrm>
            <a:off x="2339752" y="6309320"/>
            <a:ext cx="1787669" cy="369332"/>
          </a:xfrm>
          <a:prstGeom prst="rect">
            <a:avLst/>
          </a:prstGeom>
          <a:noFill/>
          <a:ln w="9525">
            <a:noFill/>
            <a:miter lim="800000"/>
            <a:headEnd/>
            <a:tailEnd/>
          </a:ln>
        </p:spPr>
        <p:txBody>
          <a:bodyPr wrap="none">
            <a:spAutoFit/>
          </a:bodyPr>
          <a:lstStyle/>
          <a:p>
            <a:r>
              <a:rPr lang="cs-CZ" dirty="0">
                <a:latin typeface="Arial" pitchFamily="34" charset="0"/>
                <a:cs typeface="Arial" pitchFamily="34" charset="0"/>
              </a:rPr>
              <a:t>č.1 </a:t>
            </a:r>
            <a:r>
              <a:rPr lang="cs-CZ" dirty="0" smtClean="0">
                <a:latin typeface="Arial" pitchFamily="34" charset="0"/>
                <a:cs typeface="Arial" pitchFamily="34" charset="0"/>
              </a:rPr>
              <a:t>– Znak Rigy</a:t>
            </a:r>
            <a:endParaRPr lang="cs-CZ"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Název</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Nejčastěji přijímaným etymologickým vysvětlením jména města je to, že jde o německou zkomoleninu z livonštiny (oblast pobřeží kolem dnešní Rigy byla v raném středověku sídlem kmene </a:t>
            </a:r>
            <a:r>
              <a:rPr lang="cs-CZ" sz="1600" dirty="0" err="1" smtClean="0">
                <a:latin typeface="Times New Roman" pitchFamily="18" charset="0"/>
                <a:cs typeface="Times New Roman" pitchFamily="18" charset="0"/>
              </a:rPr>
              <a:t>Livů</a:t>
            </a:r>
            <a:r>
              <a:rPr lang="cs-CZ" sz="1600" dirty="0" smtClean="0">
                <a:latin typeface="Times New Roman" pitchFamily="18" charset="0"/>
                <a:cs typeface="Times New Roman" pitchFamily="18" charset="0"/>
              </a:rPr>
              <a:t>, kteří mj. dali jméno i středověkému </a:t>
            </a:r>
            <a:r>
              <a:rPr lang="cs-CZ" sz="1600" dirty="0" err="1" smtClean="0">
                <a:latin typeface="Times New Roman" pitchFamily="18" charset="0"/>
                <a:cs typeface="Times New Roman" pitchFamily="18" charset="0"/>
              </a:rPr>
              <a:t>Livonsku</a:t>
            </a:r>
            <a:r>
              <a:rPr lang="cs-CZ" sz="1600" dirty="0" smtClean="0">
                <a:latin typeface="Times New Roman" pitchFamily="18" charset="0"/>
                <a:cs typeface="Times New Roman" pitchFamily="18" charset="0"/>
              </a:rPr>
              <a:t>), v níž existuje slovo </a:t>
            </a:r>
            <a:r>
              <a:rPr lang="cs-CZ" sz="1600" dirty="0" err="1" smtClean="0">
                <a:latin typeface="Times New Roman" pitchFamily="18" charset="0"/>
                <a:cs typeface="Times New Roman" pitchFamily="18" charset="0"/>
              </a:rPr>
              <a:t>ringa</a:t>
            </a:r>
            <a:r>
              <a:rPr lang="cs-CZ" sz="1600" dirty="0" smtClean="0">
                <a:latin typeface="Times New Roman" pitchFamily="18" charset="0"/>
                <a:cs typeface="Times New Roman" pitchFamily="18" charset="0"/>
              </a:rPr>
              <a:t> („smyčka, oblouk“), což by mohl být odkaz na četná ramena a velkou okrouhlou zátočinu, jež tu před svým vyústěním do moře tvoří řeka </a:t>
            </a:r>
            <a:r>
              <a:rPr lang="cs-CZ" sz="1600" dirty="0" err="1" smtClean="0">
                <a:latin typeface="Times New Roman" pitchFamily="18" charset="0"/>
                <a:cs typeface="Times New Roman" pitchFamily="18" charset="0"/>
              </a:rPr>
              <a:t>Daugava</a:t>
            </a:r>
            <a:r>
              <a:rPr lang="cs-CZ" sz="1600" dirty="0" smtClean="0">
                <a:latin typeface="Times New Roman" pitchFamily="18" charset="0"/>
                <a:cs typeface="Times New Roman" pitchFamily="18" charset="0"/>
              </a:rPr>
              <a:t>.</a:t>
            </a:r>
            <a:endParaRPr lang="cs-CZ" sz="1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971600" y="3068960"/>
            <a:ext cx="4824536" cy="3618402"/>
          </a:xfrm>
          <a:prstGeom prst="rect">
            <a:avLst/>
          </a:prstGeom>
          <a:noFill/>
          <a:ln w="9525">
            <a:noFill/>
            <a:miter lim="800000"/>
            <a:headEnd/>
            <a:tailEnd/>
          </a:ln>
        </p:spPr>
      </p:pic>
      <p:sp>
        <p:nvSpPr>
          <p:cNvPr id="5" name="TextovéPole 7"/>
          <p:cNvSpPr txBox="1">
            <a:spLocks noChangeArrowheads="1"/>
          </p:cNvSpPr>
          <p:nvPr/>
        </p:nvSpPr>
        <p:spPr bwMode="auto">
          <a:xfrm>
            <a:off x="5940152" y="6237312"/>
            <a:ext cx="1915909"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č.2 – Město Riga</a:t>
            </a:r>
            <a:endParaRPr lang="cs-CZ"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Podnebí</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V zimě se v Rize pohybují teploty okolo -5° C, v létě mezi 15 a 20° C. Podnebí je mírné, přímořské, se zřetelnou aktivitou cyklonů a značným podílem srážek.</a:t>
            </a:r>
            <a:endParaRPr lang="cs-CZ" sz="1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1475656" y="2420888"/>
            <a:ext cx="4176464" cy="4176464"/>
          </a:xfrm>
          <a:prstGeom prst="rect">
            <a:avLst/>
          </a:prstGeom>
          <a:noFill/>
          <a:ln w="9525">
            <a:noFill/>
            <a:miter lim="800000"/>
            <a:headEnd/>
            <a:tailEnd/>
          </a:ln>
        </p:spPr>
      </p:pic>
      <p:sp>
        <p:nvSpPr>
          <p:cNvPr id="5" name="TextovéPole 7"/>
          <p:cNvSpPr txBox="1">
            <a:spLocks noChangeArrowheads="1"/>
          </p:cNvSpPr>
          <p:nvPr/>
        </p:nvSpPr>
        <p:spPr bwMode="auto">
          <a:xfrm>
            <a:off x="5652120" y="6165304"/>
            <a:ext cx="2916183"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č.3 – Satelitní snímek Rigy</a:t>
            </a:r>
            <a:endParaRPr lang="cs-CZ"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Ekonomika</a:t>
            </a:r>
            <a:endParaRPr lang="cs-CZ" dirty="0"/>
          </a:p>
        </p:txBody>
      </p:sp>
      <p:sp>
        <p:nvSpPr>
          <p:cNvPr id="3" name="Zástupný symbol pro obsah 2"/>
          <p:cNvSpPr>
            <a:spLocks noGrp="1"/>
          </p:cNvSpPr>
          <p:nvPr>
            <p:ph idx="1"/>
          </p:nvPr>
        </p:nvSpPr>
        <p:spPr/>
        <p:txBody>
          <a:bodyPr>
            <a:normAutofit/>
          </a:bodyPr>
          <a:lstStyle/>
          <a:p>
            <a:r>
              <a:rPr lang="lv-LV" sz="1600" dirty="0" smtClean="0">
                <a:latin typeface="Times New Roman" pitchFamily="18" charset="0"/>
                <a:cs typeface="Times New Roman" pitchFamily="18" charset="0"/>
              </a:rPr>
              <a:t>V Rize je velké množství akademických institucí, včetně Lotyšské univerzity (Latvijas Universitāte), Technické univerzity (Rīgas Tehniskā universitāte) a univerzity Stradin (Rīgas Stradiņa universitāte). V Rize zasedá i lotyšský parlament (Saeima) a na Rižském hradě sídlí lotyšský prezident.</a:t>
            </a:r>
          </a:p>
          <a:p>
            <a:endParaRPr lang="lv-LV" sz="1600" dirty="0" smtClean="0">
              <a:latin typeface="Times New Roman" pitchFamily="18" charset="0"/>
              <a:cs typeface="Times New Roman" pitchFamily="18" charset="0"/>
            </a:endParaRPr>
          </a:p>
          <a:p>
            <a:r>
              <a:rPr lang="lv-LV" sz="1600" dirty="0" smtClean="0">
                <a:latin typeface="Times New Roman" pitchFamily="18" charset="0"/>
                <a:cs typeface="Times New Roman" pitchFamily="18" charset="0"/>
              </a:rPr>
              <a:t>V posledních letech se výrazně zvýšil obchodní a turistický cestovní ruch vzhledem k zlepšení komerční a turistické infrastruktury. Riga jako přístavní město je hlavním cestovním uzlem místní silniční a železniční dopravy. Většina turistů cestuje do Rigy letecky. Mezinárodní letiště v Rize je největší v Pobaltí, bylo zmodernizované v roce 2001, k 800. výročí založení města. Mezi lety 1993 a 2001 se letecká doprava zdvojnásobila. Baltské námořní trajekty spojují Rigu se Stockholmem, Kielem a Lübeckem. V období studené války byly v Rize také dvě letecké základny: Rumbula a Spilve.</a:t>
            </a:r>
            <a:endParaRPr lang="cs-CZ"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Obyvatelstvo</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Počet obyvatel Rigy se snižuje, zvlášť je to znatelné na údajích po roce 1991. Způsobila to emigrace etnických Rusů, odchod části obyvatel do Velké Británie a Irska a nízká porodnost. Počet obyvatel (v roce 2006) je 727 578. Ve městě tvoří Lotyši kolem 43 % populace, přibližně stejné procento je Rusů. Pro porovnání, v Lotyšsku žije 59 % Lotyšů, 28,5 % Rusů, 3,8 % Bělorusů, 2,5 % Ukrajinců, 2,4 % Poláků, 1,4 % Litevců a 2,4 % jiných národností (2006). Většina Lotyšů je protestantské evangelické luteránské nebo římskokatolické víry, většina Rusů patří k ruské ortodoxní církvi.</a:t>
            </a:r>
            <a:endParaRPr lang="cs-CZ" sz="1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51520" y="3717032"/>
            <a:ext cx="8532440" cy="1429184"/>
          </a:xfrm>
          <a:prstGeom prst="rect">
            <a:avLst/>
          </a:prstGeom>
          <a:noFill/>
          <a:ln w="9525">
            <a:noFill/>
            <a:miter lim="800000"/>
            <a:headEnd/>
            <a:tailEnd/>
          </a:ln>
        </p:spPr>
      </p:pic>
      <p:sp>
        <p:nvSpPr>
          <p:cNvPr id="5" name="TextovéPole 7"/>
          <p:cNvSpPr txBox="1">
            <a:spLocks noChangeArrowheads="1"/>
          </p:cNvSpPr>
          <p:nvPr/>
        </p:nvSpPr>
        <p:spPr bwMode="auto">
          <a:xfrm>
            <a:off x="6444208" y="5301208"/>
            <a:ext cx="2339102"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č.4 – Panorama Rigy</a:t>
            </a:r>
            <a:endParaRPr lang="cs-CZ"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Dóm</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Dóm (</a:t>
            </a:r>
            <a:r>
              <a:rPr lang="cs-CZ" sz="1600" dirty="0" err="1" smtClean="0">
                <a:latin typeface="Times New Roman" pitchFamily="18" charset="0"/>
                <a:cs typeface="Times New Roman" pitchFamily="18" charset="0"/>
              </a:rPr>
              <a:t>Rīgas</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Doms</a:t>
            </a:r>
            <a:r>
              <a:rPr lang="cs-CZ" sz="1600" dirty="0" smtClean="0">
                <a:latin typeface="Times New Roman" pitchFamily="18" charset="0"/>
                <a:cs typeface="Times New Roman" pitchFamily="18" charset="0"/>
              </a:rPr>
              <a:t>) na Katedrálním náměstí (Doma </a:t>
            </a:r>
            <a:r>
              <a:rPr lang="cs-CZ" sz="1600" dirty="0" err="1" smtClean="0">
                <a:latin typeface="Times New Roman" pitchFamily="18" charset="0"/>
                <a:cs typeface="Times New Roman" pitchFamily="18" charset="0"/>
              </a:rPr>
              <a:t>laukums</a:t>
            </a:r>
            <a:r>
              <a:rPr lang="cs-CZ" sz="1600" dirty="0" smtClean="0">
                <a:latin typeface="Times New Roman" pitchFamily="18" charset="0"/>
                <a:cs typeface="Times New Roman" pitchFamily="18" charset="0"/>
              </a:rPr>
              <a:t>) </a:t>
            </a:r>
          </a:p>
          <a:p>
            <a:r>
              <a:rPr lang="cs-CZ" sz="1600" dirty="0" smtClean="0">
                <a:latin typeface="Times New Roman" pitchFamily="18" charset="0"/>
                <a:cs typeface="Times New Roman" pitchFamily="18" charset="0"/>
              </a:rPr>
              <a:t> Dóm s Rižským zámkem a řekou </a:t>
            </a:r>
            <a:r>
              <a:rPr lang="cs-CZ" sz="1600" dirty="0" err="1" smtClean="0">
                <a:latin typeface="Times New Roman" pitchFamily="18" charset="0"/>
                <a:cs typeface="Times New Roman" pitchFamily="18" charset="0"/>
              </a:rPr>
              <a:t>Daugavou</a:t>
            </a:r>
            <a:r>
              <a:rPr lang="cs-CZ" sz="1600" dirty="0" smtClean="0">
                <a:latin typeface="Times New Roman" pitchFamily="18" charset="0"/>
                <a:cs typeface="Times New Roman" pitchFamily="18" charset="0"/>
              </a:rPr>
              <a:t> v pozadí</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Románská monumentální katedrála, dnes patřící luteránům, je největším kostelem v pobaltských státech. Začala vznikat roku 1211 a v průběhu století byla několikrát byla přestavována. Kvůli její stavbě byly strženy původní domy. Dnes jejich přítomnost připomínají jenom dlažební kostky na náměstí, sestavené v jejich půdorysech. (Z náměstí je možno spatřit mj. i věže tří velkých rižských kostelů: krom Dómu jsou to ještě věže sv. Jakuba a sv. Petra.) Nejzajímavější je, že ani na jedné věžičce není umístěn kříž. Místo toho se tam nachází větrné korouhvičky v podobě kohoutů, které podle pohanských pověr mají odrazovat zlé duchy. Uvnitř katedrály se nacházejí jedinečné varhany s 6768 píšťalami, rejstříky obsahují i zvuky větru a moře. Původní varhany ze 16. století byly po 300 letech v roce 1884 nahrazeny novými.</a:t>
            </a:r>
            <a:endParaRPr lang="cs-CZ" sz="16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Obrázek Dómu</a:t>
            </a:r>
            <a:endParaRPr lang="cs-CZ" dirty="0"/>
          </a:p>
        </p:txBody>
      </p:sp>
      <p:pic>
        <p:nvPicPr>
          <p:cNvPr id="5122" name="Picture 2"/>
          <p:cNvPicPr>
            <a:picLocks noChangeAspect="1" noChangeArrowheads="1"/>
          </p:cNvPicPr>
          <p:nvPr/>
        </p:nvPicPr>
        <p:blipFill>
          <a:blip r:embed="rId2" cstate="print"/>
          <a:srcRect/>
          <a:stretch>
            <a:fillRect/>
          </a:stretch>
        </p:blipFill>
        <p:spPr bwMode="auto">
          <a:xfrm>
            <a:off x="2771800" y="1196752"/>
            <a:ext cx="3960440" cy="5280587"/>
          </a:xfrm>
          <a:prstGeom prst="rect">
            <a:avLst/>
          </a:prstGeom>
          <a:noFill/>
          <a:ln w="9525">
            <a:noFill/>
            <a:miter lim="800000"/>
            <a:headEnd/>
            <a:tailEnd/>
          </a:ln>
        </p:spPr>
      </p:pic>
      <p:sp>
        <p:nvSpPr>
          <p:cNvPr id="5" name="TextovéPole 7"/>
          <p:cNvSpPr txBox="1">
            <a:spLocks noChangeArrowheads="1"/>
          </p:cNvSpPr>
          <p:nvPr/>
        </p:nvSpPr>
        <p:spPr bwMode="auto">
          <a:xfrm>
            <a:off x="6804248" y="6093296"/>
            <a:ext cx="1236236"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č.5 – Dóm</a:t>
            </a:r>
            <a:endParaRPr lang="cs-CZ"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Kostel sv. Petra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Jedná se o nejvyšší středověkou budovu v Rize. Zajímavostí je, že její věž několikrát vyhořela. Poprvé byla věž vztyčena v roce 1690, ale již za 31 let shořela. Opětovně postavena byla roku 1746. S tím se pojí pověst o staviteli, který prý po dokončení kostelní věže na jejím vrcholu vypil sklenici vína a hodil jí dolů. Na kolik střepů se rozpadne, tolik století bude nová věž stát. Sklenice dopadla do slámy a rozbila se pouze na dva kusy. A opravdu – za dvě století, v roce 1941, zasáhla věž při německém bombardování bomba... Poslední oprava byla provedena v roce 1973. Tentokrát byla původní dřevěná konstrukce věže nahrazena kovovou.</a:t>
            </a:r>
            <a:endParaRPr lang="cs-CZ" sz="16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827584" y="3501008"/>
            <a:ext cx="1410827" cy="3195736"/>
          </a:xfrm>
          <a:prstGeom prst="rect">
            <a:avLst/>
          </a:prstGeom>
          <a:noFill/>
          <a:ln w="9525">
            <a:noFill/>
            <a:miter lim="800000"/>
            <a:headEnd/>
            <a:tailEnd/>
          </a:ln>
        </p:spPr>
      </p:pic>
      <p:sp>
        <p:nvSpPr>
          <p:cNvPr id="5" name="TextovéPole 7"/>
          <p:cNvSpPr txBox="1">
            <a:spLocks noChangeArrowheads="1"/>
          </p:cNvSpPr>
          <p:nvPr/>
        </p:nvSpPr>
        <p:spPr bwMode="auto">
          <a:xfrm>
            <a:off x="2339752" y="6237312"/>
            <a:ext cx="2347630"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č.6 – Kostel sv. Petra</a:t>
            </a:r>
            <a:endParaRPr lang="cs-CZ"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1259</Words>
  <Application>Microsoft Office PowerPoint</Application>
  <PresentationFormat>Předvádění na obrazovce (4:3)</PresentationFormat>
  <Paragraphs>72</Paragraphs>
  <Slides>12</Slides>
  <Notes>0</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Motiv sady Office</vt:lpstr>
      <vt:lpstr>Snímek 1</vt:lpstr>
      <vt:lpstr>Riga</vt:lpstr>
      <vt:lpstr>Název</vt:lpstr>
      <vt:lpstr>Podnebí</vt:lpstr>
      <vt:lpstr>Ekonomika</vt:lpstr>
      <vt:lpstr>Obyvatelstvo</vt:lpstr>
      <vt:lpstr>Dóm</vt:lpstr>
      <vt:lpstr>Obrázek Dómu</vt:lpstr>
      <vt:lpstr>Kostel sv. Petra</vt:lpstr>
      <vt:lpstr>Dům Černohlavců</vt:lpstr>
      <vt:lpstr>Širší centrum</vt:lpstr>
      <vt:lpstr>Zdroj</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Henrik</dc:creator>
  <cp:lastModifiedBy>Danath</cp:lastModifiedBy>
  <cp:revision>4</cp:revision>
  <dcterms:created xsi:type="dcterms:W3CDTF">2013-06-14T12:34:22Z</dcterms:created>
  <dcterms:modified xsi:type="dcterms:W3CDTF">2013-08-26T12:14:49Z</dcterms:modified>
</cp:coreProperties>
</file>