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8" d="100"/>
          <a:sy n="78" d="100"/>
        </p:scale>
        <p:origin x="-930"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Klepnutím lze upravit styl předlohy podnadpisů.</a:t>
            </a:r>
            <a:endParaRPr lang="cs-CZ"/>
          </a:p>
        </p:txBody>
      </p:sp>
      <p:sp>
        <p:nvSpPr>
          <p:cNvPr id="4" name="Zástupný symbol pro datum 3"/>
          <p:cNvSpPr>
            <a:spLocks noGrp="1"/>
          </p:cNvSpPr>
          <p:nvPr>
            <p:ph type="dt" sz="half" idx="10"/>
          </p:nvPr>
        </p:nvSpPr>
        <p:spPr/>
        <p:txBody>
          <a:bodyPr/>
          <a:lstStyle/>
          <a:p>
            <a:fld id="{18A2481B-5154-415F-B752-558547769AA3}" type="datetimeFigureOut">
              <a:rPr lang="cs-CZ" smtClean="0"/>
              <a:pPr/>
              <a:t>26.8.2013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18A2481B-5154-415F-B752-558547769AA3}" type="datetimeFigureOut">
              <a:rPr lang="cs-CZ" smtClean="0"/>
              <a:pPr/>
              <a:t>26.8.2013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18A2481B-5154-415F-B752-558547769AA3}" type="datetimeFigureOut">
              <a:rPr lang="cs-CZ" smtClean="0"/>
              <a:pPr/>
              <a:t>26.8.2013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18A2481B-5154-415F-B752-558547769AA3}" type="datetimeFigureOut">
              <a:rPr lang="cs-CZ" smtClean="0"/>
              <a:pPr/>
              <a:t>26.8.2013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Klepnutím lze upravit styly předlohy textu.</a:t>
            </a:r>
          </a:p>
        </p:txBody>
      </p:sp>
      <p:sp>
        <p:nvSpPr>
          <p:cNvPr id="4" name="Zástupný symbol pro datum 3"/>
          <p:cNvSpPr>
            <a:spLocks noGrp="1"/>
          </p:cNvSpPr>
          <p:nvPr>
            <p:ph type="dt" sz="half" idx="10"/>
          </p:nvPr>
        </p:nvSpPr>
        <p:spPr/>
        <p:txBody>
          <a:bodyPr/>
          <a:lstStyle/>
          <a:p>
            <a:fld id="{18A2481B-5154-415F-B752-558547769AA3}" type="datetimeFigureOut">
              <a:rPr lang="cs-CZ" smtClean="0"/>
              <a:pPr/>
              <a:t>26.8.2013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18A2481B-5154-415F-B752-558547769AA3}" type="datetimeFigureOut">
              <a:rPr lang="cs-CZ" smtClean="0"/>
              <a:pPr/>
              <a:t>26.8.2013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18A2481B-5154-415F-B752-558547769AA3}" type="datetimeFigureOut">
              <a:rPr lang="cs-CZ" smtClean="0"/>
              <a:pPr/>
              <a:t>26.8.2013</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datum 2"/>
          <p:cNvSpPr>
            <a:spLocks noGrp="1"/>
          </p:cNvSpPr>
          <p:nvPr>
            <p:ph type="dt" sz="half" idx="10"/>
          </p:nvPr>
        </p:nvSpPr>
        <p:spPr/>
        <p:txBody>
          <a:bodyPr/>
          <a:lstStyle/>
          <a:p>
            <a:fld id="{18A2481B-5154-415F-B752-558547769AA3}" type="datetimeFigureOut">
              <a:rPr lang="cs-CZ" smtClean="0"/>
              <a:pPr/>
              <a:t>26.8.2013</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18A2481B-5154-415F-B752-558547769AA3}" type="datetimeFigureOut">
              <a:rPr lang="cs-CZ" smtClean="0"/>
              <a:pPr/>
              <a:t>26.8.2013</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18A2481B-5154-415F-B752-558547769AA3}" type="datetimeFigureOut">
              <a:rPr lang="cs-CZ" smtClean="0"/>
              <a:pPr/>
              <a:t>26.8.2013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18A2481B-5154-415F-B752-558547769AA3}" type="datetimeFigureOut">
              <a:rPr lang="cs-CZ" smtClean="0"/>
              <a:pPr/>
              <a:t>26.8.2013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A2481B-5154-415F-B752-558547769AA3}" type="datetimeFigureOut">
              <a:rPr lang="cs-CZ" smtClean="0"/>
              <a:pPr/>
              <a:t>26.8.2013</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264769-77EF-4CD0-90DE-F7D7F2D423C4}" type="slidenum">
              <a:rPr lang="cs-CZ" smtClean="0"/>
              <a:pPr/>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cs.wikipedia.org/w/index.php?title=Pra%C5%BEsk%C3%BD_hrad&amp;oldid=10343566" TargetMode="External"/><Relationship Id="rId2" Type="http://schemas.openxmlformats.org/officeDocument/2006/relationships/hyperlink" Target="http://cs.wikipedia.org/w/index.php?title=Praha&amp;oldid=10406564"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ulka 3"/>
          <p:cNvGraphicFramePr>
            <a:graphicFrameLocks noGrp="1"/>
          </p:cNvGraphicFramePr>
          <p:nvPr/>
        </p:nvGraphicFramePr>
        <p:xfrm>
          <a:off x="684213" y="314325"/>
          <a:ext cx="7777163" cy="4385263"/>
        </p:xfrm>
        <a:graphic>
          <a:graphicData uri="http://schemas.openxmlformats.org/drawingml/2006/table">
            <a:tbl>
              <a:tblPr/>
              <a:tblGrid>
                <a:gridCol w="1801489"/>
                <a:gridCol w="2180461"/>
                <a:gridCol w="957500"/>
                <a:gridCol w="247156"/>
                <a:gridCol w="529096"/>
                <a:gridCol w="764373"/>
                <a:gridCol w="1297088"/>
              </a:tblGrid>
              <a:tr h="1099027">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cs-CZ" sz="1200" b="0" i="0" u="none" strike="noStrike" cap="none" normalizeH="0" baseline="0" dirty="0" smtClean="0">
                        <a:ln>
                          <a:noFill/>
                        </a:ln>
                        <a:solidFill>
                          <a:schemeClr val="tx1"/>
                        </a:solidFill>
                        <a:effectLst/>
                        <a:latin typeface="Calibri" pitchFamily="34" charset="0"/>
                        <a:cs typeface="Times New Roman" pitchFamily="18" charset="0"/>
                      </a:endParaRPr>
                    </a:p>
                  </a:txBody>
                  <a:tcPr marL="68583" marR="6858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cs-CZ"/>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cs-CZ" sz="1200" b="0" i="0" u="none" strike="noStrike" cap="none" normalizeH="0" baseline="0" smtClean="0">
                        <a:ln>
                          <a:noFill/>
                        </a:ln>
                        <a:solidFill>
                          <a:schemeClr val="tx1"/>
                        </a:solidFill>
                        <a:effectLst/>
                        <a:latin typeface="Calibri" pitchFamily="34" charset="0"/>
                        <a:cs typeface="Times New Roman" pitchFamily="18" charset="0"/>
                      </a:endParaRPr>
                    </a:p>
                  </a:txBody>
                  <a:tcPr marL="68583" marR="68583" marT="0" marB="0" anchor="ct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smtClean="0">
                          <a:ln>
                            <a:noFill/>
                          </a:ln>
                          <a:solidFill>
                            <a:schemeClr val="tx1"/>
                          </a:solidFill>
                          <a:effectLst/>
                          <a:latin typeface="Calibri" pitchFamily="34" charset="0"/>
                          <a:cs typeface="Times New Roman" pitchFamily="18" charset="0"/>
                        </a:rPr>
                        <a:t>Obchodní akademie a Střední odborná škola, gen. F. Fajtla, Louny, p.o.</a:t>
                      </a:r>
                    </a:p>
                    <a:p>
                      <a:pPr marL="0" marR="0" lvl="0" indent="0" algn="l"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smtClean="0">
                          <a:ln>
                            <a:noFill/>
                          </a:ln>
                          <a:solidFill>
                            <a:schemeClr val="tx1"/>
                          </a:solidFill>
                          <a:effectLst/>
                          <a:latin typeface="Calibri" pitchFamily="34" charset="0"/>
                          <a:cs typeface="Times New Roman" pitchFamily="18" charset="0"/>
                        </a:rPr>
                        <a:t>Osvoboditelů 380, Louny</a:t>
                      </a:r>
                    </a:p>
                  </a:txBody>
                  <a:tcPr marL="68583" marR="68583" marT="0" marB="0" anchor="ct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cs-CZ"/>
                    </a:p>
                  </a:txBody>
                  <a:tcPr/>
                </a:tc>
                <a:tc hMerge="1">
                  <a:txBody>
                    <a:bodyPr/>
                    <a:lstStyle/>
                    <a:p>
                      <a:endParaRPr lang="cs-CZ"/>
                    </a:p>
                  </a:txBody>
                  <a:tcPr/>
                </a:tc>
                <a:tc hMerge="1">
                  <a:txBody>
                    <a:bodyPr/>
                    <a:lstStyle/>
                    <a:p>
                      <a:endParaRPr lang="cs-CZ"/>
                    </a:p>
                  </a:txBody>
                  <a:tcPr/>
                </a:tc>
              </a:tr>
              <a:tr h="2587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smtClean="0">
                          <a:ln>
                            <a:noFill/>
                          </a:ln>
                          <a:solidFill>
                            <a:schemeClr val="tx1"/>
                          </a:solidFill>
                          <a:effectLst/>
                          <a:latin typeface="Calibri" pitchFamily="34" charset="0"/>
                          <a:cs typeface="Times New Roman" pitchFamily="18" charset="0"/>
                        </a:rPr>
                        <a:t>Číslo projektu</a:t>
                      </a:r>
                    </a:p>
                  </a:txBody>
                  <a:tcPr marL="68583" marR="6858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200" b="1" i="0" u="none" strike="noStrike" cap="none" normalizeH="0" baseline="0" dirty="0" smtClean="0">
                          <a:ln>
                            <a:noFill/>
                          </a:ln>
                          <a:solidFill>
                            <a:schemeClr val="tx1"/>
                          </a:solidFill>
                          <a:effectLst/>
                          <a:latin typeface="Calibri" pitchFamily="34" charset="0"/>
                          <a:cs typeface="Times New Roman" pitchFamily="18" charset="0"/>
                        </a:rPr>
                        <a:t>CZ.1.07/1.5.00/34.0052</a:t>
                      </a:r>
                      <a:endParaRPr kumimoji="0" lang="cs-CZ" sz="1200" b="0" i="0" u="none" strike="noStrike" cap="none" normalizeH="0" baseline="0" dirty="0" smtClean="0">
                        <a:ln>
                          <a:noFill/>
                        </a:ln>
                        <a:solidFill>
                          <a:schemeClr val="tx1"/>
                        </a:solidFill>
                        <a:effectLst/>
                        <a:latin typeface="Calibri" pitchFamily="34" charset="0"/>
                        <a:cs typeface="Times New Roman" pitchFamily="18" charset="0"/>
                      </a:endParaRPr>
                    </a:p>
                  </a:txBody>
                  <a:tcPr marL="68583" marR="6858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smtClean="0">
                          <a:ln>
                            <a:noFill/>
                          </a:ln>
                          <a:solidFill>
                            <a:schemeClr val="tx1"/>
                          </a:solidFill>
                          <a:effectLst/>
                          <a:latin typeface="Calibri" pitchFamily="34" charset="0"/>
                          <a:cs typeface="Times New Roman" pitchFamily="18" charset="0"/>
                        </a:rPr>
                        <a:t>Číslo sady</a:t>
                      </a:r>
                    </a:p>
                  </a:txBody>
                  <a:tcPr marL="68583" marR="6858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dirty="0" smtClean="0">
                          <a:ln>
                            <a:noFill/>
                          </a:ln>
                          <a:solidFill>
                            <a:schemeClr val="tx1"/>
                          </a:solidFill>
                          <a:effectLst/>
                          <a:latin typeface="Calibri" pitchFamily="34" charset="0"/>
                          <a:cs typeface="Times New Roman" pitchFamily="18" charset="0"/>
                        </a:rPr>
                        <a:t> 40</a:t>
                      </a:r>
                    </a:p>
                  </a:txBody>
                  <a:tcPr marL="68583" marR="6858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cs-CZ"/>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smtClean="0">
                          <a:ln>
                            <a:noFill/>
                          </a:ln>
                          <a:solidFill>
                            <a:schemeClr val="tx1"/>
                          </a:solidFill>
                          <a:effectLst/>
                          <a:latin typeface="Calibri" pitchFamily="34" charset="0"/>
                          <a:cs typeface="Times New Roman" pitchFamily="18" charset="0"/>
                        </a:rPr>
                        <a:t>Číslo DUM</a:t>
                      </a:r>
                    </a:p>
                  </a:txBody>
                  <a:tcPr marL="68583" marR="6858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dirty="0" smtClean="0">
                          <a:ln>
                            <a:noFill/>
                          </a:ln>
                          <a:solidFill>
                            <a:schemeClr val="tx1"/>
                          </a:solidFill>
                          <a:effectLst/>
                          <a:latin typeface="Calibri" pitchFamily="34" charset="0"/>
                          <a:cs typeface="Times New Roman" pitchFamily="18" charset="0"/>
                        </a:rPr>
                        <a:t> 3.2._40_01</a:t>
                      </a:r>
                    </a:p>
                  </a:txBody>
                  <a:tcPr marL="68583" marR="6858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87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smtClean="0">
                          <a:ln>
                            <a:noFill/>
                          </a:ln>
                          <a:solidFill>
                            <a:schemeClr val="tx1"/>
                          </a:solidFill>
                          <a:effectLst/>
                          <a:latin typeface="Calibri" pitchFamily="34" charset="0"/>
                          <a:cs typeface="Times New Roman" pitchFamily="18" charset="0"/>
                        </a:rPr>
                        <a:t>Předmět</a:t>
                      </a:r>
                    </a:p>
                  </a:txBody>
                  <a:tcPr marL="68583" marR="6858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6">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dirty="0" smtClean="0">
                          <a:ln>
                            <a:noFill/>
                          </a:ln>
                          <a:solidFill>
                            <a:schemeClr val="tx1"/>
                          </a:solidFill>
                          <a:effectLst/>
                          <a:latin typeface="Calibri" pitchFamily="34" charset="0"/>
                          <a:cs typeface="Times New Roman" pitchFamily="18" charset="0"/>
                        </a:rPr>
                        <a:t> zeměpis</a:t>
                      </a:r>
                    </a:p>
                  </a:txBody>
                  <a:tcPr marL="68583" marR="6858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r>
              <a:tr h="23959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dirty="0" smtClean="0">
                          <a:ln>
                            <a:noFill/>
                          </a:ln>
                          <a:solidFill>
                            <a:schemeClr val="tx1"/>
                          </a:solidFill>
                          <a:effectLst/>
                          <a:latin typeface="Calibri" pitchFamily="34" charset="0"/>
                          <a:cs typeface="Times New Roman" pitchFamily="18" charset="0"/>
                        </a:rPr>
                        <a:t>Tematický okruh</a:t>
                      </a:r>
                    </a:p>
                  </a:txBody>
                  <a:tcPr marL="68583" marR="6858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6">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dirty="0" smtClean="0">
                          <a:ln>
                            <a:noFill/>
                          </a:ln>
                          <a:solidFill>
                            <a:schemeClr val="tx1"/>
                          </a:solidFill>
                          <a:effectLst/>
                          <a:latin typeface="Calibri" pitchFamily="34" charset="0"/>
                          <a:cs typeface="Times New Roman" pitchFamily="18" charset="0"/>
                        </a:rPr>
                        <a:t> Geografická .....</a:t>
                      </a:r>
                    </a:p>
                  </a:txBody>
                  <a:tcPr marL="68583" marR="6858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r>
              <a:tr h="2587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smtClean="0">
                          <a:ln>
                            <a:noFill/>
                          </a:ln>
                          <a:solidFill>
                            <a:schemeClr val="tx1"/>
                          </a:solidFill>
                          <a:effectLst/>
                          <a:latin typeface="Calibri" pitchFamily="34" charset="0"/>
                          <a:cs typeface="Times New Roman" pitchFamily="18" charset="0"/>
                        </a:rPr>
                        <a:t>Název materiálu</a:t>
                      </a:r>
                    </a:p>
                  </a:txBody>
                  <a:tcPr marL="68583" marR="6858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6">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dirty="0" smtClean="0">
                          <a:ln>
                            <a:noFill/>
                          </a:ln>
                          <a:solidFill>
                            <a:schemeClr val="tx1"/>
                          </a:solidFill>
                          <a:effectLst/>
                          <a:latin typeface="Calibri" pitchFamily="34" charset="0"/>
                          <a:cs typeface="Times New Roman" pitchFamily="18" charset="0"/>
                        </a:rPr>
                        <a:t> hlavní města Evropy - Praha</a:t>
                      </a:r>
                    </a:p>
                  </a:txBody>
                  <a:tcPr marL="68583" marR="6858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r>
              <a:tr h="2587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smtClean="0">
                          <a:ln>
                            <a:noFill/>
                          </a:ln>
                          <a:solidFill>
                            <a:schemeClr val="tx1"/>
                          </a:solidFill>
                          <a:effectLst/>
                          <a:latin typeface="Calibri" pitchFamily="34" charset="0"/>
                          <a:cs typeface="Times New Roman" pitchFamily="18" charset="0"/>
                        </a:rPr>
                        <a:t>Autor</a:t>
                      </a:r>
                    </a:p>
                  </a:txBody>
                  <a:tcPr marL="68583" marR="6858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6">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dirty="0" smtClean="0">
                          <a:ln>
                            <a:noFill/>
                          </a:ln>
                          <a:solidFill>
                            <a:schemeClr val="tx1"/>
                          </a:solidFill>
                          <a:effectLst/>
                          <a:latin typeface="Calibri" pitchFamily="34" charset="0"/>
                          <a:cs typeface="Times New Roman" pitchFamily="18" charset="0"/>
                        </a:rPr>
                        <a:t> Jakub Hnátek</a:t>
                      </a:r>
                    </a:p>
                  </a:txBody>
                  <a:tcPr marL="68583" marR="6858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r>
              <a:tr h="2587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dirty="0" smtClean="0">
                          <a:ln>
                            <a:noFill/>
                          </a:ln>
                          <a:solidFill>
                            <a:schemeClr val="tx1"/>
                          </a:solidFill>
                          <a:effectLst/>
                          <a:latin typeface="Calibri" pitchFamily="34" charset="0"/>
                          <a:cs typeface="Times New Roman" pitchFamily="18" charset="0"/>
                        </a:rPr>
                        <a:t>Datum tvorby</a:t>
                      </a:r>
                    </a:p>
                  </a:txBody>
                  <a:tcPr marL="68583" marR="6858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dirty="0" smtClean="0">
                          <a:ln>
                            <a:noFill/>
                          </a:ln>
                          <a:solidFill>
                            <a:schemeClr val="tx1"/>
                          </a:solidFill>
                          <a:effectLst/>
                          <a:latin typeface="Calibri" pitchFamily="34" charset="0"/>
                          <a:cs typeface="Times New Roman" pitchFamily="18" charset="0"/>
                        </a:rPr>
                        <a:t> 22.4.2013</a:t>
                      </a:r>
                    </a:p>
                  </a:txBody>
                  <a:tcPr marL="68583" marR="6858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smtClean="0">
                          <a:ln>
                            <a:noFill/>
                          </a:ln>
                          <a:solidFill>
                            <a:schemeClr val="tx1"/>
                          </a:solidFill>
                          <a:effectLst/>
                          <a:latin typeface="Calibri" pitchFamily="34" charset="0"/>
                          <a:cs typeface="Times New Roman" pitchFamily="18" charset="0"/>
                        </a:rPr>
                        <a:t>Ročník</a:t>
                      </a:r>
                    </a:p>
                  </a:txBody>
                  <a:tcPr marL="68583" marR="6858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cs-CZ"/>
                    </a:p>
                  </a:txBody>
                  <a:tcPr/>
                </a:tc>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dirty="0" smtClean="0">
                          <a:ln>
                            <a:noFill/>
                          </a:ln>
                          <a:solidFill>
                            <a:schemeClr val="tx1"/>
                          </a:solidFill>
                          <a:effectLst/>
                          <a:latin typeface="Calibri" pitchFamily="34" charset="0"/>
                          <a:cs typeface="Times New Roman" pitchFamily="18" charset="0"/>
                        </a:rPr>
                        <a:t> 3. </a:t>
                      </a:r>
                    </a:p>
                  </a:txBody>
                  <a:tcPr marL="68583" marR="6858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cs-CZ"/>
                    </a:p>
                  </a:txBody>
                  <a:tcPr/>
                </a:tc>
                <a:tc hMerge="1">
                  <a:txBody>
                    <a:bodyPr/>
                    <a:lstStyle/>
                    <a:p>
                      <a:endParaRPr lang="cs-CZ"/>
                    </a:p>
                  </a:txBody>
                  <a:tcPr/>
                </a:tc>
              </a:tr>
              <a:tr h="542344">
                <a:tc gridSpan="7">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dirty="0" smtClean="0">
                          <a:ln>
                            <a:noFill/>
                          </a:ln>
                          <a:solidFill>
                            <a:schemeClr val="tx1"/>
                          </a:solidFill>
                          <a:effectLst/>
                          <a:latin typeface="Calibri" pitchFamily="34" charset="0"/>
                          <a:cs typeface="Times New Roman" pitchFamily="18" charset="0"/>
                        </a:rPr>
                        <a:t>Anotace</a:t>
                      </a:r>
                    </a:p>
                    <a:p>
                      <a:pPr marL="0" marR="0" lvl="0" indent="0" algn="l"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dirty="0" smtClean="0">
                          <a:ln>
                            <a:noFill/>
                          </a:ln>
                          <a:solidFill>
                            <a:schemeClr val="tx1"/>
                          </a:solidFill>
                          <a:effectLst/>
                          <a:latin typeface="Calibri" pitchFamily="34" charset="0"/>
                          <a:cs typeface="Times New Roman" pitchFamily="18" charset="0"/>
                        </a:rPr>
                        <a:t> Prezentace pojednává o informacích tykajících se hlavního města Prahy. Jsou zde zahrnuty památky, doprava, vývoj obyvatel…</a:t>
                      </a:r>
                    </a:p>
                    <a:p>
                      <a:pPr marL="0" marR="0" lvl="0" indent="0" algn="l"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dirty="0" smtClean="0">
                          <a:ln>
                            <a:noFill/>
                          </a:ln>
                          <a:solidFill>
                            <a:schemeClr val="tx1"/>
                          </a:solidFill>
                          <a:effectLst/>
                          <a:latin typeface="Calibri" pitchFamily="34"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dirty="0" smtClean="0">
                          <a:ln>
                            <a:noFill/>
                          </a:ln>
                          <a:solidFill>
                            <a:schemeClr val="tx1"/>
                          </a:solidFill>
                          <a:effectLst/>
                          <a:latin typeface="Calibri" pitchFamily="34" charset="0"/>
                          <a:cs typeface="Times New Roman" pitchFamily="18" charset="0"/>
                        </a:rPr>
                        <a:t> </a:t>
                      </a:r>
                    </a:p>
                  </a:txBody>
                  <a:tcPr marL="68583" marR="6858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r>
              <a:tr h="569019">
                <a:tc gridSpan="7">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dirty="0" smtClean="0">
                          <a:ln>
                            <a:noFill/>
                          </a:ln>
                          <a:solidFill>
                            <a:schemeClr val="tx1"/>
                          </a:solidFill>
                          <a:effectLst/>
                          <a:latin typeface="Calibri" pitchFamily="34" charset="0"/>
                          <a:cs typeface="Times New Roman" pitchFamily="18" charset="0"/>
                        </a:rPr>
                        <a:t>Metodický pokyn</a:t>
                      </a:r>
                    </a:p>
                    <a:p>
                      <a:pPr marL="0" marR="0" lvl="0" indent="0" algn="l"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dirty="0" smtClean="0">
                          <a:ln>
                            <a:noFill/>
                          </a:ln>
                          <a:solidFill>
                            <a:schemeClr val="tx1"/>
                          </a:solidFill>
                          <a:effectLst/>
                          <a:latin typeface="Calibri" pitchFamily="34" charset="0"/>
                          <a:cs typeface="Times New Roman" pitchFamily="18" charset="0"/>
                        </a:rPr>
                        <a:t> Sledování a vypisování informací.</a:t>
                      </a:r>
                    </a:p>
                    <a:p>
                      <a:pPr marL="0" marR="0" lvl="0" indent="0" algn="l"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dirty="0" smtClean="0">
                          <a:ln>
                            <a:noFill/>
                          </a:ln>
                          <a:solidFill>
                            <a:schemeClr val="tx1"/>
                          </a:solidFill>
                          <a:effectLst/>
                          <a:latin typeface="Calibri" pitchFamily="34"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dirty="0" smtClean="0">
                          <a:ln>
                            <a:noFill/>
                          </a:ln>
                          <a:solidFill>
                            <a:schemeClr val="tx1"/>
                          </a:solidFill>
                          <a:effectLst/>
                          <a:latin typeface="Calibri" pitchFamily="34" charset="0"/>
                          <a:cs typeface="Times New Roman" pitchFamily="18" charset="0"/>
                        </a:rPr>
                        <a:t> </a:t>
                      </a:r>
                    </a:p>
                  </a:txBody>
                  <a:tcPr marL="68583" marR="6858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r>
            </a:tbl>
          </a:graphicData>
        </a:graphic>
      </p:graphicFrame>
      <p:grpSp>
        <p:nvGrpSpPr>
          <p:cNvPr id="5" name="Skupina 3"/>
          <p:cNvGrpSpPr>
            <a:grpSpLocks/>
          </p:cNvGrpSpPr>
          <p:nvPr/>
        </p:nvGrpSpPr>
        <p:grpSpPr bwMode="auto">
          <a:xfrm>
            <a:off x="1476375" y="381000"/>
            <a:ext cx="3892550" cy="847725"/>
            <a:chOff x="1475656" y="2133600"/>
            <a:chExt cx="3893393" cy="847725"/>
          </a:xfrm>
        </p:grpSpPr>
        <p:pic>
          <p:nvPicPr>
            <p:cNvPr id="6" name="Obrázek 1"/>
            <p:cNvPicPr>
              <a:picLocks noChangeAspect="1" noChangeArrowheads="1"/>
            </p:cNvPicPr>
            <p:nvPr/>
          </p:nvPicPr>
          <p:blipFill>
            <a:blip r:embed="rId2" cstate="print"/>
            <a:srcRect/>
            <a:stretch>
              <a:fillRect/>
            </a:stretch>
          </p:blipFill>
          <p:spPr bwMode="auto">
            <a:xfrm>
              <a:off x="1475656" y="2133600"/>
              <a:ext cx="2905125" cy="847725"/>
            </a:xfrm>
            <a:prstGeom prst="rect">
              <a:avLst/>
            </a:prstGeom>
            <a:noFill/>
            <a:ln w="9525">
              <a:noFill/>
              <a:miter lim="800000"/>
              <a:headEnd/>
              <a:tailEnd/>
            </a:ln>
          </p:spPr>
        </p:pic>
        <p:pic>
          <p:nvPicPr>
            <p:cNvPr id="7" name="Obrázek 2"/>
            <p:cNvPicPr>
              <a:picLocks noChangeAspect="1" noChangeArrowheads="1"/>
            </p:cNvPicPr>
            <p:nvPr/>
          </p:nvPicPr>
          <p:blipFill>
            <a:blip r:embed="rId3" cstate="print"/>
            <a:srcRect/>
            <a:stretch>
              <a:fillRect/>
            </a:stretch>
          </p:blipFill>
          <p:spPr bwMode="auto">
            <a:xfrm>
              <a:off x="4788024" y="2266949"/>
              <a:ext cx="581025" cy="581025"/>
            </a:xfrm>
            <a:prstGeom prst="rect">
              <a:avLst/>
            </a:prstGeom>
            <a:noFill/>
            <a:ln w="9525">
              <a:noFill/>
              <a:miter lim="800000"/>
              <a:headEnd/>
              <a:tailEnd/>
            </a:ln>
          </p:spPr>
        </p:pic>
      </p:grpSp>
      <p:sp>
        <p:nvSpPr>
          <p:cNvPr id="8" name="Text Box 49"/>
          <p:cNvSpPr txBox="1">
            <a:spLocks noChangeArrowheads="1"/>
          </p:cNvSpPr>
          <p:nvPr/>
        </p:nvSpPr>
        <p:spPr bwMode="auto">
          <a:xfrm>
            <a:off x="468313" y="5734050"/>
            <a:ext cx="8424862" cy="646113"/>
          </a:xfrm>
          <a:prstGeom prst="rect">
            <a:avLst/>
          </a:prstGeom>
          <a:noFill/>
          <a:ln w="9525">
            <a:noFill/>
            <a:miter lim="800000"/>
            <a:headEnd/>
            <a:tailEnd/>
          </a:ln>
        </p:spPr>
        <p:txBody>
          <a:bodyPr>
            <a:spAutoFit/>
          </a:bodyPr>
          <a:lstStyle/>
          <a:p>
            <a:pPr algn="ctr">
              <a:spcBef>
                <a:spcPct val="50000"/>
              </a:spcBef>
            </a:pPr>
            <a:r>
              <a:rPr lang="cs-CZ" sz="1200" i="1">
                <a:latin typeface="Calibri" pitchFamily="34" charset="0"/>
              </a:rPr>
              <a:t>Autorem materiálu a všech jeho částí, není-li uvedeno jinak, je Jakub Hnátek</a:t>
            </a:r>
            <a:br>
              <a:rPr lang="cs-CZ" sz="1200" i="1">
                <a:latin typeface="Calibri" pitchFamily="34" charset="0"/>
              </a:rPr>
            </a:br>
            <a:r>
              <a:rPr lang="cs-CZ" sz="1200" i="1">
                <a:latin typeface="Calibri" pitchFamily="34" charset="0"/>
              </a:rPr>
              <a:t>Dostupné z Metodického portálu www.rvp.cz, ISSN: 1802-4785, financovaného z ESF a státního rozpočtu ČR. Provozováno Výzkumným ústavem pedagogickým v Praze.</a:t>
            </a:r>
            <a:r>
              <a:rPr lang="cs-CZ" sz="1200">
                <a:latin typeface="Calibri" pitchFamily="34" charset="0"/>
              </a:rPr>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Ekonomika</a:t>
            </a:r>
            <a:endParaRPr lang="cs-CZ" dirty="0"/>
          </a:p>
        </p:txBody>
      </p:sp>
      <p:sp>
        <p:nvSpPr>
          <p:cNvPr id="3" name="Zástupný symbol pro obsah 2"/>
          <p:cNvSpPr>
            <a:spLocks noGrp="1"/>
          </p:cNvSpPr>
          <p:nvPr>
            <p:ph idx="1"/>
          </p:nvPr>
        </p:nvSpPr>
        <p:spPr/>
        <p:txBody>
          <a:bodyPr>
            <a:normAutofit/>
          </a:bodyPr>
          <a:lstStyle/>
          <a:p>
            <a:r>
              <a:rPr lang="cs-CZ" sz="1600" dirty="0" smtClean="0">
                <a:latin typeface="Times New Roman" pitchFamily="18" charset="0"/>
                <a:cs typeface="Times New Roman" pitchFamily="18" charset="0"/>
              </a:rPr>
              <a:t>Praha je v porovnání se zbytkem ČR výrazně bohatším regionem a svojí ekonomickou silou a převyšuje evropský průměr (v roce 2011 se ve studii </a:t>
            </a:r>
            <a:r>
              <a:rPr lang="cs-CZ" sz="1600" dirty="0" err="1" smtClean="0">
                <a:latin typeface="Times New Roman" pitchFamily="18" charset="0"/>
                <a:cs typeface="Times New Roman" pitchFamily="18" charset="0"/>
              </a:rPr>
              <a:t>Eurostatu</a:t>
            </a:r>
            <a:r>
              <a:rPr lang="cs-CZ" sz="1600" dirty="0" smtClean="0">
                <a:latin typeface="Times New Roman" pitchFamily="18" charset="0"/>
                <a:cs typeface="Times New Roman" pitchFamily="18" charset="0"/>
              </a:rPr>
              <a:t> umístila jako 6. nejbohatší region v Evropě a nejbohatší region ve střední a východní Evropě).[22][7]</a:t>
            </a:r>
          </a:p>
          <a:p>
            <a:endParaRPr lang="cs-CZ" sz="1600" dirty="0" smtClean="0">
              <a:latin typeface="Times New Roman" pitchFamily="18" charset="0"/>
              <a:cs typeface="Times New Roman" pitchFamily="18" charset="0"/>
            </a:endParaRPr>
          </a:p>
          <a:p>
            <a:r>
              <a:rPr lang="cs-CZ" sz="1600" dirty="0" smtClean="0">
                <a:latin typeface="Times New Roman" pitchFamily="18" charset="0"/>
                <a:cs typeface="Times New Roman" pitchFamily="18" charset="0"/>
              </a:rPr>
              <a:t>Hlavní město Praha patří tradičně k nejdůležitějším hospodářským centrům Česka. Vedle význačného filmového průmyslu a zřejmě nejvýznačnějšího odvětví, turistiky, se zde nachází i mnoho závodů zpracovatelského průmyslu.</a:t>
            </a:r>
          </a:p>
          <a:p>
            <a:endParaRPr lang="cs-CZ" sz="1600" dirty="0" smtClean="0">
              <a:latin typeface="Times New Roman" pitchFamily="18" charset="0"/>
              <a:cs typeface="Times New Roman" pitchFamily="18" charset="0"/>
            </a:endParaRPr>
          </a:p>
          <a:p>
            <a:r>
              <a:rPr lang="cs-CZ" sz="1600" dirty="0" smtClean="0">
                <a:latin typeface="Times New Roman" pitchFamily="18" charset="0"/>
                <a:cs typeface="Times New Roman" pitchFamily="18" charset="0"/>
              </a:rPr>
              <a:t>Hrubý domácí produkt v pražském kraji obnášel roku 2002 kolem 620 miliard Kč (tzn. 25,7 % celkového HDP v tržních cenách; v přepočtu na hlavu to činí 226 % celorepublikového průměru).</a:t>
            </a:r>
            <a:endParaRPr lang="cs-CZ" sz="1600" dirty="0">
              <a:latin typeface="Times New Roman"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0"/>
            <a:ext cx="8229600" cy="1143000"/>
          </a:xfrm>
        </p:spPr>
        <p:txBody>
          <a:bodyPr/>
          <a:lstStyle/>
          <a:p>
            <a:r>
              <a:rPr lang="cs-CZ" dirty="0" smtClean="0"/>
              <a:t>Obyvatelstvo</a:t>
            </a:r>
            <a:endParaRPr lang="cs-CZ" dirty="0"/>
          </a:p>
        </p:txBody>
      </p:sp>
      <p:sp>
        <p:nvSpPr>
          <p:cNvPr id="3" name="Zástupný symbol pro obsah 2"/>
          <p:cNvSpPr>
            <a:spLocks noGrp="1"/>
          </p:cNvSpPr>
          <p:nvPr>
            <p:ph idx="1"/>
          </p:nvPr>
        </p:nvSpPr>
        <p:spPr>
          <a:xfrm>
            <a:off x="395536" y="1196752"/>
            <a:ext cx="8229600" cy="4525963"/>
          </a:xfrm>
        </p:spPr>
        <p:txBody>
          <a:bodyPr>
            <a:normAutofit/>
          </a:bodyPr>
          <a:lstStyle/>
          <a:p>
            <a:r>
              <a:rPr lang="cs-CZ" sz="1600" dirty="0" smtClean="0">
                <a:latin typeface="Times New Roman" pitchFamily="18" charset="0"/>
                <a:cs typeface="Times New Roman" pitchFamily="18" charset="0"/>
              </a:rPr>
              <a:t>Praha měla ke dni 1. ledna 2013 celkem 1 246 780 obyvatel. Je 15. největším městem Evropské Unie. V roce 2011 do Prahy dojíždělo za prací a studiem 217 686 lidí, převážně ze Středočeského kraje.</a:t>
            </a:r>
          </a:p>
          <a:p>
            <a:endParaRPr lang="cs-CZ" sz="1600" dirty="0" smtClean="0">
              <a:latin typeface="Times New Roman" pitchFamily="18" charset="0"/>
              <a:cs typeface="Times New Roman" pitchFamily="18" charset="0"/>
            </a:endParaRPr>
          </a:p>
          <a:p>
            <a:r>
              <a:rPr lang="cs-CZ" sz="1600" dirty="0" smtClean="0">
                <a:latin typeface="Times New Roman" pitchFamily="18" charset="0"/>
                <a:cs typeface="Times New Roman" pitchFamily="18" charset="0"/>
              </a:rPr>
              <a:t>Od poloviny 90. let v Praze stoupá počet cizinců. V roce 2001 žilo v Praze 61 477 cizinců,v roce 2011 pak již 178 177, když tvořili 14 % obyvatelstva. K 31. 12. 2009 v Praze žilo 50 138 občanů Ukrajiny, 17 967 občanů Slovenska, 17 509 občanů Ruska a 10 699 občanů Vietnamu. Většina Ukrajinců jsou muži, kteří přijeli za prací; mnozí z nich se však již v Praze trvale usadili.</a:t>
            </a:r>
            <a:endParaRPr lang="cs-CZ" sz="1600" dirty="0">
              <a:latin typeface="Times New Roman" pitchFamily="18" charset="0"/>
              <a:cs typeface="Times New Roman" pitchFamily="18" charset="0"/>
            </a:endParaRPr>
          </a:p>
        </p:txBody>
      </p:sp>
      <p:pic>
        <p:nvPicPr>
          <p:cNvPr id="7171" name="Picture 3"/>
          <p:cNvPicPr>
            <a:picLocks noChangeAspect="1" noChangeArrowheads="1"/>
          </p:cNvPicPr>
          <p:nvPr/>
        </p:nvPicPr>
        <p:blipFill>
          <a:blip r:embed="rId2" cstate="print"/>
          <a:srcRect/>
          <a:stretch>
            <a:fillRect/>
          </a:stretch>
        </p:blipFill>
        <p:spPr bwMode="auto">
          <a:xfrm>
            <a:off x="1619672" y="3284984"/>
            <a:ext cx="2520280" cy="3360373"/>
          </a:xfrm>
          <a:prstGeom prst="rect">
            <a:avLst/>
          </a:prstGeom>
          <a:noFill/>
          <a:ln w="9525">
            <a:noFill/>
            <a:miter lim="800000"/>
            <a:headEnd/>
            <a:tailEnd/>
          </a:ln>
        </p:spPr>
      </p:pic>
      <p:sp>
        <p:nvSpPr>
          <p:cNvPr id="6" name="TextovéPole 7"/>
          <p:cNvSpPr txBox="1">
            <a:spLocks noChangeArrowheads="1"/>
          </p:cNvSpPr>
          <p:nvPr/>
        </p:nvSpPr>
        <p:spPr bwMode="auto">
          <a:xfrm>
            <a:off x="4283968" y="6237312"/>
            <a:ext cx="2621230" cy="369332"/>
          </a:xfrm>
          <a:prstGeom prst="rect">
            <a:avLst/>
          </a:prstGeom>
          <a:noFill/>
          <a:ln w="9525">
            <a:noFill/>
            <a:miter lim="800000"/>
            <a:headEnd/>
            <a:tailEnd/>
          </a:ln>
        </p:spPr>
        <p:txBody>
          <a:bodyPr wrap="none">
            <a:spAutoFit/>
          </a:bodyPr>
          <a:lstStyle/>
          <a:p>
            <a:r>
              <a:rPr lang="cs-CZ" dirty="0" smtClean="0">
                <a:latin typeface="Arial" pitchFamily="34" charset="0"/>
                <a:cs typeface="Arial" pitchFamily="34" charset="0"/>
              </a:rPr>
              <a:t>č.6 –Václavské náměstí</a:t>
            </a:r>
            <a:endParaRPr lang="cs-CZ" dirty="0">
              <a:latin typeface="Arial" pitchFamily="34" charset="0"/>
              <a:cs typeface="Arial"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Kultura</a:t>
            </a:r>
            <a:endParaRPr lang="cs-CZ" dirty="0"/>
          </a:p>
        </p:txBody>
      </p:sp>
      <p:sp>
        <p:nvSpPr>
          <p:cNvPr id="3" name="Zástupný symbol pro obsah 2"/>
          <p:cNvSpPr>
            <a:spLocks noGrp="1"/>
          </p:cNvSpPr>
          <p:nvPr>
            <p:ph idx="1"/>
          </p:nvPr>
        </p:nvSpPr>
        <p:spPr/>
        <p:txBody>
          <a:bodyPr>
            <a:normAutofit/>
          </a:bodyPr>
          <a:lstStyle/>
          <a:p>
            <a:r>
              <a:rPr lang="cs-CZ" sz="1600" dirty="0" smtClean="0">
                <a:latin typeface="Times New Roman" pitchFamily="18" charset="0"/>
                <a:cs typeface="Times New Roman" pitchFamily="18" charset="0"/>
              </a:rPr>
              <a:t>Praha je kulturní metropolí celé České republiky, Evropské město kultury 2000.Působí zde desítky muzeí, galerií, divadel, kin a nejrůznějších kulturních institucí.</a:t>
            </a:r>
          </a:p>
          <a:p>
            <a:endParaRPr lang="cs-CZ" sz="1600" dirty="0" smtClean="0">
              <a:latin typeface="Times New Roman" pitchFamily="18" charset="0"/>
              <a:cs typeface="Times New Roman" pitchFamily="18" charset="0"/>
            </a:endParaRPr>
          </a:p>
          <a:p>
            <a:r>
              <a:rPr lang="cs-CZ" sz="1600" dirty="0" smtClean="0">
                <a:latin typeface="Times New Roman" pitchFamily="18" charset="0"/>
                <a:cs typeface="Times New Roman" pitchFamily="18" charset="0"/>
              </a:rPr>
              <a:t>Pražský magistrát vynakládá na kulturu ročně </a:t>
            </a:r>
            <a:r>
              <a:rPr lang="cs-CZ" sz="1600" dirty="0" err="1" smtClean="0">
                <a:latin typeface="Times New Roman" pitchFamily="18" charset="0"/>
                <a:cs typeface="Times New Roman" pitchFamily="18" charset="0"/>
              </a:rPr>
              <a:t>stamilionové</a:t>
            </a:r>
            <a:r>
              <a:rPr lang="cs-CZ" sz="1600" dirty="0" smtClean="0">
                <a:latin typeface="Times New Roman" pitchFamily="18" charset="0"/>
                <a:cs typeface="Times New Roman" pitchFamily="18" charset="0"/>
              </a:rPr>
              <a:t> částky; způsob přerozdělování finančních prostředků však v letech 2007–2008 ohrozil především některá menší divadla, a stal se tak předmětem ostrých sporů.</a:t>
            </a:r>
          </a:p>
          <a:p>
            <a:endParaRPr lang="cs-CZ" sz="1600" dirty="0" smtClean="0">
              <a:latin typeface="Times New Roman" pitchFamily="18" charset="0"/>
              <a:cs typeface="Times New Roman" pitchFamily="18" charset="0"/>
            </a:endParaRPr>
          </a:p>
          <a:p>
            <a:r>
              <a:rPr lang="cs-CZ" sz="1600" dirty="0" smtClean="0">
                <a:latin typeface="Times New Roman" pitchFamily="18" charset="0"/>
                <a:cs typeface="Times New Roman" pitchFamily="18" charset="0"/>
              </a:rPr>
              <a:t>V roce 2011 proběhl projekt Praha – město literatury, jenž měl za úkol podpořit vnímání Prahy jako místa, které podporuje četbu a zájem o literaturu.Jedním z cílů pak bylo získání titulu UNESCO kreativní město literatury.V rámci projektu např. bylo po Praze rozmístěno několik reproduktorů ve tvaru ptačích budek, z nichž byly pouštěny audioknihy českých autorů.</a:t>
            </a:r>
            <a:endParaRPr lang="cs-CZ" sz="1600" dirty="0">
              <a:latin typeface="Times New Roman" pitchFamily="18" charset="0"/>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Národní galerie</a:t>
            </a:r>
            <a:endParaRPr lang="cs-CZ" dirty="0"/>
          </a:p>
        </p:txBody>
      </p:sp>
      <p:pic>
        <p:nvPicPr>
          <p:cNvPr id="8194" name="Picture 2"/>
          <p:cNvPicPr>
            <a:picLocks noChangeAspect="1" noChangeArrowheads="1"/>
          </p:cNvPicPr>
          <p:nvPr/>
        </p:nvPicPr>
        <p:blipFill>
          <a:blip r:embed="rId2" cstate="print"/>
          <a:srcRect/>
          <a:stretch>
            <a:fillRect/>
          </a:stretch>
        </p:blipFill>
        <p:spPr bwMode="auto">
          <a:xfrm>
            <a:off x="1331640" y="1340768"/>
            <a:ext cx="6624736" cy="4968552"/>
          </a:xfrm>
          <a:prstGeom prst="rect">
            <a:avLst/>
          </a:prstGeom>
          <a:noFill/>
          <a:ln w="9525">
            <a:noFill/>
            <a:miter lim="800000"/>
            <a:headEnd/>
            <a:tailEnd/>
          </a:ln>
        </p:spPr>
      </p:pic>
      <p:sp>
        <p:nvSpPr>
          <p:cNvPr id="5" name="TextovéPole 7"/>
          <p:cNvSpPr txBox="1">
            <a:spLocks noChangeArrowheads="1"/>
          </p:cNvSpPr>
          <p:nvPr/>
        </p:nvSpPr>
        <p:spPr bwMode="auto">
          <a:xfrm>
            <a:off x="1259632" y="6488668"/>
            <a:ext cx="3801105" cy="369332"/>
          </a:xfrm>
          <a:prstGeom prst="rect">
            <a:avLst/>
          </a:prstGeom>
          <a:noFill/>
          <a:ln w="9525">
            <a:noFill/>
            <a:miter lim="800000"/>
            <a:headEnd/>
            <a:tailEnd/>
          </a:ln>
        </p:spPr>
        <p:txBody>
          <a:bodyPr wrap="none">
            <a:spAutoFit/>
          </a:bodyPr>
          <a:lstStyle/>
          <a:p>
            <a:r>
              <a:rPr lang="cs-CZ" dirty="0" smtClean="0">
                <a:latin typeface="Arial" pitchFamily="34" charset="0"/>
                <a:cs typeface="Arial" pitchFamily="34" charset="0"/>
              </a:rPr>
              <a:t>č.7 –Veletržní palác národní galerie</a:t>
            </a:r>
            <a:endParaRPr lang="cs-CZ" dirty="0">
              <a:latin typeface="Arial" pitchFamily="34" charset="0"/>
              <a:cs typeface="Arial"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Správa</a:t>
            </a:r>
            <a:endParaRPr lang="cs-CZ" dirty="0"/>
          </a:p>
        </p:txBody>
      </p:sp>
      <p:sp>
        <p:nvSpPr>
          <p:cNvPr id="3" name="Zástupný symbol pro obsah 2"/>
          <p:cNvSpPr>
            <a:spLocks noGrp="1"/>
          </p:cNvSpPr>
          <p:nvPr>
            <p:ph idx="1"/>
          </p:nvPr>
        </p:nvSpPr>
        <p:spPr/>
        <p:txBody>
          <a:bodyPr>
            <a:normAutofit/>
          </a:bodyPr>
          <a:lstStyle/>
          <a:p>
            <a:r>
              <a:rPr lang="cs-CZ" sz="1600" dirty="0" smtClean="0">
                <a:latin typeface="Times New Roman" pitchFamily="18" charset="0"/>
                <a:cs typeface="Times New Roman" pitchFamily="18" charset="0"/>
              </a:rPr>
              <a:t>Postavení Prahy v rámci České republiky</a:t>
            </a:r>
          </a:p>
          <a:p>
            <a:endParaRPr lang="cs-CZ" sz="1600" dirty="0" smtClean="0">
              <a:latin typeface="Times New Roman" pitchFamily="18" charset="0"/>
              <a:cs typeface="Times New Roman" pitchFamily="18" charset="0"/>
            </a:endParaRPr>
          </a:p>
          <a:p>
            <a:r>
              <a:rPr lang="cs-CZ" sz="1600" dirty="0" smtClean="0">
                <a:latin typeface="Times New Roman" pitchFamily="18" charset="0"/>
                <a:cs typeface="Times New Roman" pitchFamily="18" charset="0"/>
              </a:rPr>
              <a:t>Praha je hlavním městem České republiky a jako taková je pravidelným sídelním městem jejích ústředních orgánů. Navíc je už od 24. listopadu 1990 de facto opět statutárním městem, má však specifické postavení obce i kraje zároveň. Netýká se jí zákon o obcích (č. 128/2000 Sb.) a zákon o krajích (č. 129/2000 Sb.), nýbrž zvláštní zákon o hlavním městě Praze (č. 131/2000 Sb.), který se zmiňuje o jejím statutu, ale mezi statutární města ji nepočítá. Praha vydává pro své území vlastní právní předpisy, vyhlášky i nařízení, které publikuje ve Sbírce právních předpisů hlavního města Prahy. V Praze zároveň sídlí i správní instituce Středočeského kraje.</a:t>
            </a:r>
            <a:endParaRPr lang="cs-CZ" sz="1600" dirty="0">
              <a:latin typeface="Times New Roman" pitchFamily="18" charset="0"/>
              <a:cs typeface="Times New Roman" pitchFamily="18" charset="0"/>
            </a:endParaRPr>
          </a:p>
        </p:txBody>
      </p:sp>
      <p:pic>
        <p:nvPicPr>
          <p:cNvPr id="9218" name="Picture 2"/>
          <p:cNvPicPr>
            <a:picLocks noChangeAspect="1" noChangeArrowheads="1"/>
          </p:cNvPicPr>
          <p:nvPr/>
        </p:nvPicPr>
        <p:blipFill>
          <a:blip r:embed="rId2" cstate="print"/>
          <a:srcRect/>
          <a:stretch>
            <a:fillRect/>
          </a:stretch>
        </p:blipFill>
        <p:spPr bwMode="auto">
          <a:xfrm>
            <a:off x="4716016" y="4005064"/>
            <a:ext cx="3340128" cy="2664097"/>
          </a:xfrm>
          <a:prstGeom prst="rect">
            <a:avLst/>
          </a:prstGeom>
          <a:noFill/>
          <a:ln w="9525">
            <a:noFill/>
            <a:miter lim="800000"/>
            <a:headEnd/>
            <a:tailEnd/>
          </a:ln>
        </p:spPr>
      </p:pic>
      <p:sp>
        <p:nvSpPr>
          <p:cNvPr id="5" name="TextovéPole 7"/>
          <p:cNvSpPr txBox="1">
            <a:spLocks noChangeArrowheads="1"/>
          </p:cNvSpPr>
          <p:nvPr/>
        </p:nvSpPr>
        <p:spPr bwMode="auto">
          <a:xfrm>
            <a:off x="1331640" y="6309320"/>
            <a:ext cx="3031664" cy="369332"/>
          </a:xfrm>
          <a:prstGeom prst="rect">
            <a:avLst/>
          </a:prstGeom>
          <a:noFill/>
          <a:ln w="9525">
            <a:noFill/>
            <a:miter lim="800000"/>
            <a:headEnd/>
            <a:tailEnd/>
          </a:ln>
        </p:spPr>
        <p:txBody>
          <a:bodyPr wrap="none">
            <a:spAutoFit/>
          </a:bodyPr>
          <a:lstStyle/>
          <a:p>
            <a:r>
              <a:rPr lang="cs-CZ" dirty="0" smtClean="0">
                <a:latin typeface="Arial" pitchFamily="34" charset="0"/>
                <a:cs typeface="Arial" pitchFamily="34" charset="0"/>
              </a:rPr>
              <a:t>č.8 –Volby do zastupitelstva</a:t>
            </a:r>
            <a:endParaRPr lang="cs-CZ" dirty="0">
              <a:latin typeface="Arial" pitchFamily="34" charset="0"/>
              <a:cs typeface="Arial"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Doprava</a:t>
            </a:r>
            <a:endParaRPr lang="cs-CZ" dirty="0"/>
          </a:p>
        </p:txBody>
      </p:sp>
      <p:sp>
        <p:nvSpPr>
          <p:cNvPr id="3" name="Zástupný symbol pro obsah 2"/>
          <p:cNvSpPr>
            <a:spLocks noGrp="1"/>
          </p:cNvSpPr>
          <p:nvPr>
            <p:ph idx="1"/>
          </p:nvPr>
        </p:nvSpPr>
        <p:spPr/>
        <p:txBody>
          <a:bodyPr>
            <a:normAutofit/>
          </a:bodyPr>
          <a:lstStyle/>
          <a:p>
            <a:r>
              <a:rPr lang="cs-CZ" sz="1600" dirty="0" smtClean="0">
                <a:latin typeface="Times New Roman" pitchFamily="18" charset="0"/>
                <a:cs typeface="Times New Roman" pitchFamily="18" charset="0"/>
              </a:rPr>
              <a:t>Praha je hlavním dopravním uzlem v Česku a významnou křižovatkou ve střední Evropě. Má rozsáhlou dopravní infrastrukturu. Pražský železniční uzel je centrem dálkové i příměstské osobní dopravy. Velká pražská nákladová nádraží jsou v útlumu, avšak v Uhříněvsi vzniklo největší kontejnerové překladiště ve střední Evropě. Letiště </a:t>
            </a:r>
            <a:r>
              <a:rPr lang="cs-CZ" sz="1600" dirty="0" err="1" smtClean="0">
                <a:latin typeface="Times New Roman" pitchFamily="18" charset="0"/>
                <a:cs typeface="Times New Roman" pitchFamily="18" charset="0"/>
              </a:rPr>
              <a:t>Praha</a:t>
            </a:r>
            <a:r>
              <a:rPr lang="cs-CZ" sz="1600" dirty="0" smtClean="0">
                <a:latin typeface="Times New Roman" pitchFamily="18" charset="0"/>
                <a:cs typeface="Times New Roman" pitchFamily="18" charset="0"/>
              </a:rPr>
              <a:t>-Ruzyně je hlavním pražským letištěm. Osobní vodní doprava má v Praze převážně rekreační a turistický význam. </a:t>
            </a:r>
            <a:r>
              <a:rPr lang="cs-CZ" sz="1600" dirty="0" err="1" smtClean="0">
                <a:latin typeface="Times New Roman" pitchFamily="18" charset="0"/>
                <a:cs typeface="Times New Roman" pitchFamily="18" charset="0"/>
              </a:rPr>
              <a:t>Radotínský</a:t>
            </a:r>
            <a:r>
              <a:rPr lang="cs-CZ" sz="1600" dirty="0" smtClean="0">
                <a:latin typeface="Times New Roman" pitchFamily="18" charset="0"/>
                <a:cs typeface="Times New Roman" pitchFamily="18" charset="0"/>
              </a:rPr>
              <a:t> přístav umožňuje nákladní dopravu po Vltavě na labskou vodní cestu, je využíván sporadicky, zejména pro přepravu sypkých stavebních hmot a rozměrných nákladů.</a:t>
            </a:r>
            <a:endParaRPr lang="cs-CZ" sz="1600" dirty="0">
              <a:latin typeface="Times New Roman" pitchFamily="18" charset="0"/>
              <a:cs typeface="Times New Roman" pitchFamily="18" charset="0"/>
            </a:endParaRPr>
          </a:p>
        </p:txBody>
      </p:sp>
      <p:pic>
        <p:nvPicPr>
          <p:cNvPr id="10242" name="Picture 2"/>
          <p:cNvPicPr>
            <a:picLocks noChangeAspect="1" noChangeArrowheads="1"/>
          </p:cNvPicPr>
          <p:nvPr/>
        </p:nvPicPr>
        <p:blipFill>
          <a:blip r:embed="rId2" cstate="print"/>
          <a:srcRect/>
          <a:stretch>
            <a:fillRect/>
          </a:stretch>
        </p:blipFill>
        <p:spPr bwMode="auto">
          <a:xfrm>
            <a:off x="467544" y="3501008"/>
            <a:ext cx="3425957" cy="2569468"/>
          </a:xfrm>
          <a:prstGeom prst="rect">
            <a:avLst/>
          </a:prstGeom>
          <a:noFill/>
          <a:ln w="9525">
            <a:noFill/>
            <a:miter lim="800000"/>
            <a:headEnd/>
            <a:tailEnd/>
          </a:ln>
        </p:spPr>
      </p:pic>
      <p:pic>
        <p:nvPicPr>
          <p:cNvPr id="10243" name="Picture 3"/>
          <p:cNvPicPr>
            <a:picLocks noChangeAspect="1" noChangeArrowheads="1"/>
          </p:cNvPicPr>
          <p:nvPr/>
        </p:nvPicPr>
        <p:blipFill>
          <a:blip r:embed="rId3" cstate="print"/>
          <a:srcRect/>
          <a:stretch>
            <a:fillRect/>
          </a:stretch>
        </p:blipFill>
        <p:spPr bwMode="auto">
          <a:xfrm>
            <a:off x="5076056" y="3573016"/>
            <a:ext cx="3384376" cy="2254841"/>
          </a:xfrm>
          <a:prstGeom prst="rect">
            <a:avLst/>
          </a:prstGeom>
          <a:noFill/>
          <a:ln w="9525">
            <a:noFill/>
            <a:miter lim="800000"/>
            <a:headEnd/>
            <a:tailEnd/>
          </a:ln>
        </p:spPr>
      </p:pic>
      <p:sp>
        <p:nvSpPr>
          <p:cNvPr id="6" name="TextovéPole 7"/>
          <p:cNvSpPr txBox="1">
            <a:spLocks noChangeArrowheads="1"/>
          </p:cNvSpPr>
          <p:nvPr/>
        </p:nvSpPr>
        <p:spPr bwMode="auto">
          <a:xfrm>
            <a:off x="467544" y="6237312"/>
            <a:ext cx="2582758" cy="369332"/>
          </a:xfrm>
          <a:prstGeom prst="rect">
            <a:avLst/>
          </a:prstGeom>
          <a:noFill/>
          <a:ln w="9525">
            <a:noFill/>
            <a:miter lim="800000"/>
            <a:headEnd/>
            <a:tailEnd/>
          </a:ln>
        </p:spPr>
        <p:txBody>
          <a:bodyPr wrap="none">
            <a:spAutoFit/>
          </a:bodyPr>
          <a:lstStyle/>
          <a:p>
            <a:r>
              <a:rPr lang="cs-CZ" dirty="0" smtClean="0">
                <a:latin typeface="Arial" pitchFamily="34" charset="0"/>
                <a:cs typeface="Arial" pitchFamily="34" charset="0"/>
              </a:rPr>
              <a:t>č.9 –</a:t>
            </a:r>
            <a:r>
              <a:rPr lang="cs-CZ" dirty="0" err="1" smtClean="0">
                <a:latin typeface="Arial" pitchFamily="34" charset="0"/>
                <a:cs typeface="Arial" pitchFamily="34" charset="0"/>
              </a:rPr>
              <a:t>Barandovský</a:t>
            </a:r>
            <a:r>
              <a:rPr lang="cs-CZ" dirty="0" smtClean="0">
                <a:latin typeface="Arial" pitchFamily="34" charset="0"/>
                <a:cs typeface="Arial" pitchFamily="34" charset="0"/>
              </a:rPr>
              <a:t> most</a:t>
            </a:r>
            <a:endParaRPr lang="cs-CZ" dirty="0">
              <a:latin typeface="Arial" pitchFamily="34" charset="0"/>
              <a:cs typeface="Arial" pitchFamily="34" charset="0"/>
            </a:endParaRPr>
          </a:p>
        </p:txBody>
      </p:sp>
      <p:sp>
        <p:nvSpPr>
          <p:cNvPr id="7" name="TextovéPole 7"/>
          <p:cNvSpPr txBox="1">
            <a:spLocks noChangeArrowheads="1"/>
          </p:cNvSpPr>
          <p:nvPr/>
        </p:nvSpPr>
        <p:spPr bwMode="auto">
          <a:xfrm>
            <a:off x="5004048" y="6021288"/>
            <a:ext cx="2300630" cy="369332"/>
          </a:xfrm>
          <a:prstGeom prst="rect">
            <a:avLst/>
          </a:prstGeom>
          <a:noFill/>
          <a:ln w="9525">
            <a:noFill/>
            <a:miter lim="800000"/>
            <a:headEnd/>
            <a:tailEnd/>
          </a:ln>
        </p:spPr>
        <p:txBody>
          <a:bodyPr wrap="none">
            <a:spAutoFit/>
          </a:bodyPr>
          <a:lstStyle/>
          <a:p>
            <a:r>
              <a:rPr lang="cs-CZ" dirty="0" smtClean="0">
                <a:latin typeface="Arial" pitchFamily="34" charset="0"/>
                <a:cs typeface="Arial" pitchFamily="34" charset="0"/>
              </a:rPr>
              <a:t>č.10 –Pražské metro</a:t>
            </a:r>
            <a:endParaRPr lang="cs-CZ" dirty="0">
              <a:latin typeface="Arial" pitchFamily="34" charset="0"/>
              <a:cs typeface="Arial"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Sport</a:t>
            </a:r>
            <a:endParaRPr lang="cs-CZ" dirty="0"/>
          </a:p>
        </p:txBody>
      </p:sp>
      <p:sp>
        <p:nvSpPr>
          <p:cNvPr id="3" name="Zástupný symbol pro obsah 2"/>
          <p:cNvSpPr>
            <a:spLocks noGrp="1"/>
          </p:cNvSpPr>
          <p:nvPr>
            <p:ph idx="1"/>
          </p:nvPr>
        </p:nvSpPr>
        <p:spPr/>
        <p:txBody>
          <a:bodyPr>
            <a:normAutofit/>
          </a:bodyPr>
          <a:lstStyle/>
          <a:p>
            <a:r>
              <a:rPr lang="cs-CZ" sz="1600" dirty="0" smtClean="0">
                <a:latin typeface="Times New Roman" pitchFamily="18" charset="0"/>
                <a:cs typeface="Times New Roman" pitchFamily="18" charset="0"/>
              </a:rPr>
              <a:t>Praha je sídlem významných fotbalových týmů AC Sparta Praha, SK </a:t>
            </a:r>
            <a:r>
              <a:rPr lang="cs-CZ" sz="1600" dirty="0" err="1" smtClean="0">
                <a:latin typeface="Times New Roman" pitchFamily="18" charset="0"/>
                <a:cs typeface="Times New Roman" pitchFamily="18" charset="0"/>
              </a:rPr>
              <a:t>Slavia</a:t>
            </a:r>
            <a:r>
              <a:rPr lang="cs-CZ" sz="1600" dirty="0" smtClean="0">
                <a:latin typeface="Times New Roman" pitchFamily="18" charset="0"/>
                <a:cs typeface="Times New Roman" pitchFamily="18" charset="0"/>
              </a:rPr>
              <a:t> Praha, FK Dukla Praha, </a:t>
            </a:r>
            <a:r>
              <a:rPr lang="cs-CZ" sz="1600" dirty="0" err="1" smtClean="0">
                <a:latin typeface="Times New Roman" pitchFamily="18" charset="0"/>
                <a:cs typeface="Times New Roman" pitchFamily="18" charset="0"/>
              </a:rPr>
              <a:t>Bohemians</a:t>
            </a:r>
            <a:r>
              <a:rPr lang="cs-CZ" sz="1600" dirty="0" smtClean="0">
                <a:latin typeface="Times New Roman" pitchFamily="18" charset="0"/>
                <a:cs typeface="Times New Roman" pitchFamily="18" charset="0"/>
              </a:rPr>
              <a:t> 1905, FK Viktoria Žižkov a hokejových týmů HC </a:t>
            </a:r>
            <a:r>
              <a:rPr lang="cs-CZ" sz="1600" dirty="0" err="1" smtClean="0">
                <a:latin typeface="Times New Roman" pitchFamily="18" charset="0"/>
                <a:cs typeface="Times New Roman" pitchFamily="18" charset="0"/>
              </a:rPr>
              <a:t>Slavia</a:t>
            </a:r>
            <a:r>
              <a:rPr lang="cs-CZ" sz="1600" dirty="0" smtClean="0">
                <a:latin typeface="Times New Roman" pitchFamily="18" charset="0"/>
                <a:cs typeface="Times New Roman" pitchFamily="18" charset="0"/>
              </a:rPr>
              <a:t> Praha, HC Sparta Praha a HC Lev Praha.</a:t>
            </a:r>
          </a:p>
          <a:p>
            <a:endParaRPr lang="cs-CZ" sz="1600" dirty="0" smtClean="0">
              <a:latin typeface="Times New Roman" pitchFamily="18" charset="0"/>
              <a:cs typeface="Times New Roman" pitchFamily="18" charset="0"/>
            </a:endParaRPr>
          </a:p>
          <a:p>
            <a:r>
              <a:rPr lang="cs-CZ" sz="1600" dirty="0" smtClean="0">
                <a:latin typeface="Times New Roman" pitchFamily="18" charset="0"/>
                <a:cs typeface="Times New Roman" pitchFamily="18" charset="0"/>
              </a:rPr>
              <a:t>V Praze se nachází Strahovský stadion, největší stadion na světě, dnes už využíván jen jako výcvikové centrum fotbalové Sparty.[45] Největší česká multifunkční hala je O2 </a:t>
            </a:r>
            <a:r>
              <a:rPr lang="cs-CZ" sz="1600" dirty="0" err="1" smtClean="0">
                <a:latin typeface="Times New Roman" pitchFamily="18" charset="0"/>
                <a:cs typeface="Times New Roman" pitchFamily="18" charset="0"/>
              </a:rPr>
              <a:t>Arena</a:t>
            </a:r>
            <a:r>
              <a:rPr lang="cs-CZ" sz="1600" dirty="0" smtClean="0">
                <a:latin typeface="Times New Roman" pitchFamily="18" charset="0"/>
                <a:cs typeface="Times New Roman" pitchFamily="18" charset="0"/>
              </a:rPr>
              <a:t>. Další významný Stadion Letná je domovským stadionem AC Sparty, moderní Eden Aréna ve Vršovicích sídlem SK Slavie. Nejvýznamnější tenisový areál Štvanice patří Českému tenisovému svazu, kurty pak nejstaršímu českému tenisovému klubu I. ČLTK. Největší golfové tréninkové hřiště v ČR najdeme v </a:t>
            </a:r>
            <a:r>
              <a:rPr lang="cs-CZ" sz="1600" dirty="0" err="1" smtClean="0">
                <a:latin typeface="Times New Roman" pitchFamily="18" charset="0"/>
                <a:cs typeface="Times New Roman" pitchFamily="18" charset="0"/>
              </a:rPr>
              <a:t>Hodkovičkách</a:t>
            </a:r>
            <a:r>
              <a:rPr lang="cs-CZ" sz="1600" dirty="0" smtClean="0">
                <a:latin typeface="Times New Roman" pitchFamily="18" charset="0"/>
                <a:cs typeface="Times New Roman" pitchFamily="18" charset="0"/>
              </a:rPr>
              <a:t>, další také ve Zbraslavi, Hostivaři, Motole a nově také na Černém Mostě.</a:t>
            </a:r>
            <a:endParaRPr lang="cs-CZ" sz="1600" dirty="0">
              <a:latin typeface="Times New Roman" pitchFamily="18" charset="0"/>
              <a:cs typeface="Times New Roman" pitchFamily="18" charset="0"/>
            </a:endParaRPr>
          </a:p>
        </p:txBody>
      </p:sp>
      <p:pic>
        <p:nvPicPr>
          <p:cNvPr id="11267" name="Picture 3"/>
          <p:cNvPicPr>
            <a:picLocks noChangeAspect="1" noChangeArrowheads="1"/>
          </p:cNvPicPr>
          <p:nvPr/>
        </p:nvPicPr>
        <p:blipFill>
          <a:blip r:embed="rId2" cstate="print"/>
          <a:srcRect/>
          <a:stretch>
            <a:fillRect/>
          </a:stretch>
        </p:blipFill>
        <p:spPr bwMode="auto">
          <a:xfrm>
            <a:off x="4788024" y="4211706"/>
            <a:ext cx="3528392" cy="2646294"/>
          </a:xfrm>
          <a:prstGeom prst="rect">
            <a:avLst/>
          </a:prstGeom>
          <a:noFill/>
          <a:ln w="9525">
            <a:noFill/>
            <a:miter lim="800000"/>
            <a:headEnd/>
            <a:tailEnd/>
          </a:ln>
        </p:spPr>
      </p:pic>
      <p:sp>
        <p:nvSpPr>
          <p:cNvPr id="6" name="TextovéPole 7"/>
          <p:cNvSpPr txBox="1">
            <a:spLocks noChangeArrowheads="1"/>
          </p:cNvSpPr>
          <p:nvPr/>
        </p:nvSpPr>
        <p:spPr bwMode="auto">
          <a:xfrm>
            <a:off x="467544" y="6237312"/>
            <a:ext cx="2655407" cy="369332"/>
          </a:xfrm>
          <a:prstGeom prst="rect">
            <a:avLst/>
          </a:prstGeom>
          <a:noFill/>
          <a:ln w="9525">
            <a:noFill/>
            <a:miter lim="800000"/>
            <a:headEnd/>
            <a:tailEnd/>
          </a:ln>
        </p:spPr>
        <p:txBody>
          <a:bodyPr wrap="none">
            <a:spAutoFit/>
          </a:bodyPr>
          <a:lstStyle/>
          <a:p>
            <a:r>
              <a:rPr lang="cs-CZ" dirty="0" smtClean="0">
                <a:latin typeface="Arial" pitchFamily="34" charset="0"/>
                <a:cs typeface="Arial" pitchFamily="34" charset="0"/>
              </a:rPr>
              <a:t>č.11 –Pražská O</a:t>
            </a:r>
            <a:r>
              <a:rPr lang="cs-CZ" baseline="-25000" dirty="0" smtClean="0">
                <a:latin typeface="Arial" pitchFamily="34" charset="0"/>
                <a:cs typeface="Arial" pitchFamily="34" charset="0"/>
              </a:rPr>
              <a:t>2</a:t>
            </a:r>
            <a:r>
              <a:rPr lang="cs-CZ" dirty="0" smtClean="0">
                <a:latin typeface="Arial" pitchFamily="34" charset="0"/>
                <a:cs typeface="Arial" pitchFamily="34" charset="0"/>
              </a:rPr>
              <a:t> </a:t>
            </a:r>
            <a:r>
              <a:rPr lang="cs-CZ" dirty="0" err="1" smtClean="0">
                <a:latin typeface="Arial" pitchFamily="34" charset="0"/>
                <a:cs typeface="Arial" pitchFamily="34" charset="0"/>
              </a:rPr>
              <a:t>arena</a:t>
            </a:r>
            <a:endParaRPr lang="cs-CZ" dirty="0">
              <a:latin typeface="Arial" pitchFamily="34" charset="0"/>
              <a:cs typeface="Arial"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smtClean="0"/>
              <a:t>Zdroj</a:t>
            </a:r>
            <a:endParaRPr lang="cs-CZ" dirty="0"/>
          </a:p>
        </p:txBody>
      </p:sp>
      <p:sp>
        <p:nvSpPr>
          <p:cNvPr id="3" name="Zástupný symbol pro obsah 2"/>
          <p:cNvSpPr>
            <a:spLocks noGrp="1"/>
          </p:cNvSpPr>
          <p:nvPr>
            <p:ph idx="1"/>
          </p:nvPr>
        </p:nvSpPr>
        <p:spPr/>
        <p:txBody>
          <a:bodyPr>
            <a:normAutofit/>
          </a:bodyPr>
          <a:lstStyle/>
          <a:p>
            <a:r>
              <a:rPr lang="cs-CZ" sz="1100" dirty="0" smtClean="0">
                <a:latin typeface="Times New Roman" pitchFamily="18" charset="0"/>
                <a:cs typeface="Times New Roman" pitchFamily="18" charset="0"/>
              </a:rPr>
              <a:t>č.1 / </a:t>
            </a:r>
            <a:r>
              <a:rPr lang="cs-CZ" sz="1100" dirty="0" err="1" smtClean="0">
                <a:latin typeface="Times New Roman" pitchFamily="18" charset="0"/>
                <a:cs typeface="Times New Roman" pitchFamily="18" charset="0"/>
              </a:rPr>
              <a:t>Wikipedie</a:t>
            </a:r>
            <a:r>
              <a:rPr lang="cs-CZ" sz="1100" dirty="0" smtClean="0">
                <a:latin typeface="Times New Roman" pitchFamily="18" charset="0"/>
                <a:cs typeface="Times New Roman" pitchFamily="18" charset="0"/>
              </a:rPr>
              <a:t>: Otevřená encyklopedie: Praha [online]. c2013 [citováno 14. 06. 2013]. Dostupný z WWW: &lt;</a:t>
            </a:r>
            <a:r>
              <a:rPr lang="cs-CZ" sz="1100" dirty="0" smtClean="0">
                <a:latin typeface="Times New Roman" pitchFamily="18" charset="0"/>
                <a:cs typeface="Times New Roman" pitchFamily="18" charset="0"/>
                <a:hlinkClick r:id="rId2"/>
              </a:rPr>
              <a:t>http://cs.wikipedia.org/w/index.php?title=Praha&amp;oldid=10406564</a:t>
            </a:r>
            <a:r>
              <a:rPr lang="cs-CZ" sz="1100" dirty="0" smtClean="0">
                <a:latin typeface="Times New Roman" pitchFamily="18" charset="0"/>
                <a:cs typeface="Times New Roman" pitchFamily="18" charset="0"/>
              </a:rPr>
              <a:t>&gt;</a:t>
            </a:r>
          </a:p>
          <a:p>
            <a:r>
              <a:rPr lang="cs-CZ" sz="1100" dirty="0" smtClean="0">
                <a:latin typeface="Times New Roman" pitchFamily="18" charset="0"/>
                <a:cs typeface="Times New Roman" pitchFamily="18" charset="0"/>
              </a:rPr>
              <a:t>č.2 /  </a:t>
            </a:r>
            <a:r>
              <a:rPr lang="cs-CZ" sz="1100" dirty="0" err="1" smtClean="0">
                <a:latin typeface="Times New Roman" pitchFamily="18" charset="0"/>
                <a:cs typeface="Times New Roman" pitchFamily="18" charset="0"/>
              </a:rPr>
              <a:t>Wikipedie</a:t>
            </a:r>
            <a:r>
              <a:rPr lang="cs-CZ" sz="1100" dirty="0" smtClean="0">
                <a:latin typeface="Times New Roman" pitchFamily="18" charset="0"/>
                <a:cs typeface="Times New Roman" pitchFamily="18" charset="0"/>
              </a:rPr>
              <a:t>: Otevřená encyklopedie: Pražský hrad [online]. c2013 [citováno 14. 06. 2013]. Dostupný z WWW: &lt;</a:t>
            </a:r>
            <a:r>
              <a:rPr lang="cs-CZ" sz="1100" dirty="0" smtClean="0">
                <a:latin typeface="Times New Roman" pitchFamily="18" charset="0"/>
                <a:cs typeface="Times New Roman" pitchFamily="18" charset="0"/>
                <a:hlinkClick r:id="rId3"/>
              </a:rPr>
              <a:t>http://cs.wikipedia.org/w/index.php?title=Pra%C5%BEsk%C3%BD_hrad&amp;oldid=10343566</a:t>
            </a:r>
            <a:r>
              <a:rPr lang="cs-CZ" sz="1100" dirty="0" smtClean="0">
                <a:latin typeface="Times New Roman" pitchFamily="18" charset="0"/>
                <a:cs typeface="Times New Roman" pitchFamily="18" charset="0"/>
              </a:rPr>
              <a:t>&gt;</a:t>
            </a:r>
          </a:p>
          <a:p>
            <a:r>
              <a:rPr lang="cs-CZ" sz="1100" dirty="0" smtClean="0">
                <a:latin typeface="Times New Roman" pitchFamily="18" charset="0"/>
                <a:cs typeface="Times New Roman" pitchFamily="18" charset="0"/>
              </a:rPr>
              <a:t>č.3 / </a:t>
            </a:r>
            <a:r>
              <a:rPr lang="cs-CZ" sz="1100" dirty="0" err="1" smtClean="0">
                <a:latin typeface="Times New Roman" pitchFamily="18" charset="0"/>
                <a:cs typeface="Times New Roman" pitchFamily="18" charset="0"/>
              </a:rPr>
              <a:t>Wikipedie</a:t>
            </a:r>
            <a:r>
              <a:rPr lang="cs-CZ" sz="1100" dirty="0" smtClean="0">
                <a:latin typeface="Times New Roman" pitchFamily="18" charset="0"/>
                <a:cs typeface="Times New Roman" pitchFamily="18" charset="0"/>
              </a:rPr>
              <a:t>: Otevřená encyklopedie: Praha [online]. c2013 [citováno 14. 06. 2013]. Dostupný z WWW: &lt;</a:t>
            </a:r>
            <a:r>
              <a:rPr lang="cs-CZ" sz="1100" dirty="0" smtClean="0">
                <a:latin typeface="Times New Roman" pitchFamily="18" charset="0"/>
                <a:cs typeface="Times New Roman" pitchFamily="18" charset="0"/>
                <a:hlinkClick r:id="rId2"/>
              </a:rPr>
              <a:t>http://cs.wikipedia.org/w/index.php?title=Praha&amp;oldid=10406564</a:t>
            </a:r>
            <a:r>
              <a:rPr lang="cs-CZ" sz="1100" dirty="0" smtClean="0">
                <a:latin typeface="Times New Roman" pitchFamily="18" charset="0"/>
                <a:cs typeface="Times New Roman" pitchFamily="18" charset="0"/>
              </a:rPr>
              <a:t>&gt;</a:t>
            </a:r>
          </a:p>
          <a:p>
            <a:r>
              <a:rPr lang="cs-CZ" sz="1100" dirty="0" smtClean="0">
                <a:latin typeface="Times New Roman" pitchFamily="18" charset="0"/>
                <a:cs typeface="Times New Roman" pitchFamily="18" charset="0"/>
              </a:rPr>
              <a:t>č.4 / </a:t>
            </a:r>
            <a:r>
              <a:rPr lang="cs-CZ" sz="1100" dirty="0" err="1" smtClean="0">
                <a:latin typeface="Times New Roman" pitchFamily="18" charset="0"/>
                <a:cs typeface="Times New Roman" pitchFamily="18" charset="0"/>
              </a:rPr>
              <a:t>Wikipedie</a:t>
            </a:r>
            <a:r>
              <a:rPr lang="cs-CZ" sz="1100" dirty="0" smtClean="0">
                <a:latin typeface="Times New Roman" pitchFamily="18" charset="0"/>
                <a:cs typeface="Times New Roman" pitchFamily="18" charset="0"/>
              </a:rPr>
              <a:t>: Otevřená encyklopedie: Praha [online]. c2013 [citováno 14. 06. 2013]. Dostupný z WWW: &lt;</a:t>
            </a:r>
            <a:r>
              <a:rPr lang="cs-CZ" sz="1100" dirty="0" smtClean="0">
                <a:latin typeface="Times New Roman" pitchFamily="18" charset="0"/>
                <a:cs typeface="Times New Roman" pitchFamily="18" charset="0"/>
                <a:hlinkClick r:id="rId2"/>
              </a:rPr>
              <a:t>http://cs.wikipedia.org/w/index.php?title=Praha&amp;oldid=10406564</a:t>
            </a:r>
            <a:r>
              <a:rPr lang="cs-CZ" sz="1100" dirty="0" smtClean="0">
                <a:latin typeface="Times New Roman" pitchFamily="18" charset="0"/>
                <a:cs typeface="Times New Roman" pitchFamily="18" charset="0"/>
              </a:rPr>
              <a:t>&gt;</a:t>
            </a:r>
          </a:p>
          <a:p>
            <a:r>
              <a:rPr lang="cs-CZ" sz="1100" dirty="0" smtClean="0">
                <a:latin typeface="Times New Roman" pitchFamily="18" charset="0"/>
                <a:cs typeface="Times New Roman" pitchFamily="18" charset="0"/>
              </a:rPr>
              <a:t>č.5 / </a:t>
            </a:r>
            <a:r>
              <a:rPr lang="cs-CZ" sz="1100" dirty="0" err="1" smtClean="0">
                <a:latin typeface="Times New Roman" pitchFamily="18" charset="0"/>
                <a:cs typeface="Times New Roman" pitchFamily="18" charset="0"/>
              </a:rPr>
              <a:t>Wikipedie</a:t>
            </a:r>
            <a:r>
              <a:rPr lang="cs-CZ" sz="1100" dirty="0" smtClean="0">
                <a:latin typeface="Times New Roman" pitchFamily="18" charset="0"/>
                <a:cs typeface="Times New Roman" pitchFamily="18" charset="0"/>
              </a:rPr>
              <a:t>: Otevřená encyklopedie: Praha [online]. c2013 [citováno 14. 06. 2013]. Dostupný z WWW: &lt;</a:t>
            </a:r>
            <a:r>
              <a:rPr lang="cs-CZ" sz="1100" dirty="0" smtClean="0">
                <a:latin typeface="Times New Roman" pitchFamily="18" charset="0"/>
                <a:cs typeface="Times New Roman" pitchFamily="18" charset="0"/>
                <a:hlinkClick r:id="rId2"/>
              </a:rPr>
              <a:t>http://cs.wikipedia.org/w/index.php?title=Praha&amp;oldid=10406564</a:t>
            </a:r>
            <a:r>
              <a:rPr lang="cs-CZ" sz="1100" dirty="0" smtClean="0">
                <a:latin typeface="Times New Roman" pitchFamily="18" charset="0"/>
                <a:cs typeface="Times New Roman" pitchFamily="18" charset="0"/>
              </a:rPr>
              <a:t>&gt;</a:t>
            </a:r>
          </a:p>
          <a:p>
            <a:r>
              <a:rPr lang="cs-CZ" sz="1100" dirty="0" smtClean="0">
                <a:latin typeface="Times New Roman" pitchFamily="18" charset="0"/>
                <a:cs typeface="Times New Roman" pitchFamily="18" charset="0"/>
              </a:rPr>
              <a:t>č.6 / </a:t>
            </a:r>
            <a:r>
              <a:rPr lang="cs-CZ" sz="1100" dirty="0" err="1" smtClean="0">
                <a:latin typeface="Times New Roman" pitchFamily="18" charset="0"/>
                <a:cs typeface="Times New Roman" pitchFamily="18" charset="0"/>
              </a:rPr>
              <a:t>Wikipedie</a:t>
            </a:r>
            <a:r>
              <a:rPr lang="cs-CZ" sz="1100" dirty="0" smtClean="0">
                <a:latin typeface="Times New Roman" pitchFamily="18" charset="0"/>
                <a:cs typeface="Times New Roman" pitchFamily="18" charset="0"/>
              </a:rPr>
              <a:t>: Otevřená encyklopedie: Praha [online]. c2013 [citováno 14. 06. 2013]. Dostupný z WWW: &lt;</a:t>
            </a:r>
            <a:r>
              <a:rPr lang="cs-CZ" sz="1100" dirty="0" smtClean="0">
                <a:latin typeface="Times New Roman" pitchFamily="18" charset="0"/>
                <a:cs typeface="Times New Roman" pitchFamily="18" charset="0"/>
                <a:hlinkClick r:id="rId2"/>
              </a:rPr>
              <a:t>http://cs.wikipedia.org/w/index.php?title=Praha&amp;oldid=10406564</a:t>
            </a:r>
            <a:r>
              <a:rPr lang="cs-CZ" sz="1100" dirty="0" smtClean="0">
                <a:latin typeface="Times New Roman" pitchFamily="18" charset="0"/>
                <a:cs typeface="Times New Roman" pitchFamily="18" charset="0"/>
              </a:rPr>
              <a:t>&gt;</a:t>
            </a:r>
          </a:p>
          <a:p>
            <a:r>
              <a:rPr lang="cs-CZ" sz="1100" dirty="0" smtClean="0">
                <a:latin typeface="Times New Roman" pitchFamily="18" charset="0"/>
                <a:cs typeface="Times New Roman" pitchFamily="18" charset="0"/>
              </a:rPr>
              <a:t>č.7 / </a:t>
            </a:r>
            <a:r>
              <a:rPr lang="cs-CZ" sz="1100" dirty="0" err="1" smtClean="0">
                <a:latin typeface="Times New Roman" pitchFamily="18" charset="0"/>
                <a:cs typeface="Times New Roman" pitchFamily="18" charset="0"/>
              </a:rPr>
              <a:t>Wikipedie</a:t>
            </a:r>
            <a:r>
              <a:rPr lang="cs-CZ" sz="1100" dirty="0" smtClean="0">
                <a:latin typeface="Times New Roman" pitchFamily="18" charset="0"/>
                <a:cs typeface="Times New Roman" pitchFamily="18" charset="0"/>
              </a:rPr>
              <a:t>: Otevřená encyklopedie: Praha [online]. c2013 [citováno 14. 06. 2013]. Dostupný z WWW: &lt;</a:t>
            </a:r>
            <a:r>
              <a:rPr lang="cs-CZ" sz="1100" dirty="0" smtClean="0">
                <a:latin typeface="Times New Roman" pitchFamily="18" charset="0"/>
                <a:cs typeface="Times New Roman" pitchFamily="18" charset="0"/>
                <a:hlinkClick r:id="rId2"/>
              </a:rPr>
              <a:t>http://cs.wikipedia.org/w/index.php?title=Praha&amp;oldid=10406564</a:t>
            </a:r>
            <a:r>
              <a:rPr lang="cs-CZ" sz="1100" dirty="0" smtClean="0">
                <a:latin typeface="Times New Roman" pitchFamily="18" charset="0"/>
                <a:cs typeface="Times New Roman" pitchFamily="18" charset="0"/>
              </a:rPr>
              <a:t>&gt;</a:t>
            </a:r>
          </a:p>
          <a:p>
            <a:r>
              <a:rPr lang="cs-CZ" sz="1100" dirty="0" smtClean="0">
                <a:latin typeface="Times New Roman" pitchFamily="18" charset="0"/>
                <a:cs typeface="Times New Roman" pitchFamily="18" charset="0"/>
              </a:rPr>
              <a:t>č.8 / </a:t>
            </a:r>
            <a:r>
              <a:rPr lang="cs-CZ" sz="1100" dirty="0" err="1" smtClean="0">
                <a:latin typeface="Times New Roman" pitchFamily="18" charset="0"/>
                <a:cs typeface="Times New Roman" pitchFamily="18" charset="0"/>
              </a:rPr>
              <a:t>Wikipedie</a:t>
            </a:r>
            <a:r>
              <a:rPr lang="cs-CZ" sz="1100" dirty="0" smtClean="0">
                <a:latin typeface="Times New Roman" pitchFamily="18" charset="0"/>
                <a:cs typeface="Times New Roman" pitchFamily="18" charset="0"/>
              </a:rPr>
              <a:t>: Otevřená encyklopedie: Praha [online]. c2013 [citováno 14. 06. 2013]. Dostupný z WWW: &lt;</a:t>
            </a:r>
            <a:r>
              <a:rPr lang="cs-CZ" sz="1100" dirty="0" smtClean="0">
                <a:latin typeface="Times New Roman" pitchFamily="18" charset="0"/>
                <a:cs typeface="Times New Roman" pitchFamily="18" charset="0"/>
                <a:hlinkClick r:id="rId2"/>
              </a:rPr>
              <a:t>http://cs.wikipedia.org/w/index.php?title=Praha&amp;oldid=10406564</a:t>
            </a:r>
            <a:r>
              <a:rPr lang="cs-CZ" sz="1100" dirty="0" smtClean="0">
                <a:latin typeface="Times New Roman" pitchFamily="18" charset="0"/>
                <a:cs typeface="Times New Roman" pitchFamily="18" charset="0"/>
              </a:rPr>
              <a:t>&gt;</a:t>
            </a:r>
          </a:p>
          <a:p>
            <a:r>
              <a:rPr lang="cs-CZ" sz="1100" dirty="0" smtClean="0">
                <a:latin typeface="Times New Roman" pitchFamily="18" charset="0"/>
                <a:cs typeface="Times New Roman" pitchFamily="18" charset="0"/>
              </a:rPr>
              <a:t>č.9 / </a:t>
            </a:r>
            <a:r>
              <a:rPr lang="cs-CZ" sz="1100" dirty="0" err="1" smtClean="0">
                <a:latin typeface="Times New Roman" pitchFamily="18" charset="0"/>
                <a:cs typeface="Times New Roman" pitchFamily="18" charset="0"/>
              </a:rPr>
              <a:t>Wikipedie</a:t>
            </a:r>
            <a:r>
              <a:rPr lang="cs-CZ" sz="1100" dirty="0" smtClean="0">
                <a:latin typeface="Times New Roman" pitchFamily="18" charset="0"/>
                <a:cs typeface="Times New Roman" pitchFamily="18" charset="0"/>
              </a:rPr>
              <a:t>: Otevřená encyklopedie: Praha [online]. c2013 [citováno 14. 06. 2013]. Dostupný z WWW: &lt;</a:t>
            </a:r>
            <a:r>
              <a:rPr lang="cs-CZ" sz="1100" dirty="0" smtClean="0">
                <a:latin typeface="Times New Roman" pitchFamily="18" charset="0"/>
                <a:cs typeface="Times New Roman" pitchFamily="18" charset="0"/>
                <a:hlinkClick r:id="rId2"/>
              </a:rPr>
              <a:t>http://cs.wikipedia.org/w/index.php?title=Praha&amp;oldid=10406564</a:t>
            </a:r>
            <a:r>
              <a:rPr lang="cs-CZ" sz="1100" dirty="0" smtClean="0">
                <a:latin typeface="Times New Roman" pitchFamily="18" charset="0"/>
                <a:cs typeface="Times New Roman" pitchFamily="18" charset="0"/>
              </a:rPr>
              <a:t>&gt;</a:t>
            </a:r>
          </a:p>
          <a:p>
            <a:r>
              <a:rPr lang="cs-CZ" sz="1100" dirty="0" smtClean="0">
                <a:latin typeface="Times New Roman" pitchFamily="18" charset="0"/>
                <a:cs typeface="Times New Roman" pitchFamily="18" charset="0"/>
              </a:rPr>
              <a:t>č.10 / </a:t>
            </a:r>
            <a:r>
              <a:rPr lang="cs-CZ" sz="1100" dirty="0" err="1" smtClean="0">
                <a:latin typeface="Times New Roman" pitchFamily="18" charset="0"/>
                <a:cs typeface="Times New Roman" pitchFamily="18" charset="0"/>
              </a:rPr>
              <a:t>Wikipedie</a:t>
            </a:r>
            <a:r>
              <a:rPr lang="cs-CZ" sz="1100" dirty="0" smtClean="0">
                <a:latin typeface="Times New Roman" pitchFamily="18" charset="0"/>
                <a:cs typeface="Times New Roman" pitchFamily="18" charset="0"/>
              </a:rPr>
              <a:t>: Otevřená encyklopedie: Praha [online]. c2013 [citováno 14. 06. 2013]. Dostupný z WWW: &lt;</a:t>
            </a:r>
            <a:r>
              <a:rPr lang="cs-CZ" sz="1100" dirty="0" smtClean="0">
                <a:latin typeface="Times New Roman" pitchFamily="18" charset="0"/>
                <a:cs typeface="Times New Roman" pitchFamily="18" charset="0"/>
                <a:hlinkClick r:id="rId2"/>
              </a:rPr>
              <a:t>http://cs.wikipedia.org/w/index.php?title=Praha&amp;oldid=10406564</a:t>
            </a:r>
            <a:r>
              <a:rPr lang="cs-CZ" sz="1100" dirty="0" smtClean="0">
                <a:latin typeface="Times New Roman" pitchFamily="18" charset="0"/>
                <a:cs typeface="Times New Roman" pitchFamily="18" charset="0"/>
              </a:rPr>
              <a:t>&gt;</a:t>
            </a:r>
          </a:p>
          <a:p>
            <a:r>
              <a:rPr lang="cs-CZ" sz="1100" dirty="0" smtClean="0">
                <a:latin typeface="Times New Roman" pitchFamily="18" charset="0"/>
                <a:cs typeface="Times New Roman" pitchFamily="18" charset="0"/>
              </a:rPr>
              <a:t>č. 11 / </a:t>
            </a:r>
            <a:r>
              <a:rPr lang="cs-CZ" sz="1100" dirty="0" err="1" smtClean="0">
                <a:latin typeface="Times New Roman" pitchFamily="18" charset="0"/>
                <a:cs typeface="Times New Roman" pitchFamily="18" charset="0"/>
              </a:rPr>
              <a:t>Wikipedie</a:t>
            </a:r>
            <a:r>
              <a:rPr lang="cs-CZ" sz="1100" dirty="0" smtClean="0">
                <a:latin typeface="Times New Roman" pitchFamily="18" charset="0"/>
                <a:cs typeface="Times New Roman" pitchFamily="18" charset="0"/>
              </a:rPr>
              <a:t>: Otevřená encyklopedie: Praha [online]. c2013 [citováno 14. 06. 2013]. Dostupný z WWW: &lt;</a:t>
            </a:r>
            <a:r>
              <a:rPr lang="cs-CZ" sz="1100" dirty="0" smtClean="0">
                <a:latin typeface="Times New Roman" pitchFamily="18" charset="0"/>
                <a:cs typeface="Times New Roman" pitchFamily="18" charset="0"/>
                <a:hlinkClick r:id="rId2"/>
              </a:rPr>
              <a:t>http://cs.wikipedia.org/w/index.php?title=Praha&amp;oldid=10406564</a:t>
            </a:r>
            <a:r>
              <a:rPr lang="cs-CZ" sz="1100" dirty="0" smtClean="0">
                <a:latin typeface="Times New Roman" pitchFamily="18" charset="0"/>
                <a:cs typeface="Times New Roman" pitchFamily="18" charset="0"/>
              </a:rPr>
              <a:t>&gt;</a:t>
            </a:r>
            <a:endParaRPr lang="cs-CZ" sz="1100" dirty="0">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Praha</a:t>
            </a:r>
            <a:endParaRPr lang="cs-CZ" dirty="0"/>
          </a:p>
        </p:txBody>
      </p:sp>
      <p:sp>
        <p:nvSpPr>
          <p:cNvPr id="3" name="Zástupný symbol pro obsah 2"/>
          <p:cNvSpPr>
            <a:spLocks noGrp="1"/>
          </p:cNvSpPr>
          <p:nvPr>
            <p:ph idx="1"/>
          </p:nvPr>
        </p:nvSpPr>
        <p:spPr>
          <a:xfrm>
            <a:off x="467544" y="1628800"/>
            <a:ext cx="8229600" cy="4525963"/>
          </a:xfrm>
        </p:spPr>
        <p:txBody>
          <a:bodyPr>
            <a:normAutofit/>
          </a:bodyPr>
          <a:lstStyle/>
          <a:p>
            <a:r>
              <a:rPr lang="cs-CZ" sz="1600" dirty="0" smtClean="0">
                <a:latin typeface="Times New Roman" pitchFamily="18" charset="0"/>
                <a:cs typeface="Times New Roman" pitchFamily="18" charset="0"/>
              </a:rPr>
              <a:t>Praha je hlavní a současně největší město České republiky a 15. největší město Evropské unie. Leží mírně na sever od středu Čech na řece Vltavě, uvnitř Středočeského kraje, jehož je správním centrem, ale jako samostatný kraj není jeho součástí. Je sídlem velké části státních institucí a množství dalších organizací a firem. Sídlí zde prezident republiky, vláda, ústřední státní orgány a jeden ze dvou vrchních soudů. Mimoto je Praha sídlem řady dalších úřadů, jak ústředních, tak i územních samosprávných celků; sídlí zde též ústředí většiny politických stran a centrály téměř všech církví, náboženských a dalších sdružení s celorepublikovou působností registrovaných v ČR.</a:t>
            </a:r>
            <a:endParaRPr lang="cs-CZ" sz="1600"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cstate="print"/>
          <a:srcRect/>
          <a:stretch>
            <a:fillRect/>
          </a:stretch>
        </p:blipFill>
        <p:spPr bwMode="auto">
          <a:xfrm>
            <a:off x="5076056" y="3501008"/>
            <a:ext cx="3262657" cy="3187575"/>
          </a:xfrm>
          <a:prstGeom prst="rect">
            <a:avLst/>
          </a:prstGeom>
          <a:noFill/>
          <a:ln w="9525">
            <a:noFill/>
            <a:miter lim="800000"/>
            <a:headEnd/>
            <a:tailEnd/>
          </a:ln>
        </p:spPr>
      </p:pic>
      <p:sp>
        <p:nvSpPr>
          <p:cNvPr id="5" name="TextovéPole 7"/>
          <p:cNvSpPr txBox="1">
            <a:spLocks noChangeArrowheads="1"/>
          </p:cNvSpPr>
          <p:nvPr/>
        </p:nvSpPr>
        <p:spPr bwMode="auto">
          <a:xfrm>
            <a:off x="3059832" y="6309320"/>
            <a:ext cx="1877437" cy="369332"/>
          </a:xfrm>
          <a:prstGeom prst="rect">
            <a:avLst/>
          </a:prstGeom>
          <a:noFill/>
          <a:ln w="9525">
            <a:noFill/>
            <a:miter lim="800000"/>
            <a:headEnd/>
            <a:tailEnd/>
          </a:ln>
        </p:spPr>
        <p:txBody>
          <a:bodyPr wrap="none">
            <a:spAutoFit/>
          </a:bodyPr>
          <a:lstStyle/>
          <a:p>
            <a:r>
              <a:rPr lang="cs-CZ" dirty="0">
                <a:latin typeface="Arial" pitchFamily="34" charset="0"/>
                <a:cs typeface="Arial" pitchFamily="34" charset="0"/>
              </a:rPr>
              <a:t>č.1 - Znak </a:t>
            </a:r>
            <a:r>
              <a:rPr lang="cs-CZ" dirty="0" smtClean="0">
                <a:latin typeface="Arial" pitchFamily="34" charset="0"/>
                <a:cs typeface="Arial" pitchFamily="34" charset="0"/>
              </a:rPr>
              <a:t>Prahy</a:t>
            </a:r>
            <a:endParaRPr lang="cs-CZ" dirty="0">
              <a:latin typeface="Arial" pitchFamily="34" charset="0"/>
              <a:cs typeface="Arial"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Název a přívlastky</a:t>
            </a:r>
            <a:endParaRPr lang="cs-CZ" dirty="0"/>
          </a:p>
        </p:txBody>
      </p:sp>
      <p:sp>
        <p:nvSpPr>
          <p:cNvPr id="3" name="Zástupný symbol pro obsah 2"/>
          <p:cNvSpPr>
            <a:spLocks noGrp="1"/>
          </p:cNvSpPr>
          <p:nvPr>
            <p:ph idx="1"/>
          </p:nvPr>
        </p:nvSpPr>
        <p:spPr/>
        <p:txBody>
          <a:bodyPr>
            <a:normAutofit/>
          </a:bodyPr>
          <a:lstStyle/>
          <a:p>
            <a:r>
              <a:rPr lang="cs-CZ" sz="1600" dirty="0" smtClean="0">
                <a:latin typeface="Times New Roman" pitchFamily="18" charset="0"/>
                <a:cs typeface="Times New Roman" pitchFamily="18" charset="0"/>
              </a:rPr>
              <a:t>Od roku 1920 je oficiálním názvem města Hlavní město Praha, předtím od roku 1784 Královské hlavní město Praha. V jiných jazycích jméno obvykle zní </a:t>
            </a:r>
            <a:r>
              <a:rPr lang="cs-CZ" sz="1600" dirty="0" err="1" smtClean="0">
                <a:latin typeface="Times New Roman" pitchFamily="18" charset="0"/>
                <a:cs typeface="Times New Roman" pitchFamily="18" charset="0"/>
              </a:rPr>
              <a:t>Praga</a:t>
            </a:r>
            <a:r>
              <a:rPr lang="cs-CZ" sz="1600" dirty="0" smtClean="0">
                <a:latin typeface="Times New Roman" pitchFamily="18" charset="0"/>
                <a:cs typeface="Times New Roman" pitchFamily="18" charset="0"/>
              </a:rPr>
              <a:t> (latina, většina románských a slovanských jazyků), </a:t>
            </a:r>
            <a:r>
              <a:rPr lang="cs-CZ" sz="1600" dirty="0" err="1" smtClean="0">
                <a:latin typeface="Times New Roman" pitchFamily="18" charset="0"/>
                <a:cs typeface="Times New Roman" pitchFamily="18" charset="0"/>
              </a:rPr>
              <a:t>Prag</a:t>
            </a:r>
            <a:r>
              <a:rPr lang="cs-CZ" sz="1600" dirty="0" smtClean="0">
                <a:latin typeface="Times New Roman" pitchFamily="18" charset="0"/>
                <a:cs typeface="Times New Roman" pitchFamily="18" charset="0"/>
              </a:rPr>
              <a:t> (němčina) nebo </a:t>
            </a:r>
            <a:r>
              <a:rPr lang="cs-CZ" sz="1600" dirty="0" err="1" smtClean="0">
                <a:latin typeface="Times New Roman" pitchFamily="18" charset="0"/>
                <a:cs typeface="Times New Roman" pitchFamily="18" charset="0"/>
              </a:rPr>
              <a:t>Prague</a:t>
            </a:r>
            <a:r>
              <a:rPr lang="cs-CZ" sz="1600" dirty="0" smtClean="0">
                <a:latin typeface="Times New Roman" pitchFamily="18" charset="0"/>
                <a:cs typeface="Times New Roman" pitchFamily="18" charset="0"/>
              </a:rPr>
              <a:t> (angličtina a francouzština); viz také rámeček „v jiných jazycích“.</a:t>
            </a:r>
          </a:p>
          <a:p>
            <a:endParaRPr lang="cs-CZ" sz="1600" dirty="0" smtClean="0">
              <a:latin typeface="Times New Roman" pitchFamily="18" charset="0"/>
              <a:cs typeface="Times New Roman" pitchFamily="18" charset="0"/>
            </a:endParaRPr>
          </a:p>
          <a:p>
            <a:r>
              <a:rPr lang="cs-CZ" sz="1600" dirty="0" smtClean="0">
                <a:latin typeface="Times New Roman" pitchFamily="18" charset="0"/>
                <a:cs typeface="Times New Roman" pitchFamily="18" charset="0"/>
              </a:rPr>
              <a:t>Samotné jméno Praha vyvolává nejvíce diskuzí, které zřejmě nebudou nikdy uzavřeny. Název se běžně odvozuje od slova práh. Podle jedné z teorií je Praha pojmenována po říčním prahu, který se nacházel někde pod dnešním Karlovým mostem. Přes tento brod přecházeli lidé přes řeku. Protože se město začalo rozrůstat právě nad tímto brodem, tedy prahem v řece, bylo nazváno Praha. Pověst o založení Prahy název vysvětluje tím, že kněžna Libuše nechala založit město tam, kde osadník uprostřed lesa tesal práh ke svému srubu. Pojmenování bývá spojováno také s pražením – obilí, kovů nebo lesa, nebo s vyprahlým návrším, na kterém byl postaven Pražský hrad, tedy na takzvané </a:t>
            </a:r>
            <a:r>
              <a:rPr lang="cs-CZ" sz="1600" dirty="0" err="1" smtClean="0">
                <a:latin typeface="Times New Roman" pitchFamily="18" charset="0"/>
                <a:cs typeface="Times New Roman" pitchFamily="18" charset="0"/>
              </a:rPr>
              <a:t>prazje</a:t>
            </a:r>
            <a:r>
              <a:rPr lang="cs-CZ" sz="1600" dirty="0" smtClean="0">
                <a:latin typeface="Times New Roman" pitchFamily="18" charset="0"/>
                <a:cs typeface="Times New Roman" pitchFamily="18" charset="0"/>
              </a:rPr>
              <a:t>, což je označení pro místo se sluncem vyprahlou půdou či označení pro tuto půdu samotnou.</a:t>
            </a:r>
            <a:endParaRPr lang="cs-CZ" sz="1600" dirty="0">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Praha (obrázky)</a:t>
            </a:r>
            <a:endParaRPr lang="cs-CZ" dirty="0"/>
          </a:p>
        </p:txBody>
      </p:sp>
      <p:pic>
        <p:nvPicPr>
          <p:cNvPr id="2051" name="Picture 3"/>
          <p:cNvPicPr>
            <a:picLocks noGrp="1" noChangeAspect="1" noChangeArrowheads="1"/>
          </p:cNvPicPr>
          <p:nvPr>
            <p:ph idx="1"/>
          </p:nvPr>
        </p:nvPicPr>
        <p:blipFill>
          <a:blip r:embed="rId2" cstate="print"/>
          <a:srcRect/>
          <a:stretch>
            <a:fillRect/>
          </a:stretch>
        </p:blipFill>
        <p:spPr bwMode="auto">
          <a:xfrm>
            <a:off x="2699792" y="1412776"/>
            <a:ext cx="3740153" cy="4525963"/>
          </a:xfrm>
          <a:prstGeom prst="rect">
            <a:avLst/>
          </a:prstGeom>
          <a:noFill/>
          <a:ln w="9525">
            <a:noFill/>
            <a:miter lim="800000"/>
            <a:headEnd/>
            <a:tailEnd/>
          </a:ln>
        </p:spPr>
      </p:pic>
      <p:sp>
        <p:nvSpPr>
          <p:cNvPr id="7" name="TextovéPole 7"/>
          <p:cNvSpPr txBox="1">
            <a:spLocks noChangeArrowheads="1"/>
          </p:cNvSpPr>
          <p:nvPr/>
        </p:nvSpPr>
        <p:spPr bwMode="auto">
          <a:xfrm>
            <a:off x="2771800" y="6021288"/>
            <a:ext cx="1313180" cy="369332"/>
          </a:xfrm>
          <a:prstGeom prst="rect">
            <a:avLst/>
          </a:prstGeom>
          <a:noFill/>
          <a:ln w="9525">
            <a:noFill/>
            <a:miter lim="800000"/>
            <a:headEnd/>
            <a:tailEnd/>
          </a:ln>
        </p:spPr>
        <p:txBody>
          <a:bodyPr wrap="none">
            <a:spAutoFit/>
          </a:bodyPr>
          <a:lstStyle/>
          <a:p>
            <a:r>
              <a:rPr lang="cs-CZ" dirty="0" smtClean="0">
                <a:latin typeface="Arial" pitchFamily="34" charset="0"/>
                <a:cs typeface="Arial" pitchFamily="34" charset="0"/>
              </a:rPr>
              <a:t>č.2 - Praha</a:t>
            </a:r>
            <a:endParaRPr lang="cs-CZ" dirty="0">
              <a:latin typeface="Arial" pitchFamily="34" charset="0"/>
              <a:cs typeface="Arial"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Historie</a:t>
            </a:r>
            <a:endParaRPr lang="cs-CZ" dirty="0"/>
          </a:p>
        </p:txBody>
      </p:sp>
      <p:sp>
        <p:nvSpPr>
          <p:cNvPr id="3" name="Zástupný symbol pro obsah 2"/>
          <p:cNvSpPr>
            <a:spLocks noGrp="1"/>
          </p:cNvSpPr>
          <p:nvPr>
            <p:ph idx="1"/>
          </p:nvPr>
        </p:nvSpPr>
        <p:spPr/>
        <p:txBody>
          <a:bodyPr>
            <a:normAutofit/>
          </a:bodyPr>
          <a:lstStyle/>
          <a:p>
            <a:pPr>
              <a:buNone/>
            </a:pPr>
            <a:r>
              <a:rPr lang="cs-CZ" b="1" dirty="0" smtClean="0"/>
              <a:t>Počátky hradu a města Prahy</a:t>
            </a:r>
            <a:endParaRPr lang="cs-CZ" dirty="0" smtClean="0"/>
          </a:p>
          <a:p>
            <a:r>
              <a:rPr lang="cs-CZ" sz="1600" dirty="0" smtClean="0">
                <a:latin typeface="Times New Roman" pitchFamily="18" charset="0"/>
                <a:cs typeface="Times New Roman" pitchFamily="18" charset="0"/>
              </a:rPr>
              <a:t>Na území dnešní Prahy sídlila v předhistorické době řada nejrůznějších kmenů – poslední nálezy u </a:t>
            </a:r>
            <a:r>
              <a:rPr lang="cs-CZ" sz="1600" dirty="0" err="1" smtClean="0">
                <a:latin typeface="Times New Roman" pitchFamily="18" charset="0"/>
                <a:cs typeface="Times New Roman" pitchFamily="18" charset="0"/>
              </a:rPr>
              <a:t>Křeslic</a:t>
            </a:r>
            <a:r>
              <a:rPr lang="cs-CZ" sz="1600" dirty="0" smtClean="0">
                <a:latin typeface="Times New Roman" pitchFamily="18" charset="0"/>
                <a:cs typeface="Times New Roman" pitchFamily="18" charset="0"/>
              </a:rPr>
              <a:t> datují zdejší osídlení do doby před sedmi tisíci lety (jde o kulturu s lineární – dříve volutovou – keramikou). Na stejném místě je však doloženo i mnohem pozdější germánské sídliště. V 6. století začali osídlovat pražskou kotlinu Slované. Důležitým kultovním místem se stal ostroh nad řekou Vltavou, kde nechal kníže Bořivoj postavit koncem 9. století druhý křesťanský kostelík v Čechách, zasvěcený Panně Marii. Za vlády Bořivojova syna </a:t>
            </a:r>
            <a:r>
              <a:rPr lang="cs-CZ" sz="1600" dirty="0" err="1" smtClean="0">
                <a:latin typeface="Times New Roman" pitchFamily="18" charset="0"/>
                <a:cs typeface="Times New Roman" pitchFamily="18" charset="0"/>
              </a:rPr>
              <a:t>Spytihněva</a:t>
            </a:r>
            <a:r>
              <a:rPr lang="cs-CZ" sz="1600" dirty="0" smtClean="0">
                <a:latin typeface="Times New Roman" pitchFamily="18" charset="0"/>
                <a:cs typeface="Times New Roman" pitchFamily="18" charset="0"/>
              </a:rPr>
              <a:t> I. na počátku 10. století byla celá plošina ostrohu obehnána obranným valem a vznikl zde knížecí palác. Tak byly položeny základy Pražského hradu, kam přesídlil kníže se svojí družinou z Levého Hradce. Praha se stala centrem rodícího se českého státu. Z Pražského hradu a dalších hradišť ve středních Čechách začali přemyslovští vládci spravovat okolní území, kde si postupně podřídili místní obyvatele a přiměli je k odvádění dávek. Existence knížecího hradu přivedla do jeho podhradí řemeslníky a obchodníky – začalo se rodit středověké město.</a:t>
            </a:r>
            <a:endParaRPr lang="cs-CZ" sz="1600" dirty="0">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Pražský hrad</a:t>
            </a:r>
            <a:endParaRPr lang="cs-CZ" dirty="0"/>
          </a:p>
        </p:txBody>
      </p:sp>
      <p:sp>
        <p:nvSpPr>
          <p:cNvPr id="3" name="Zástupný symbol pro obsah 2"/>
          <p:cNvSpPr>
            <a:spLocks noGrp="1"/>
          </p:cNvSpPr>
          <p:nvPr>
            <p:ph idx="1"/>
          </p:nvPr>
        </p:nvSpPr>
        <p:spPr/>
        <p:txBody>
          <a:bodyPr>
            <a:normAutofit/>
          </a:bodyPr>
          <a:lstStyle/>
          <a:p>
            <a:r>
              <a:rPr lang="cs-CZ" sz="1600" dirty="0" smtClean="0">
                <a:latin typeface="Times New Roman" pitchFamily="18" charset="0"/>
                <a:cs typeface="Times New Roman" pitchFamily="18" charset="0"/>
              </a:rPr>
              <a:t>Pražský hrad je nejvýznamnější český hrad (původně raně středověké hradiště) stojící na skalnatém ostrohu nad řekou Vltavou v centru Prahy, na vrchu Opyš. Od 9. století býval sídlem českých knížat, později králů a od roku 1918 je sídlem prezidenta republiky. Dvakrát v dějinách se stal hlavní rezidencí císaře Svaté říše římské.</a:t>
            </a:r>
          </a:p>
          <a:p>
            <a:endParaRPr lang="cs-CZ" sz="1600" dirty="0" smtClean="0">
              <a:latin typeface="Times New Roman" pitchFamily="18" charset="0"/>
              <a:cs typeface="Times New Roman" pitchFamily="18" charset="0"/>
            </a:endParaRPr>
          </a:p>
          <a:p>
            <a:r>
              <a:rPr lang="cs-CZ" sz="1600" dirty="0" smtClean="0">
                <a:latin typeface="Times New Roman" pitchFamily="18" charset="0"/>
                <a:cs typeface="Times New Roman" pitchFamily="18" charset="0"/>
              </a:rPr>
              <a:t>Postupnými přístavbami a úpravami vznikl z hradiště založeného v 9. století, se svými rozměry 570 m délky a 128 m šířky jeden z největších hradních komplexů na světě. Je považován nejen za symbol města, ale i české státnosti a podle Guinessovy knihy rekordů za největší starobylý hrad na světě.</a:t>
            </a:r>
            <a:endParaRPr lang="cs-CZ" sz="1600" dirty="0">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2" cstate="print"/>
          <a:srcRect/>
          <a:stretch>
            <a:fillRect/>
          </a:stretch>
        </p:blipFill>
        <p:spPr bwMode="auto">
          <a:xfrm>
            <a:off x="3923928" y="3789040"/>
            <a:ext cx="4392488" cy="2866098"/>
          </a:xfrm>
          <a:prstGeom prst="rect">
            <a:avLst/>
          </a:prstGeom>
          <a:noFill/>
          <a:ln w="9525">
            <a:noFill/>
            <a:miter lim="800000"/>
            <a:headEnd/>
            <a:tailEnd/>
          </a:ln>
        </p:spPr>
      </p:pic>
      <p:sp>
        <p:nvSpPr>
          <p:cNvPr id="5" name="TextovéPole 7"/>
          <p:cNvSpPr txBox="1">
            <a:spLocks noChangeArrowheads="1"/>
          </p:cNvSpPr>
          <p:nvPr/>
        </p:nvSpPr>
        <p:spPr bwMode="auto">
          <a:xfrm>
            <a:off x="1691680" y="6165304"/>
            <a:ext cx="2095445" cy="369332"/>
          </a:xfrm>
          <a:prstGeom prst="rect">
            <a:avLst/>
          </a:prstGeom>
          <a:noFill/>
          <a:ln w="9525">
            <a:noFill/>
            <a:miter lim="800000"/>
            <a:headEnd/>
            <a:tailEnd/>
          </a:ln>
        </p:spPr>
        <p:txBody>
          <a:bodyPr wrap="none">
            <a:spAutoFit/>
          </a:bodyPr>
          <a:lstStyle/>
          <a:p>
            <a:r>
              <a:rPr lang="cs-CZ" dirty="0" smtClean="0">
                <a:latin typeface="Arial" pitchFamily="34" charset="0"/>
                <a:cs typeface="Arial" pitchFamily="34" charset="0"/>
              </a:rPr>
              <a:t>č.2 – Pražský hrad</a:t>
            </a:r>
            <a:endParaRPr lang="cs-CZ" dirty="0">
              <a:latin typeface="Arial" pitchFamily="34" charset="0"/>
              <a:cs typeface="Arial"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Praha jako hlavní město socialistického Československa</a:t>
            </a:r>
            <a:endParaRPr lang="cs-CZ" dirty="0"/>
          </a:p>
        </p:txBody>
      </p:sp>
      <p:sp>
        <p:nvSpPr>
          <p:cNvPr id="3" name="Zástupný symbol pro obsah 2"/>
          <p:cNvSpPr>
            <a:spLocks noGrp="1"/>
          </p:cNvSpPr>
          <p:nvPr>
            <p:ph idx="1"/>
          </p:nvPr>
        </p:nvSpPr>
        <p:spPr/>
        <p:txBody>
          <a:bodyPr>
            <a:normAutofit/>
          </a:bodyPr>
          <a:lstStyle/>
          <a:p>
            <a:r>
              <a:rPr lang="cs-CZ" sz="1600" dirty="0" smtClean="0">
                <a:latin typeface="Times New Roman" pitchFamily="18" charset="0"/>
                <a:cs typeface="Times New Roman" pitchFamily="18" charset="0"/>
              </a:rPr>
              <a:t>Po druhé světové válce začala vznikat první sídliště, a to napřed v období tzv. první dvouletky (1946–1948). V únoru 1948 se chopila moci Komunistická strana Československa. Výstavba sídlišť začala v padesátých letech a výrazně se urychlila v 60. letech. Původní zástavba byla někde nahrazena panelovými domy. V letech 1960, 1968, 1970 a 1974 bylo k Praze připojeno dalších celkem více než 60 obcí. V 60. a 70. letech se zmodernizovaly důležité dopravní stavby jako letiště a hlavní nádraží, začalo se budovat metro a takzvaný ZÁKOS – systém kapacitních městských komunikací, z nichž jedna oddělila Národní muzeum od Václavského náměstí. Na protest proti sovětské okupaci se tam 16. ledna 1969 upálil Jan Palach. Pro obyvatele byla na zelených loukách okolo Prahy budována panelová sídliště (největší z nich je Jižní Město).</a:t>
            </a:r>
            <a:endParaRPr lang="cs-CZ" sz="1600" dirty="0">
              <a:latin typeface="Times New Roman" pitchFamily="18" charset="0"/>
              <a:cs typeface="Times New Roman" pitchFamily="18" charset="0"/>
            </a:endParaRPr>
          </a:p>
        </p:txBody>
      </p:sp>
      <p:pic>
        <p:nvPicPr>
          <p:cNvPr id="4098" name="Picture 2"/>
          <p:cNvPicPr>
            <a:picLocks noChangeAspect="1" noChangeArrowheads="1"/>
          </p:cNvPicPr>
          <p:nvPr/>
        </p:nvPicPr>
        <p:blipFill>
          <a:blip r:embed="rId2" cstate="print"/>
          <a:srcRect/>
          <a:stretch>
            <a:fillRect/>
          </a:stretch>
        </p:blipFill>
        <p:spPr bwMode="auto">
          <a:xfrm>
            <a:off x="2051720" y="3933056"/>
            <a:ext cx="3521968" cy="2641476"/>
          </a:xfrm>
          <a:prstGeom prst="rect">
            <a:avLst/>
          </a:prstGeom>
          <a:noFill/>
          <a:ln w="9525">
            <a:noFill/>
            <a:miter lim="800000"/>
            <a:headEnd/>
            <a:tailEnd/>
          </a:ln>
        </p:spPr>
      </p:pic>
      <p:sp>
        <p:nvSpPr>
          <p:cNvPr id="5" name="TextovéPole 7"/>
          <p:cNvSpPr txBox="1">
            <a:spLocks noChangeArrowheads="1"/>
          </p:cNvSpPr>
          <p:nvPr/>
        </p:nvSpPr>
        <p:spPr bwMode="auto">
          <a:xfrm>
            <a:off x="5796136" y="6165304"/>
            <a:ext cx="3249608" cy="369332"/>
          </a:xfrm>
          <a:prstGeom prst="rect">
            <a:avLst/>
          </a:prstGeom>
          <a:noFill/>
          <a:ln w="9525">
            <a:noFill/>
            <a:miter lim="800000"/>
            <a:headEnd/>
            <a:tailEnd/>
          </a:ln>
        </p:spPr>
        <p:txBody>
          <a:bodyPr wrap="none">
            <a:spAutoFit/>
          </a:bodyPr>
          <a:lstStyle/>
          <a:p>
            <a:r>
              <a:rPr lang="cs-CZ" dirty="0" smtClean="0">
                <a:latin typeface="Arial" pitchFamily="34" charset="0"/>
                <a:cs typeface="Arial" pitchFamily="34" charset="0"/>
              </a:rPr>
              <a:t>č.3 – Mrakodrapy na Pankráci</a:t>
            </a:r>
            <a:endParaRPr lang="cs-CZ" dirty="0">
              <a:latin typeface="Arial" pitchFamily="34" charset="0"/>
              <a:cs typeface="Arial"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0"/>
            <a:ext cx="8229600" cy="1143000"/>
          </a:xfrm>
        </p:spPr>
        <p:txBody>
          <a:bodyPr/>
          <a:lstStyle/>
          <a:p>
            <a:r>
              <a:rPr lang="cs-CZ" dirty="0" smtClean="0"/>
              <a:t>Geografie</a:t>
            </a:r>
            <a:endParaRPr lang="cs-CZ" dirty="0"/>
          </a:p>
        </p:txBody>
      </p:sp>
      <p:sp>
        <p:nvSpPr>
          <p:cNvPr id="3" name="Zástupný symbol pro obsah 2"/>
          <p:cNvSpPr>
            <a:spLocks noGrp="1"/>
          </p:cNvSpPr>
          <p:nvPr>
            <p:ph idx="1"/>
          </p:nvPr>
        </p:nvSpPr>
        <p:spPr>
          <a:xfrm>
            <a:off x="395536" y="1196752"/>
            <a:ext cx="8229600" cy="4525963"/>
          </a:xfrm>
        </p:spPr>
        <p:txBody>
          <a:bodyPr>
            <a:normAutofit/>
          </a:bodyPr>
          <a:lstStyle/>
          <a:p>
            <a:r>
              <a:rPr lang="cs-CZ" sz="1600" dirty="0" smtClean="0">
                <a:latin typeface="Times New Roman" pitchFamily="18" charset="0"/>
                <a:cs typeface="Times New Roman" pitchFamily="18" charset="0"/>
              </a:rPr>
              <a:t>Praha leží mírně na sever od středu Čech. Centrum se rozkládá v údolí Vltavy a jejích přítoků. Jejich erozní činnost vymodelovala členitý reliéf, nejnižším bodem je hladina Vltavy u </a:t>
            </a:r>
            <a:r>
              <a:rPr lang="cs-CZ" sz="1600" dirty="0" err="1" smtClean="0">
                <a:latin typeface="Times New Roman" pitchFamily="18" charset="0"/>
                <a:cs typeface="Times New Roman" pitchFamily="18" charset="0"/>
              </a:rPr>
              <a:t>Suchdola</a:t>
            </a:r>
            <a:r>
              <a:rPr lang="cs-CZ" sz="1600" dirty="0" smtClean="0">
                <a:latin typeface="Times New Roman" pitchFamily="18" charset="0"/>
                <a:cs typeface="Times New Roman" pitchFamily="18" charset="0"/>
              </a:rPr>
              <a:t> (177 m n. m.), nejvyšším pak nevýrazný vrch </a:t>
            </a:r>
            <a:r>
              <a:rPr lang="cs-CZ" sz="1600" dirty="0" err="1" smtClean="0">
                <a:latin typeface="Times New Roman" pitchFamily="18" charset="0"/>
                <a:cs typeface="Times New Roman" pitchFamily="18" charset="0"/>
              </a:rPr>
              <a:t>Teleček</a:t>
            </a:r>
            <a:r>
              <a:rPr lang="cs-CZ" sz="1600" dirty="0" smtClean="0">
                <a:latin typeface="Times New Roman" pitchFamily="18" charset="0"/>
                <a:cs typeface="Times New Roman" pitchFamily="18" charset="0"/>
              </a:rPr>
              <a:t> mezi </a:t>
            </a:r>
            <a:r>
              <a:rPr lang="cs-CZ" sz="1600" dirty="0" err="1" smtClean="0">
                <a:latin typeface="Times New Roman" pitchFamily="18" charset="0"/>
                <a:cs typeface="Times New Roman" pitchFamily="18" charset="0"/>
              </a:rPr>
              <a:t>Sobínem</a:t>
            </a:r>
            <a:r>
              <a:rPr lang="cs-CZ" sz="1600" dirty="0" smtClean="0">
                <a:latin typeface="Times New Roman" pitchFamily="18" charset="0"/>
                <a:cs typeface="Times New Roman" pitchFamily="18" charset="0"/>
              </a:rPr>
              <a:t> a </a:t>
            </a:r>
            <a:r>
              <a:rPr lang="cs-CZ" sz="1600" dirty="0" err="1" smtClean="0">
                <a:latin typeface="Times New Roman" pitchFamily="18" charset="0"/>
                <a:cs typeface="Times New Roman" pitchFamily="18" charset="0"/>
              </a:rPr>
              <a:t>Chrášťany</a:t>
            </a:r>
            <a:r>
              <a:rPr lang="cs-CZ" sz="1600" dirty="0" smtClean="0">
                <a:latin typeface="Times New Roman" pitchFamily="18" charset="0"/>
                <a:cs typeface="Times New Roman" pitchFamily="18" charset="0"/>
              </a:rPr>
              <a:t> (399 m n. m.). V centru je výrazný vrchol Petřín (327 m n. m.) s rozhlednou z roku 1891, strmě se zdvihající od Vltavy.</a:t>
            </a:r>
          </a:p>
          <a:p>
            <a:endParaRPr lang="cs-CZ" sz="1600" dirty="0" smtClean="0">
              <a:latin typeface="Times New Roman" pitchFamily="18" charset="0"/>
              <a:cs typeface="Times New Roman" pitchFamily="18" charset="0"/>
            </a:endParaRPr>
          </a:p>
          <a:p>
            <a:r>
              <a:rPr lang="cs-CZ" sz="1600" dirty="0" smtClean="0">
                <a:latin typeface="Times New Roman" pitchFamily="18" charset="0"/>
                <a:cs typeface="Times New Roman" pitchFamily="18" charset="0"/>
              </a:rPr>
              <a:t>Z hlediska geomorfologického členění náleží většina rozlohy hlavního města k celku Pražská plošina a jen menší díl na severovýchodě spadá do Středolabské tabule (</a:t>
            </a:r>
            <a:r>
              <a:rPr lang="cs-CZ" sz="1600" dirty="0" err="1" smtClean="0">
                <a:latin typeface="Times New Roman" pitchFamily="18" charset="0"/>
                <a:cs typeface="Times New Roman" pitchFamily="18" charset="0"/>
              </a:rPr>
              <a:t>Březiněves</a:t>
            </a:r>
            <a:r>
              <a:rPr lang="cs-CZ" sz="1600" dirty="0" smtClean="0">
                <a:latin typeface="Times New Roman" pitchFamily="18" charset="0"/>
                <a:cs typeface="Times New Roman" pitchFamily="18" charset="0"/>
              </a:rPr>
              <a:t>, Letňany, </a:t>
            </a:r>
            <a:r>
              <a:rPr lang="cs-CZ" sz="1600" dirty="0" err="1" smtClean="0">
                <a:latin typeface="Times New Roman" pitchFamily="18" charset="0"/>
                <a:cs typeface="Times New Roman" pitchFamily="18" charset="0"/>
              </a:rPr>
              <a:t>Čakovice</a:t>
            </a:r>
            <a:r>
              <a:rPr lang="cs-CZ" sz="1600" dirty="0" smtClean="0">
                <a:latin typeface="Times New Roman" pitchFamily="18" charset="0"/>
                <a:cs typeface="Times New Roman" pitchFamily="18" charset="0"/>
              </a:rPr>
              <a:t>, </a:t>
            </a:r>
            <a:r>
              <a:rPr lang="cs-CZ" sz="1600" dirty="0" err="1" smtClean="0">
                <a:latin typeface="Times New Roman" pitchFamily="18" charset="0"/>
                <a:cs typeface="Times New Roman" pitchFamily="18" charset="0"/>
              </a:rPr>
              <a:t>Miškovice</a:t>
            </a:r>
            <a:r>
              <a:rPr lang="cs-CZ" sz="1600" dirty="0" smtClean="0">
                <a:latin typeface="Times New Roman" pitchFamily="18" charset="0"/>
                <a:cs typeface="Times New Roman" pitchFamily="18" charset="0"/>
              </a:rPr>
              <a:t>, </a:t>
            </a:r>
            <a:r>
              <a:rPr lang="cs-CZ" sz="1600" dirty="0" err="1" smtClean="0">
                <a:latin typeface="Times New Roman" pitchFamily="18" charset="0"/>
                <a:cs typeface="Times New Roman" pitchFamily="18" charset="0"/>
              </a:rPr>
              <a:t>Vinoř</a:t>
            </a:r>
            <a:r>
              <a:rPr lang="cs-CZ" sz="1600" dirty="0" smtClean="0">
                <a:latin typeface="Times New Roman" pitchFamily="18" charset="0"/>
                <a:cs typeface="Times New Roman" pitchFamily="18" charset="0"/>
              </a:rPr>
              <a:t>, Prosek, Kbely, </a:t>
            </a:r>
            <a:r>
              <a:rPr lang="cs-CZ" sz="1600" dirty="0" err="1" smtClean="0">
                <a:latin typeface="Times New Roman" pitchFamily="18" charset="0"/>
                <a:cs typeface="Times New Roman" pitchFamily="18" charset="0"/>
              </a:rPr>
              <a:t>Satalice</a:t>
            </a:r>
            <a:r>
              <a:rPr lang="cs-CZ" sz="1600" dirty="0" smtClean="0">
                <a:latin typeface="Times New Roman" pitchFamily="18" charset="0"/>
                <a:cs typeface="Times New Roman" pitchFamily="18" charset="0"/>
              </a:rPr>
              <a:t>, Horní Počernice a Klánovice). Na samý jih města pronikají svými výběžky další dva celky – niva při ústí Berounky (</a:t>
            </a:r>
            <a:r>
              <a:rPr lang="cs-CZ" sz="1600" dirty="0" err="1" smtClean="0">
                <a:latin typeface="Times New Roman" pitchFamily="18" charset="0"/>
                <a:cs typeface="Times New Roman" pitchFamily="18" charset="0"/>
              </a:rPr>
              <a:t>Lipence</a:t>
            </a:r>
            <a:r>
              <a:rPr lang="cs-CZ" sz="1600" dirty="0" smtClean="0">
                <a:latin typeface="Times New Roman" pitchFamily="18" charset="0"/>
                <a:cs typeface="Times New Roman" pitchFamily="18" charset="0"/>
              </a:rPr>
              <a:t>, Zbraslav, </a:t>
            </a:r>
            <a:r>
              <a:rPr lang="cs-CZ" sz="1600" dirty="0" err="1" smtClean="0">
                <a:latin typeface="Times New Roman" pitchFamily="18" charset="0"/>
                <a:cs typeface="Times New Roman" pitchFamily="18" charset="0"/>
              </a:rPr>
              <a:t>Lahovice</a:t>
            </a:r>
            <a:r>
              <a:rPr lang="cs-CZ" sz="1600" dirty="0" smtClean="0">
                <a:latin typeface="Times New Roman" pitchFamily="18" charset="0"/>
                <a:cs typeface="Times New Roman" pitchFamily="18" charset="0"/>
              </a:rPr>
              <a:t>, </a:t>
            </a:r>
            <a:r>
              <a:rPr lang="cs-CZ" sz="1600" dirty="0" err="1" smtClean="0">
                <a:latin typeface="Times New Roman" pitchFamily="18" charset="0"/>
                <a:cs typeface="Times New Roman" pitchFamily="18" charset="0"/>
              </a:rPr>
              <a:t>Radotín</a:t>
            </a:r>
            <a:r>
              <a:rPr lang="cs-CZ" sz="1600" dirty="0" smtClean="0">
                <a:latin typeface="Times New Roman" pitchFamily="18" charset="0"/>
                <a:cs typeface="Times New Roman" pitchFamily="18" charset="0"/>
              </a:rPr>
              <a:t>) náleží k Hořovické pahorkatině, zatímco Brdská vrchovina zasahuje svým nejzazším koncem mezi </a:t>
            </a:r>
            <a:r>
              <a:rPr lang="cs-CZ" sz="1600" dirty="0" err="1" smtClean="0">
                <a:latin typeface="Times New Roman" pitchFamily="18" charset="0"/>
                <a:cs typeface="Times New Roman" pitchFamily="18" charset="0"/>
              </a:rPr>
              <a:t>Baněmi</a:t>
            </a:r>
            <a:r>
              <a:rPr lang="cs-CZ" sz="1600" dirty="0" smtClean="0">
                <a:latin typeface="Times New Roman" pitchFamily="18" charset="0"/>
                <a:cs typeface="Times New Roman" pitchFamily="18" charset="0"/>
              </a:rPr>
              <a:t> a Točnou až na pravý vltavský břeh (skupina vrchů Čihadlo, Šance a Hradiště).</a:t>
            </a:r>
            <a:endParaRPr lang="cs-CZ" sz="1600" dirty="0">
              <a:latin typeface="Times New Roman" pitchFamily="18" charset="0"/>
              <a:cs typeface="Times New Roman" pitchFamily="18" charset="0"/>
            </a:endParaRPr>
          </a:p>
        </p:txBody>
      </p:sp>
      <p:pic>
        <p:nvPicPr>
          <p:cNvPr id="5123" name="Picture 3"/>
          <p:cNvPicPr>
            <a:picLocks noChangeAspect="1" noChangeArrowheads="1"/>
          </p:cNvPicPr>
          <p:nvPr/>
        </p:nvPicPr>
        <p:blipFill>
          <a:blip r:embed="rId2" cstate="print"/>
          <a:srcRect/>
          <a:stretch>
            <a:fillRect/>
          </a:stretch>
        </p:blipFill>
        <p:spPr bwMode="auto">
          <a:xfrm>
            <a:off x="6660232" y="4221088"/>
            <a:ext cx="1944216" cy="2442125"/>
          </a:xfrm>
          <a:prstGeom prst="rect">
            <a:avLst/>
          </a:prstGeom>
          <a:noFill/>
          <a:ln w="9525">
            <a:noFill/>
            <a:miter lim="800000"/>
            <a:headEnd/>
            <a:tailEnd/>
          </a:ln>
        </p:spPr>
      </p:pic>
      <p:sp>
        <p:nvSpPr>
          <p:cNvPr id="6" name="TextovéPole 7"/>
          <p:cNvSpPr txBox="1">
            <a:spLocks noChangeArrowheads="1"/>
          </p:cNvSpPr>
          <p:nvPr/>
        </p:nvSpPr>
        <p:spPr bwMode="auto">
          <a:xfrm>
            <a:off x="1763688" y="6237312"/>
            <a:ext cx="4826962" cy="369332"/>
          </a:xfrm>
          <a:prstGeom prst="rect">
            <a:avLst/>
          </a:prstGeom>
          <a:noFill/>
          <a:ln w="9525">
            <a:noFill/>
            <a:miter lim="800000"/>
            <a:headEnd/>
            <a:tailEnd/>
          </a:ln>
        </p:spPr>
        <p:txBody>
          <a:bodyPr wrap="none">
            <a:spAutoFit/>
          </a:bodyPr>
          <a:lstStyle/>
          <a:p>
            <a:r>
              <a:rPr lang="cs-CZ" dirty="0" smtClean="0">
                <a:latin typeface="Arial" pitchFamily="34" charset="0"/>
                <a:cs typeface="Arial" pitchFamily="34" charset="0"/>
              </a:rPr>
              <a:t>č.4 – Geomorfologické celky na území Prahy:</a:t>
            </a:r>
            <a:endParaRPr lang="cs-CZ" dirty="0">
              <a:latin typeface="Arial" pitchFamily="34" charset="0"/>
              <a:cs typeface="Arial"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Podnebí</a:t>
            </a:r>
            <a:endParaRPr lang="cs-CZ" dirty="0"/>
          </a:p>
        </p:txBody>
      </p:sp>
      <p:sp>
        <p:nvSpPr>
          <p:cNvPr id="3" name="Zástupný symbol pro obsah 2"/>
          <p:cNvSpPr>
            <a:spLocks noGrp="1"/>
          </p:cNvSpPr>
          <p:nvPr>
            <p:ph idx="1"/>
          </p:nvPr>
        </p:nvSpPr>
        <p:spPr/>
        <p:txBody>
          <a:bodyPr>
            <a:normAutofit/>
          </a:bodyPr>
          <a:lstStyle/>
          <a:p>
            <a:r>
              <a:rPr lang="cs-CZ" sz="1600" dirty="0" smtClean="0">
                <a:latin typeface="Times New Roman" pitchFamily="18" charset="0"/>
                <a:cs typeface="Times New Roman" pitchFamily="18" charset="0"/>
              </a:rPr>
              <a:t>Podnebí v Praze je mírné, teplejší než na jiných místech ve stejné zeměpisné šířce (50° s.</a:t>
            </a:r>
            <a:r>
              <a:rPr lang="cs-CZ" sz="1600" dirty="0" err="1" smtClean="0">
                <a:latin typeface="Times New Roman" pitchFamily="18" charset="0"/>
                <a:cs typeface="Times New Roman" pitchFamily="18" charset="0"/>
              </a:rPr>
              <a:t>š</a:t>
            </a:r>
            <a:r>
              <a:rPr lang="cs-CZ" sz="1600" dirty="0" smtClean="0">
                <a:latin typeface="Times New Roman" pitchFamily="18" charset="0"/>
                <a:cs typeface="Times New Roman" pitchFamily="18" charset="0"/>
              </a:rPr>
              <a:t>.) – např. v kanadském Winnipegu činí v zimě průměrná denní teplota –12 °C, noční –20 °C. Způsobuje také občasný silný vítr, jeho průměrná rychlost je 5 m/s (14 km/h). Větry ale ne vždy vanou ze západu.</a:t>
            </a:r>
          </a:p>
          <a:p>
            <a:endParaRPr lang="cs-CZ" sz="1600" dirty="0" smtClean="0">
              <a:latin typeface="Times New Roman" pitchFamily="18" charset="0"/>
              <a:cs typeface="Times New Roman" pitchFamily="18" charset="0"/>
            </a:endParaRPr>
          </a:p>
          <a:p>
            <a:r>
              <a:rPr lang="cs-CZ" sz="1600" dirty="0" smtClean="0">
                <a:latin typeface="Times New Roman" pitchFamily="18" charset="0"/>
                <a:cs typeface="Times New Roman" pitchFamily="18" charset="0"/>
              </a:rPr>
              <a:t>Průměrný roční úhrn srážek za roky 1961–1990 ze stanice </a:t>
            </a:r>
            <a:r>
              <a:rPr lang="cs-CZ" sz="1600" dirty="0" err="1" smtClean="0">
                <a:latin typeface="Times New Roman" pitchFamily="18" charset="0"/>
                <a:cs typeface="Times New Roman" pitchFamily="18" charset="0"/>
              </a:rPr>
              <a:t>Praha</a:t>
            </a:r>
            <a:r>
              <a:rPr lang="cs-CZ" sz="1600" dirty="0" smtClean="0">
                <a:latin typeface="Times New Roman" pitchFamily="18" charset="0"/>
                <a:cs typeface="Times New Roman" pitchFamily="18" charset="0"/>
              </a:rPr>
              <a:t>-Ruzyně byly 526,6 mm, z toho nejvíce napršelo v květnu (78 mm) a nejméně v lednu a únoru (23 mm). Za roky 2000–2007 bylo průměrně ročně 160 dnů deštivých. Ročně je zde přibližně 60 zasněžených dnů, nejvíce v lednu, kde průměrná výška sněhu je 5 cm. Průměrně je zde ročně přes 1600 slunečných hodin (5 hodin denně). Nejvíce slunečných hodin je v červnu (230, za den 8,5) a nejméně v prosinci (38, za den 1,5).</a:t>
            </a:r>
            <a:endParaRPr lang="cs-CZ" sz="1600" dirty="0">
              <a:latin typeface="Times New Roman" pitchFamily="18" charset="0"/>
              <a:cs typeface="Times New Roman" pitchFamily="18" charset="0"/>
            </a:endParaRPr>
          </a:p>
        </p:txBody>
      </p:sp>
      <p:pic>
        <p:nvPicPr>
          <p:cNvPr id="6146" name="Picture 2"/>
          <p:cNvPicPr>
            <a:picLocks noChangeAspect="1" noChangeArrowheads="1"/>
          </p:cNvPicPr>
          <p:nvPr/>
        </p:nvPicPr>
        <p:blipFill>
          <a:blip r:embed="rId2" cstate="print"/>
          <a:srcRect/>
          <a:stretch>
            <a:fillRect/>
          </a:stretch>
        </p:blipFill>
        <p:spPr bwMode="auto">
          <a:xfrm>
            <a:off x="-19050" y="4509120"/>
            <a:ext cx="9163050" cy="1533525"/>
          </a:xfrm>
          <a:prstGeom prst="rect">
            <a:avLst/>
          </a:prstGeom>
          <a:noFill/>
          <a:ln w="9525">
            <a:noFill/>
            <a:miter lim="800000"/>
            <a:headEnd/>
            <a:tailEnd/>
          </a:ln>
        </p:spPr>
      </p:pic>
      <p:sp>
        <p:nvSpPr>
          <p:cNvPr id="5" name="TextovéPole 7"/>
          <p:cNvSpPr txBox="1">
            <a:spLocks noChangeArrowheads="1"/>
          </p:cNvSpPr>
          <p:nvPr/>
        </p:nvSpPr>
        <p:spPr bwMode="auto">
          <a:xfrm>
            <a:off x="179512" y="6165304"/>
            <a:ext cx="2403222" cy="369332"/>
          </a:xfrm>
          <a:prstGeom prst="rect">
            <a:avLst/>
          </a:prstGeom>
          <a:noFill/>
          <a:ln w="9525">
            <a:noFill/>
            <a:miter lim="800000"/>
            <a:headEnd/>
            <a:tailEnd/>
          </a:ln>
        </p:spPr>
        <p:txBody>
          <a:bodyPr wrap="none">
            <a:spAutoFit/>
          </a:bodyPr>
          <a:lstStyle/>
          <a:p>
            <a:r>
              <a:rPr lang="cs-CZ" dirty="0" smtClean="0">
                <a:latin typeface="Arial" pitchFamily="34" charset="0"/>
                <a:cs typeface="Arial" pitchFamily="34" charset="0"/>
              </a:rPr>
              <a:t>č.5 –Praha - podnebí</a:t>
            </a:r>
            <a:endParaRPr lang="cs-CZ" dirty="0">
              <a:latin typeface="Arial" pitchFamily="34" charset="0"/>
              <a:cs typeface="Arial" pitchFamily="34" charset="0"/>
            </a:endParaRPr>
          </a:p>
        </p:txBody>
      </p:sp>
    </p:spTree>
  </p:cSld>
  <p:clrMapOvr>
    <a:masterClrMapping/>
  </p:clrMapOvr>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TotalTime>
  <Words>2282</Words>
  <Application>Microsoft Office PowerPoint</Application>
  <PresentationFormat>Předvádění na obrazovce (4:3)</PresentationFormat>
  <Paragraphs>104</Paragraphs>
  <Slides>17</Slides>
  <Notes>0</Notes>
  <HiddenSlides>0</HiddenSlides>
  <MMClips>0</MMClips>
  <ScaleCrop>false</ScaleCrop>
  <HeadingPairs>
    <vt:vector size="4" baseType="variant">
      <vt:variant>
        <vt:lpstr>Motiv</vt:lpstr>
      </vt:variant>
      <vt:variant>
        <vt:i4>1</vt:i4>
      </vt:variant>
      <vt:variant>
        <vt:lpstr>Nadpisy snímků</vt:lpstr>
      </vt:variant>
      <vt:variant>
        <vt:i4>17</vt:i4>
      </vt:variant>
    </vt:vector>
  </HeadingPairs>
  <TitlesOfParts>
    <vt:vector size="18" baseType="lpstr">
      <vt:lpstr>Motiv sady Office</vt:lpstr>
      <vt:lpstr>Snímek 1</vt:lpstr>
      <vt:lpstr>Praha</vt:lpstr>
      <vt:lpstr>Název a přívlastky</vt:lpstr>
      <vt:lpstr>Praha (obrázky)</vt:lpstr>
      <vt:lpstr>Historie</vt:lpstr>
      <vt:lpstr>Pražský hrad</vt:lpstr>
      <vt:lpstr>Praha jako hlavní město socialistického Československa</vt:lpstr>
      <vt:lpstr>Geografie</vt:lpstr>
      <vt:lpstr>Podnebí</vt:lpstr>
      <vt:lpstr>Ekonomika</vt:lpstr>
      <vt:lpstr>Obyvatelstvo</vt:lpstr>
      <vt:lpstr>Kultura</vt:lpstr>
      <vt:lpstr>Národní galerie</vt:lpstr>
      <vt:lpstr>Správa</vt:lpstr>
      <vt:lpstr>Doprava</vt:lpstr>
      <vt:lpstr>Sport</vt:lpstr>
      <vt:lpstr>Zdroj</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dc:creator>Henrik</dc:creator>
  <cp:lastModifiedBy>Danath</cp:lastModifiedBy>
  <cp:revision>7</cp:revision>
  <dcterms:created xsi:type="dcterms:W3CDTF">2013-06-14T13:52:48Z</dcterms:created>
  <dcterms:modified xsi:type="dcterms:W3CDTF">2013-08-26T12:15:31Z</dcterms:modified>
</cp:coreProperties>
</file>