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906FA-1087-4640-A05B-D29E3B78B2DF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AC857-F44E-4782-B7CB-F480E30DF8F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AC857-F44E-4782-B7CB-F480E30DF8FF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/index.php?title=Louvre&amp;oldid=9862250" TargetMode="External"/><Relationship Id="rId2" Type="http://schemas.openxmlformats.org/officeDocument/2006/relationships/hyperlink" Target="http://cs.wikipedia.org/w/index.php?title=Pa%C5%99%C3%AD%C5%BE&amp;oldid=1041108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wikipedia.org/w/index.php?title=Eiffelova_v%C4%9B%C5%BE&amp;oldid=1041122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684213" y="314325"/>
          <a:ext cx="7777163" cy="4385263"/>
        </p:xfrm>
        <a:graphic>
          <a:graphicData uri="http://schemas.openxmlformats.org/drawingml/2006/table">
            <a:tbl>
              <a:tblPr/>
              <a:tblGrid>
                <a:gridCol w="1801489"/>
                <a:gridCol w="2180461"/>
                <a:gridCol w="957500"/>
                <a:gridCol w="247156"/>
                <a:gridCol w="529096"/>
                <a:gridCol w="764373"/>
                <a:gridCol w="1297088"/>
              </a:tblGrid>
              <a:tr h="109902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Obchodní akademie a Střední odborná škola, gen. F. Fajtla, Louny, p.o.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Osvoboditelů 380, Louny</a:t>
                      </a:r>
                    </a:p>
                  </a:txBody>
                  <a:tcPr marL="68583" marR="68583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Číslo projektu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CZ.1.07/1.5.00/34.0052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Číslo sady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40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Číslo DUM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3.2._40_01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Předmět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zeměpis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9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Tematický okruh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Geografická .....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Název materiálu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hlavní města Evropy - Paříž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Autor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Jakub Hnátek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Datum tvorby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22.4.2013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Ročník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3. 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42344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Anotace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Prezentace pojednává o informacích tykajících se hlavního města Paříž. Jsou zde zahrnuty památky, doprava, vývoj obyvatel…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69019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Metodický pokyn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Sledování a vypisování informací.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Skupina 3"/>
          <p:cNvGrpSpPr>
            <a:grpSpLocks/>
          </p:cNvGrpSpPr>
          <p:nvPr/>
        </p:nvGrpSpPr>
        <p:grpSpPr bwMode="auto">
          <a:xfrm>
            <a:off x="1476375" y="381000"/>
            <a:ext cx="3892550" cy="847725"/>
            <a:chOff x="1475656" y="2133600"/>
            <a:chExt cx="3893393" cy="847725"/>
          </a:xfrm>
        </p:grpSpPr>
        <p:pic>
          <p:nvPicPr>
            <p:cNvPr id="6" name="Obrázek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5656" y="2133600"/>
              <a:ext cx="2905125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Obrázek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8024" y="2266949"/>
              <a:ext cx="58102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468313" y="5734050"/>
            <a:ext cx="8424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i="1">
                <a:latin typeface="Calibri" pitchFamily="34" charset="0"/>
              </a:rPr>
              <a:t>Autorem materiálu a všech jeho částí, není-li uvedeno jinak, je Jakub Hnátek</a:t>
            </a:r>
            <a:br>
              <a:rPr lang="cs-CZ" sz="1200" i="1">
                <a:latin typeface="Calibri" pitchFamily="34" charset="0"/>
              </a:rPr>
            </a:br>
            <a:r>
              <a:rPr lang="cs-CZ" sz="1200" i="1">
                <a:latin typeface="Calibri" pitchFamily="34" charset="0"/>
              </a:rPr>
              <a:t>Dostupné z Metodického portálu www.rvp.cz, ISSN: 1802-4785, financovaného z ESF a státního rozpočtu ČR. Provozováno Výzkumným ústavem pedagogickým v Praze.</a:t>
            </a:r>
            <a:r>
              <a:rPr lang="cs-CZ" sz="12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Podnebí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Paříž leží v mírném podnebném pásu a je ovlivněna oceánickým podnebím, což znamená, že jsou zde relativně chladná léta (18 ° C v průměru) a mírné zimy (průměr 6 ° C). Častý je déšť ve všech ročních obdobích a měnící se počasí. Urbanistický vývoj způsobuje zvýšení teploty a pokles počtu dnů s mlhou.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492896"/>
            <a:ext cx="5112568" cy="383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0" y="6488668"/>
            <a:ext cx="40661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č.6 – Podzim ve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Vincenneském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lesíku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Životní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Životní prostředí v Paříži je ovlivněno vysokou koncentrací obyvatel ve městě. Město má malý podíl veřejné zeleně, neboť činí jen 5,8 m2 zeleně na jednoho obyvatele. V případě započtení Boulogneského 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Vincenneského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lesíka je poměr 14,5 m2. Obec v rámci městského plánování zavedla pojem „koeficient biotopu“, kdy stavitel musí při každé stavbě vyčlenit část pozemku na zelenou plochu přiléhající ke stavbě.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12976"/>
            <a:ext cx="4676262" cy="310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611560" y="6488668"/>
            <a:ext cx="75713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č.7 – Balon v parku André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Citroëna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mění barvu podle znečištění ovzduší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Podle INSEE tvořila populace města Paříže k 1. lednu 2008 celkem 2 211 297 obyvatel[18] (k 1. lednu 2007 to bylo 2 193 030 obyvatel[19]), což ji řadí na páté místo v Evropské unii. Vzhledem k relativně malému území města (pouhých 10 540 ha), činila hustota zalidnění 20 980 obyvatel na km2 (v roce 2007 20 870), což je jedna z nejvyšších v Evropě.</a:t>
            </a:r>
          </a:p>
          <a:p>
            <a:pPr>
              <a:buNone/>
            </a:pP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 roce 2007 zahrnovala pařížská aglomerace (podle definice INSEE) 396 obcí s celkovým počtem 10 197 678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obyvatelTzv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metropolitní oblast, tj. území pod silným vlivem hlavního města zahrnovalo 1. lednu 2008 11 899 544 obyvatel, což z ní činí 20. největší metropolitní oblast na světě a třetí v Evropě.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717031"/>
            <a:ext cx="4392488" cy="292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611560" y="6309320"/>
            <a:ext cx="2698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č.8 – Pařížané v ulicích 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počtu obyvatel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Mezi roky 1801 2004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04864"/>
            <a:ext cx="6991350" cy="7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1187624" y="3068960"/>
            <a:ext cx="2864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č.9 – Vývoj počtu obyvatel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Imigranti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Při sčítání lidu se ve Francii nezjišťuje etnický původ obyvatelstva nebo náboženské vyznání, ale získávají se informace o rodné zemi. Z těchto údajů vyplývá, že Paříž je jedna z nejvíce multikulturních oblastí v Evropě. Při sčítání lidu v roce 1999 bylo z celkového počtu obyvatel ve městě 19,4 % narozených mimo území Francie. Podle tohoto sčítání 4,2 % obyvatel Paříže tvořili nedávní přistěhovalci (do Francie přišli mezi sčítáním z let 1990 a 1999), většinou z Číny a Afriky. Kromě toho zde žije 15 % muslimů.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041576"/>
            <a:ext cx="3096344" cy="374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1979712" y="6309320"/>
            <a:ext cx="34596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č.10–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McDonald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's v asijské čtvrt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Většina francouzských panovníků již od středověku zanechalo své stopy ve vzhledu města, které ve svých dějinách neprošlo nikdy rozsáhlým zničením, na rozdíl např. od Londýna (Velký požár v roce 1666), Lisabonu (zemětřesení roku 1755) nebo Berlína (bombardování v roce 1945). Dispoziční řešení mnoha základních ulic zůstalo během staletí zachováno a doplněno v 19. i 20. století během modernizace infrastruktury. Město se rozvíjelo po obou březích řeky Seiny, ve které se nacházelo asi deset ostrovů a písčin, z nichž se do dnešních dnů dochovaly jen dva.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645024"/>
            <a:ext cx="762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899592" y="6309320"/>
            <a:ext cx="64343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č.11 – Noční Paříž z mrakodrapu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Tour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Montparnasse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(210 m)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Pamětihodnosti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Návštěvníci z Francie i každoročních 26 miliónů turistů z ciziny najdou ve městě velké množství světských a církevních stavebních památek od dob římské Galie po současnost zastupující všechny architektonické slohy. Z historické Paříže však po rekonstrukcích v 18. a 19. století zbylo jen málo z původní tváře. Památky jako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Eiffelova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věž, bazilika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Sacré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Cœur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Louvre, katedrála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Dame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Invalidovna nebo Vítězný oblouk 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Champs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Élysées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jsou charakteristické symboly Paříže. Nábřeží Seiny zařadilo v roce 1991 UNESCO na seznam Světového dědictví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429000"/>
            <a:ext cx="7200800" cy="285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1259632" y="6488668"/>
            <a:ext cx="15824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č.12 – Louvre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Národní muzeum Louvre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Původ sbírky sahá do 16. století, kdy ji založil František I., dále Ludvík XIV. koupil sbírky bankéře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Jabacha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Až za Francouzské revoluce roku 1793 bylo v Louvru oficiálně otevřeno veřejné muzeum, v němž byla zpřístupněna nejrůznější díla roztroušená po královských zámcích, kostelech a klášterech. Po různých vítězných bitvách, kdy francouzská vojska přinášela z jiných zemích válečnou kořist, se stal Louvre významným evropským i světovým muzeem.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852936"/>
            <a:ext cx="5112568" cy="372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1115616" y="6021288"/>
            <a:ext cx="24288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č.13 –Interiér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Louvreu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Eiffelova</a:t>
            </a:r>
            <a:r>
              <a:rPr lang="cs-CZ" dirty="0" smtClean="0"/>
              <a:t> věž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Eiffelova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věž (francouzsky La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Tour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Eiffel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tuʀ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ɛfɛl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/) je ocelová věž v Paříži, v současnosti nejznámější pařížská dominanta. Byla postavena v letech 1887 až 1889 a až do roku 1930, kdy byl dostavěn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Chrysler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Building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byla s výškou 300,65 metru nejvyšší stavbou světa. Dnes měří včetně antény na vrcholu 324 metrů. Je pojmenována po svém konstruktérovi Gustavu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Eiffelovi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08920"/>
            <a:ext cx="2089895" cy="387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4211960" y="6165304"/>
            <a:ext cx="21169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č.14 –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Eiffelova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věž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č.1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Paříž [online]. c2013 [citováno 15.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http://cs.wikipedia.org/w/index.php?title=Pa%C5%99%C3%AD%C5%BE&amp;oldid=10411085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č.2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Paříž [online]. c2013 [citováno 15.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http://cs.wikipedia.org/w/index.php?title=Pa%C5%99%C3%AD%C5%BE&amp;oldid=10411085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č.3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Paříž [online]. c2013 [citováno 15.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http://cs.wikipedia.org/w/index.php?title=Pa%C5%99%C3%AD%C5%BE&amp;oldid=10411085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č.4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Paříž [online]. c2013 [citováno 15.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http://cs.wikipedia.org/w/index.php?title=Pa%C5%99%C3%AD%C5%BE&amp;oldid=10411085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č.5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Paříž [online]. c2013 [citováno 15.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http://cs.wikipedia.org/w/index.php?title=Pa%C5%99%C3%AD%C5%BE&amp;oldid=10411085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č.5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Paříž [online]. c2013 [citováno 15.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http://cs.wikipedia.org/w/index.php?title=Pa%C5%99%C3%AD%C5%BE&amp;oldid=10411085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č.6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Paříž [online]. c2013 [citováno 15.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http://cs.wikipedia.org/w/index.php?title=Pa%C5%99%C3%AD%C5%BE&amp;oldid=10411085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č.7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Paříž [online]. c2013 [citováno 15.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http://cs.wikipedia.org/w/index.php?title=Pa%C5%99%C3%AD%C5%BE&amp;oldid=10411085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č.8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Paříž [online]. c2013 [citováno 15.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http://cs.wikipedia.org/w/index.php?title=Pa%C5%99%C3%AD%C5%BE&amp;oldid=10411085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č.9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Paříž [online]. c2013 [citováno 15.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http://cs.wikipedia.org/w/index.php?title=Pa%C5%99%C3%AD%C5%BE&amp;oldid=10411085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č.10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Paříž [online]. c2013 [citováno 15.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http://cs.wikipedia.org/w/index.php?title=Pa%C5%99%C3%AD%C5%BE&amp;oldid=10411085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č.11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Paříž [online]. c2013 [citováno 15.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http://cs.wikipedia.org/w/index.php?title=Pa%C5%99%C3%AD%C5%BE&amp;oldid=10411085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č.12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Louvre [online]. c2013 [citováno 15.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http://cs.wikipedia.org/w/index.php?title=Louvre&amp;oldid=9862250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č.13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Louvre [online]. c2013 [citováno 15.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http://cs.wikipedia.org/w/index.php?title=Louvre&amp;oldid=9862250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č.14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Eiffelova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věž [online]. c2013 [citováno 15.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http://cs.wikipedia.org/w/index.php?title=Eiffelova_v%C4%9B%C5%BE&amp;oldid=10411221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Paříž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Paříž (francouzsky: Paris) je hlavní a zároveň největší město Francie. Je současně i správním centrem regionu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Île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-de-France, zahrnujícího Paříž a její předměstí, a současně sama tvoří jeden z departementů (fr.: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département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de Paris). Je přirozeným centrem Pařížské aglomerace, která je s 552,7 miliardami € HDP (2008) hospodářsky nejaktivnější oblastí ve Francii. V Paříži sídlí vedení téměř poloviny všech francouzských společností, stejně jako kanceláře hlavních mezinárodních firem a ředitelství mnoha mezinárodních organizací jako je UNESCO, OECD nebo ICC. Paříž je proto významným světovým kulturním, obchodním i politickým centrem. Počet obyvatel města činil v roce 2008 zhruba 2,2 miliónu, v celé aglomeraci pak asi 10,3 miliónů. Město je nositelem Řádu čestné legie, Válečného kříže 1914–1918 a Řádu osvobození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221088"/>
            <a:ext cx="1943257" cy="230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4211638" y="6308725"/>
            <a:ext cx="19928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č.1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– Znak Paříže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Etymologie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Slovo Paris je ve francouzštině mužského rodu a vyslovuje se  [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paʀi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], v angličtině  [ˈ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pæɹɪs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]. Původní latinské jméno města bylo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Lutetia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[lutecia] nebo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Lutetia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Parisiorum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(ve francouzštině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Lutèce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lytɛs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], v češtině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Lutécie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), které později ustoupilo ve prospěch jména Paříž. Název je odvozen od galského kmene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Parisiů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jehož jméno může pocházet z keltsko-galského slova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parios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znamenajícího „kotel“. Ovšem tato teze není zcela jistá. Jiní autoři se domnívají, že označení kmene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Parisiů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pochází z keltsko-galského slova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parisio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znamenajícího „pracující muži“ nebo „řemeslníci“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Dějiny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První nálezy osídlení oblasti Paříže pocházejí z období zhruba 4500 př. n. l. Kolem roku 300 př. n. l. osídlili kraj Galové z kmene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Parisiů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; v roce 52 př. n. l. kraj dobyli Římané a pojmenovali jej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Lutetia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(francouzsky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Lutèce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; tj. „bažinaté místo“), respektive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Lutetia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Parisiorum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V té době byl osídlen pouze dnešní ostrov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Île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Cité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kde dnes stojí katedrála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Dame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Římské osídlení rychle rostlo a během padesáti let se začalo šířit i na levý břeh Seiny.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96952"/>
            <a:ext cx="2371820" cy="369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4211638" y="6308725"/>
            <a:ext cx="3018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č.2 – Katedrála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Notre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dame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Paříž se rozkládá v Pařížské pánvi po obou stranách řeky Seiny. Území samotného města je relativně malé, pouhých 105,397 km2 (2 211 297 obyvatel, 2008), což odpovídá zhruba 21 % rozlohy Prahy (496 km2, 1 290 211 obyvatel, 2011), nicméně včetně přilehlých předměstí má rozlohu 2 723 km2 (10 197 687 obyvatel)[9] a celá sídelní aglomerace má rozlohu 14 518 km2, což přesahuje území Středočeského kraje (11 014 km2). Město leží v průměrné nadmořské výšce 65 m. Nejnižším místem je hladina řeky Seiny (zhruba 25 m, kolísá podle stavu vody) u Pont aval, kde opouští město a nejvyšším přirozeným bodem je vrcholek kopce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Montmartre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(130 m n. m.).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Zajímavostí je, že město rovněž od roku 1864 vlastní území, kde pramení řeka Seina, a které se nachází 231 km od Paříže.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 Paříže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Historickým středem Paříže je tzv. point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zéro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(nultý bod), který se nachází na ostrově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Cité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Place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Parvis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Dame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před vchodem do katedrály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Dame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Od tohoto místa se oficiálně měří všechny vzdálenosti od Paříže.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92896"/>
            <a:ext cx="4752528" cy="348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2123728" y="6021288"/>
            <a:ext cx="17876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č.3 – Point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zero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Pařížská pánev se utvořila před 41 miliónem let, kdy postupně vznikl velký soubor sedimentárních vrstev. Vznikla z jedné ze čtyř hlavních šelfových pánví jurského moře. Při vzniku Alp byla pánev uzavřena, ale zůstala otevřena do Lamanšského průlivu a Atlantického oceánu, což předznamenalo budoucí povodí Loiry a Seiny. Na konci oligocénu již byla pánev kontinentální. Území je charakteristické vápencem a sádrovcem, méně se vyskytují písky a jíly (v 16. obvodu). Studium zdejších fosilních měkkýšů umožnilo Jeanu Baptistovi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Lamarckovi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formulovat jeho evoluční teorii.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Ostrovy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Ostrov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Cité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byl osídlen již ve starověku keltským kmenem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Parisiů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je nejstarší částí města. V současnosti jsou v Paříži na Seině už jen dva přirozené ostrovy –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Cité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ostrov sv. Ludvíka. Třetí ostrov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Cygnes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je ve skutečnosti přehradní hrází vytvořenou roku 1825 při stavbě mostu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Grenelle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852936"/>
            <a:ext cx="76200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755576" y="5085184"/>
            <a:ext cx="19030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č.4 – Ostrov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Cité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Vodní toky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Seina významně ovlivňuje život města už od jeho vzniku, kdy hrála významnou úlohu při dopravě zboží do a z Paříže. V 19. století vznikla síť vodních kanálů, které Seinu propojily s řekou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Ourcq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Dnes je význam řeky pro ekonomiku města nižší než v minulosti. Přesto patří společnost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Ports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de Paris (Pařížské přístavy) k významným pařížským podnikům.</a:t>
            </a:r>
          </a:p>
          <a:p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Řeka rozděluje město na dvě nestejné části. Větší severní, zvanou pravý břeh a menší jižní, zvanou levý břeh. Její délka na území města Paříže činí téměř 13 km s hloubkou mezi 3,40 a 5,70 m. Její šířka se pohybuje od 30 m (u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Quai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Montebello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 do 200 metrů (u mostu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Mirabeau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). Od roku 2008 na Seině existuje v rámci městské hromadné dopravy říční linka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Voguéo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Turistické lodě provozují společnosti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Bateau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mouche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Vedettes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de Paris. Loď na vlnách se dostala i do městského znaku.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581128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2627784" y="6237312"/>
            <a:ext cx="3275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č.5 – Letecký pohled na Seinu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2126</Words>
  <Application>Microsoft Office PowerPoint</Application>
  <PresentationFormat>Předvádění na obrazovce (4:3)</PresentationFormat>
  <Paragraphs>100</Paragraphs>
  <Slides>19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Snímek 1</vt:lpstr>
      <vt:lpstr>Paříž</vt:lpstr>
      <vt:lpstr>Etymologie</vt:lpstr>
      <vt:lpstr>Dějiny</vt:lpstr>
      <vt:lpstr>Geografie</vt:lpstr>
      <vt:lpstr>Střed Paříže</vt:lpstr>
      <vt:lpstr>Geologie</vt:lpstr>
      <vt:lpstr>Ostrovy</vt:lpstr>
      <vt:lpstr>Vodní toky</vt:lpstr>
      <vt:lpstr>Podnebí</vt:lpstr>
      <vt:lpstr>Životní prostředí</vt:lpstr>
      <vt:lpstr>Demografie</vt:lpstr>
      <vt:lpstr>Vývoj počtu obyvatel</vt:lpstr>
      <vt:lpstr>Imigranti</vt:lpstr>
      <vt:lpstr>Architektura</vt:lpstr>
      <vt:lpstr>Pamětihodnosti</vt:lpstr>
      <vt:lpstr>Národní muzeum Louvre</vt:lpstr>
      <vt:lpstr>Eiffelova věž</vt:lpstr>
      <vt:lpstr>Zdroj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Henrik</dc:creator>
  <cp:lastModifiedBy>Danath</cp:lastModifiedBy>
  <cp:revision>10</cp:revision>
  <dcterms:created xsi:type="dcterms:W3CDTF">2013-06-15T08:55:20Z</dcterms:created>
  <dcterms:modified xsi:type="dcterms:W3CDTF">2013-08-26T12:15:50Z</dcterms:modified>
</cp:coreProperties>
</file>