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8" r:id="rId4"/>
    <p:sldId id="269" r:id="rId5"/>
    <p:sldId id="263" r:id="rId6"/>
    <p:sldId id="264" r:id="rId7"/>
    <p:sldId id="265" r:id="rId8"/>
    <p:sldId id="266" r:id="rId9"/>
    <p:sldId id="267" r:id="rId10"/>
    <p:sldId id="270" r:id="rId11"/>
    <p:sldId id="271" r:id="rId12"/>
    <p:sldId id="272" r:id="rId13"/>
    <p:sldId id="273" r:id="rId14"/>
    <p:sldId id="274" r:id="rId15"/>
    <p:sldId id="275" r:id="rId16"/>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 Světlá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2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5AF028A8-B63F-439D-B1D2-BCDBD8F8913B}" type="datetimeFigureOut">
              <a:rPr lang="cs-CZ"/>
              <a:pPr>
                <a:defRPr/>
              </a:pPr>
              <a:t>26.8.2013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6C241FC-CEC9-4099-9D9D-E308BC9A5698}"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4D526552-002C-46F8-B2DD-64B351E3FB79}" type="datetimeFigureOut">
              <a:rPr lang="cs-CZ"/>
              <a:pPr>
                <a:defRPr/>
              </a:pPr>
              <a:t>26.8.2013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445222E-BEBA-481E-805D-A6003DE5188F}"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DC58D462-2EA3-4ED6-AA68-F8AAE24F5E7C}" type="datetimeFigureOut">
              <a:rPr lang="cs-CZ"/>
              <a:pPr>
                <a:defRPr/>
              </a:pPr>
              <a:t>26.8.2013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FBC6354-9E3E-43CB-A3A0-E93957CED315}"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16880D7C-73C1-4623-B1DD-4A4572B57304}" type="datetimeFigureOut">
              <a:rPr lang="cs-CZ"/>
              <a:pPr>
                <a:defRPr/>
              </a:pPr>
              <a:t>26.8.2013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149DBA2-2308-4D5C-AC58-5D634FE15E46}"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FD2BFCB9-8D4E-492B-BE74-091C925F6C97}" type="datetimeFigureOut">
              <a:rPr lang="cs-CZ"/>
              <a:pPr>
                <a:defRPr/>
              </a:pPr>
              <a:t>26.8.2013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4BE2227-1A2B-45F5-AAAB-F949F726C7B3}"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6980C50F-D9FB-4706-9CCE-82112CDAF17E}" type="datetimeFigureOut">
              <a:rPr lang="cs-CZ"/>
              <a:pPr>
                <a:defRPr/>
              </a:pPr>
              <a:t>26.8.2013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655BCFBC-E06E-4CC5-A154-8B8C81925787}"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1AC50A6D-F826-4B7D-9C33-F6788F03BD14}" type="datetimeFigureOut">
              <a:rPr lang="cs-CZ"/>
              <a:pPr>
                <a:defRPr/>
              </a:pPr>
              <a:t>26.8.2013</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CF0B2C54-876A-4F00-B05A-7B57D114109E}"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F96A839D-3EAB-497B-973D-582E06182124}" type="datetimeFigureOut">
              <a:rPr lang="cs-CZ"/>
              <a:pPr>
                <a:defRPr/>
              </a:pPr>
              <a:t>26.8.2013</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0C4CE952-BA5F-40B5-B8E1-9A11D04DC135}"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B110E02E-4ADA-44BD-9B53-7D9CFC773A37}" type="datetimeFigureOut">
              <a:rPr lang="cs-CZ"/>
              <a:pPr>
                <a:defRPr/>
              </a:pPr>
              <a:t>26.8.2013</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F0D70561-0B35-4BD0-B485-84EBC5BF325B}"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3D1B62E0-9B4A-4662-BFCA-AC5BD5991CC8}" type="datetimeFigureOut">
              <a:rPr lang="cs-CZ"/>
              <a:pPr>
                <a:defRPr/>
              </a:pPr>
              <a:t>26.8.2013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DAB0C090-F4D4-4324-BBF2-7FE99EF08C76}"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6852872F-121B-47EC-8706-ECD3148211BF}" type="datetimeFigureOut">
              <a:rPr lang="cs-CZ"/>
              <a:pPr>
                <a:defRPr/>
              </a:pPr>
              <a:t>26.8.2013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84D3422-6794-411B-BC01-1B7EC08865A5}"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B6E7BE0-834E-42F2-8610-4295BDA6A266}" type="datetimeFigureOut">
              <a:rPr lang="cs-CZ"/>
              <a:pPr>
                <a:defRPr/>
              </a:pPr>
              <a:t>26.8.2013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F5ECE-6A92-4DAA-B308-029C61510A6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s.wikipedia.org/w/index.php?title=Nordic_tournament&amp;oldid=10195732" TargetMode="External"/><Relationship Id="rId2" Type="http://schemas.openxmlformats.org/officeDocument/2006/relationships/hyperlink" Target="http://cs.wikipedia.org/w/index.php?title=Oslo&amp;oldid=10304217" TargetMode="External"/><Relationship Id="rId1" Type="http://schemas.openxmlformats.org/officeDocument/2006/relationships/slideLayout" Target="../slideLayouts/slideLayout2.xml"/><Relationship Id="rId6" Type="http://schemas.openxmlformats.org/officeDocument/2006/relationships/hyperlink" Target="http://cs.wikipedia.org/w/index.php?title=Munchovo_muzeum&amp;oldid=9999584" TargetMode="External"/><Relationship Id="rId5" Type="http://schemas.openxmlformats.org/officeDocument/2006/relationships/hyperlink" Target="http://cs.wikipedia.org/w/index.php?title=Norsk%C3%A9_lidov%C3%A9_muzeum&amp;oldid=10140346" TargetMode="External"/><Relationship Id="rId4" Type="http://schemas.openxmlformats.org/officeDocument/2006/relationships/hyperlink" Target="http://cs.wikipedia.org/w/index.php?title=Leti%C5%A1t%C4%9B_Oslo&amp;oldid=998340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p:cNvGraphicFramePr>
            <a:graphicFrameLocks noGrp="1"/>
          </p:cNvGraphicFramePr>
          <p:nvPr/>
        </p:nvGraphicFramePr>
        <p:xfrm>
          <a:off x="684213" y="314325"/>
          <a:ext cx="7777163" cy="4385263"/>
        </p:xfrm>
        <a:graphic>
          <a:graphicData uri="http://schemas.openxmlformats.org/drawingml/2006/table">
            <a:tbl>
              <a:tblPr/>
              <a:tblGrid>
                <a:gridCol w="1801489"/>
                <a:gridCol w="2180461"/>
                <a:gridCol w="957500"/>
                <a:gridCol w="247156"/>
                <a:gridCol w="529096"/>
                <a:gridCol w="764373"/>
                <a:gridCol w="1297088"/>
              </a:tblGrid>
              <a:tr h="109902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200" b="0" i="0" u="none" strike="noStrike" cap="none" normalizeH="0" baseline="0" dirty="0" smtClean="0">
                        <a:ln>
                          <a:noFill/>
                        </a:ln>
                        <a:solidFill>
                          <a:schemeClr val="tx1"/>
                        </a:solidFill>
                        <a:effectLst/>
                        <a:latin typeface="Calibri" pitchFamily="34" charset="0"/>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200" b="0" i="0" u="none" strike="noStrike" cap="none" normalizeH="0" baseline="0" smtClean="0">
                        <a:ln>
                          <a:noFill/>
                        </a:ln>
                        <a:solidFill>
                          <a:schemeClr val="tx1"/>
                        </a:solidFill>
                        <a:effectLst/>
                        <a:latin typeface="Calibri" pitchFamily="34" charset="0"/>
                        <a:cs typeface="Times New Roman"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Obchodní akademie a Střední odborná škola, gen. F. Fajtla, Louny, p.o.</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Osvoboditelů 380, Louny</a:t>
                      </a:r>
                    </a:p>
                  </a:txBody>
                  <a:tcPr marL="68583" marR="68583"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projektu</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Calibri" pitchFamily="34" charset="0"/>
                          <a:cs typeface="Times New Roman" pitchFamily="18" charset="0"/>
                        </a:rPr>
                        <a:t>CZ.1.07/1.5.00/34.0052</a:t>
                      </a:r>
                      <a:endParaRPr kumimoji="0" lang="cs-CZ" sz="1200" b="0" i="0" u="none" strike="noStrike" cap="none" normalizeH="0" baseline="0" dirty="0" smtClean="0">
                        <a:ln>
                          <a:noFill/>
                        </a:ln>
                        <a:solidFill>
                          <a:schemeClr val="tx1"/>
                        </a:solidFill>
                        <a:effectLst/>
                        <a:latin typeface="Calibri" pitchFamily="34" charset="0"/>
                        <a:cs typeface="Times New Roman"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sady</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40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DUM</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3.2._40_01</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Předmět</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zeměpis</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395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Tematický okruh</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Geografická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Název materiálu</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hlavní města Evropy - Oslo</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Autor</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Jakub Hnátek</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Datum tvorby</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22.4.2013</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Ročník</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3.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r>
              <a:tr h="542344">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Anotace</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Prezentace pojednává o informacích tykajících se hlavního města Osla. Jsou zde zahrnuty památky, doprava, vývoj obyvatel…</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569019">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Metodický pokyn</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Sledování a vypisování informací.</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bl>
          </a:graphicData>
        </a:graphic>
      </p:graphicFrame>
      <p:grpSp>
        <p:nvGrpSpPr>
          <p:cNvPr id="2093" name="Skupina 3"/>
          <p:cNvGrpSpPr>
            <a:grpSpLocks/>
          </p:cNvGrpSpPr>
          <p:nvPr/>
        </p:nvGrpSpPr>
        <p:grpSpPr bwMode="auto">
          <a:xfrm>
            <a:off x="1476375" y="381000"/>
            <a:ext cx="3892550" cy="847725"/>
            <a:chOff x="1475656" y="2133600"/>
            <a:chExt cx="3893393" cy="847725"/>
          </a:xfrm>
        </p:grpSpPr>
        <p:pic>
          <p:nvPicPr>
            <p:cNvPr id="2095" name="Obrázek 1"/>
            <p:cNvPicPr>
              <a:picLocks noChangeAspect="1" noChangeArrowheads="1"/>
            </p:cNvPicPr>
            <p:nvPr/>
          </p:nvPicPr>
          <p:blipFill>
            <a:blip r:embed="rId2" cstate="print"/>
            <a:srcRect/>
            <a:stretch>
              <a:fillRect/>
            </a:stretch>
          </p:blipFill>
          <p:spPr bwMode="auto">
            <a:xfrm>
              <a:off x="1475656" y="2133600"/>
              <a:ext cx="2905125" cy="847725"/>
            </a:xfrm>
            <a:prstGeom prst="rect">
              <a:avLst/>
            </a:prstGeom>
            <a:noFill/>
            <a:ln w="9525">
              <a:noFill/>
              <a:miter lim="800000"/>
              <a:headEnd/>
              <a:tailEnd/>
            </a:ln>
          </p:spPr>
        </p:pic>
        <p:pic>
          <p:nvPicPr>
            <p:cNvPr id="2096" name="Obrázek 2"/>
            <p:cNvPicPr>
              <a:picLocks noChangeAspect="1" noChangeArrowheads="1"/>
            </p:cNvPicPr>
            <p:nvPr/>
          </p:nvPicPr>
          <p:blipFill>
            <a:blip r:embed="rId3" cstate="print"/>
            <a:srcRect/>
            <a:stretch>
              <a:fillRect/>
            </a:stretch>
          </p:blipFill>
          <p:spPr bwMode="auto">
            <a:xfrm>
              <a:off x="4788024" y="2266949"/>
              <a:ext cx="581025" cy="581025"/>
            </a:xfrm>
            <a:prstGeom prst="rect">
              <a:avLst/>
            </a:prstGeom>
            <a:noFill/>
            <a:ln w="9525">
              <a:noFill/>
              <a:miter lim="800000"/>
              <a:headEnd/>
              <a:tailEnd/>
            </a:ln>
          </p:spPr>
        </p:pic>
      </p:grpSp>
      <p:sp>
        <p:nvSpPr>
          <p:cNvPr id="2094" name="Text Box 49"/>
          <p:cNvSpPr txBox="1">
            <a:spLocks noChangeArrowheads="1"/>
          </p:cNvSpPr>
          <p:nvPr/>
        </p:nvSpPr>
        <p:spPr bwMode="auto">
          <a:xfrm>
            <a:off x="468313" y="5734050"/>
            <a:ext cx="8424862" cy="646113"/>
          </a:xfrm>
          <a:prstGeom prst="rect">
            <a:avLst/>
          </a:prstGeom>
          <a:noFill/>
          <a:ln w="9525">
            <a:noFill/>
            <a:miter lim="800000"/>
            <a:headEnd/>
            <a:tailEnd/>
          </a:ln>
        </p:spPr>
        <p:txBody>
          <a:bodyPr>
            <a:spAutoFit/>
          </a:bodyPr>
          <a:lstStyle/>
          <a:p>
            <a:pPr algn="ctr">
              <a:spcBef>
                <a:spcPct val="50000"/>
              </a:spcBef>
            </a:pPr>
            <a:r>
              <a:rPr lang="cs-CZ" sz="1200" i="1">
                <a:latin typeface="Calibri" pitchFamily="34" charset="0"/>
              </a:rPr>
              <a:t>Autorem materiálu a všech jeho částí, není-li uvedeno jinak, je Jakub Hnátek</a:t>
            </a:r>
            <a:br>
              <a:rPr lang="cs-CZ" sz="1200" i="1">
                <a:latin typeface="Calibri" pitchFamily="34" charset="0"/>
              </a:rPr>
            </a:br>
            <a:r>
              <a:rPr lang="cs-CZ" sz="1200" i="1">
                <a:latin typeface="Calibri" pitchFamily="34" charset="0"/>
              </a:rPr>
              <a:t>Dostupné z Metodického portálu www.rvp.cz, ISSN: 1802-4785, financovaného z ESF a státního rozpočtu ČR. Provozováno Výzkumným ústavem pedagogickým v Praze.</a:t>
            </a:r>
            <a:r>
              <a:rPr lang="cs-CZ" sz="1200">
                <a:latin typeface="Calibri"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smtClean="0"/>
              <a:t>Statistika vývoje počtu obyvatel</a:t>
            </a:r>
          </a:p>
        </p:txBody>
      </p:sp>
      <p:graphicFrame>
        <p:nvGraphicFramePr>
          <p:cNvPr id="6" name="Tabulka 5"/>
          <p:cNvGraphicFramePr>
            <a:graphicFrameLocks noGrp="1"/>
          </p:cNvGraphicFramePr>
          <p:nvPr/>
        </p:nvGraphicFramePr>
        <p:xfrm>
          <a:off x="1524000" y="1397000"/>
          <a:ext cx="6096000" cy="4449763"/>
        </p:xfrm>
        <a:graphic>
          <a:graphicData uri="http://schemas.openxmlformats.org/drawingml/2006/table">
            <a:tbl>
              <a:tblPr firstRow="1" bandRow="1">
                <a:tableStyleId>{7E9639D4-E3E2-4D34-9284-5A2195B3D0D7}</a:tableStyleId>
              </a:tblPr>
              <a:tblGrid>
                <a:gridCol w="3048000"/>
                <a:gridCol w="3048000"/>
              </a:tblGrid>
              <a:tr h="370814">
                <a:tc>
                  <a:txBody>
                    <a:bodyPr/>
                    <a:lstStyle/>
                    <a:p>
                      <a:pPr algn="ctr"/>
                      <a:r>
                        <a:rPr lang="cs-CZ" sz="1800" dirty="0" smtClean="0">
                          <a:latin typeface="Times New Roman" pitchFamily="18" charset="0"/>
                          <a:cs typeface="Times New Roman" pitchFamily="18" charset="0"/>
                        </a:rPr>
                        <a:t>Rok</a:t>
                      </a:r>
                      <a:endParaRPr lang="cs-CZ" sz="1800" dirty="0">
                        <a:latin typeface="Times New Roman" pitchFamily="18" charset="0"/>
                        <a:cs typeface="Times New Roman" pitchFamily="18" charset="0"/>
                      </a:endParaRPr>
                    </a:p>
                  </a:txBody>
                  <a:tcPr marT="45717" marB="45717"/>
                </a:tc>
                <a:tc>
                  <a:txBody>
                    <a:bodyPr/>
                    <a:lstStyle/>
                    <a:p>
                      <a:r>
                        <a:rPr lang="cs-CZ" sz="1800" dirty="0" smtClean="0">
                          <a:latin typeface="Times New Roman" pitchFamily="18" charset="0"/>
                          <a:cs typeface="Times New Roman" pitchFamily="18" charset="0"/>
                        </a:rPr>
                        <a:t>Počet obyvatel</a:t>
                      </a:r>
                      <a:endParaRPr lang="cs-CZ" sz="1800" dirty="0">
                        <a:latin typeface="Times New Roman" pitchFamily="18" charset="0"/>
                        <a:cs typeface="Times New Roman" pitchFamily="18" charset="0"/>
                      </a:endParaRPr>
                    </a:p>
                  </a:txBody>
                  <a:tcPr marT="45717" marB="45717"/>
                </a:tc>
              </a:tr>
              <a:tr h="370814">
                <a:tc>
                  <a:txBody>
                    <a:bodyPr/>
                    <a:lstStyle/>
                    <a:p>
                      <a:r>
                        <a:rPr lang="cs-CZ" sz="1800" dirty="0" smtClean="0">
                          <a:latin typeface="Times New Roman" pitchFamily="18" charset="0"/>
                          <a:cs typeface="Times New Roman" pitchFamily="18" charset="0"/>
                        </a:rPr>
                        <a:t>1801</a:t>
                      </a:r>
                      <a:endParaRPr lang="cs-CZ" sz="1800" dirty="0">
                        <a:latin typeface="Times New Roman" pitchFamily="18" charset="0"/>
                        <a:cs typeface="Times New Roman" pitchFamily="18" charset="0"/>
                      </a:endParaRPr>
                    </a:p>
                  </a:txBody>
                  <a:tcPr marT="45717" marB="45717"/>
                </a:tc>
                <a:tc>
                  <a:txBody>
                    <a:bodyPr/>
                    <a:lstStyle/>
                    <a:p>
                      <a:r>
                        <a:rPr lang="cs-CZ" sz="1800" dirty="0" smtClean="0">
                          <a:latin typeface="Times New Roman" pitchFamily="18" charset="0"/>
                          <a:cs typeface="Times New Roman" pitchFamily="18" charset="0"/>
                        </a:rPr>
                        <a:t>9 500</a:t>
                      </a:r>
                      <a:endParaRPr lang="cs-CZ" sz="1800" dirty="0">
                        <a:latin typeface="Times New Roman" pitchFamily="18" charset="0"/>
                        <a:cs typeface="Times New Roman" pitchFamily="18" charset="0"/>
                      </a:endParaRPr>
                    </a:p>
                  </a:txBody>
                  <a:tcPr marT="45717" marB="45717"/>
                </a:tc>
              </a:tr>
              <a:tr h="370814">
                <a:tc>
                  <a:txBody>
                    <a:bodyPr/>
                    <a:lstStyle/>
                    <a:p>
                      <a:r>
                        <a:rPr lang="cs-CZ" sz="1800" dirty="0" smtClean="0">
                          <a:latin typeface="Times New Roman" pitchFamily="18" charset="0"/>
                          <a:cs typeface="Times New Roman" pitchFamily="18" charset="0"/>
                        </a:rPr>
                        <a:t>1825</a:t>
                      </a:r>
                      <a:endParaRPr lang="cs-CZ" sz="1800" dirty="0">
                        <a:latin typeface="Times New Roman" pitchFamily="18" charset="0"/>
                        <a:cs typeface="Times New Roman" pitchFamily="18" charset="0"/>
                      </a:endParaRPr>
                    </a:p>
                  </a:txBody>
                  <a:tcPr marT="45717" marB="45717"/>
                </a:tc>
                <a:tc>
                  <a:txBody>
                    <a:bodyPr/>
                    <a:lstStyle/>
                    <a:p>
                      <a:r>
                        <a:rPr lang="cs-CZ" sz="1800" dirty="0" smtClean="0">
                          <a:latin typeface="Times New Roman" pitchFamily="18" charset="0"/>
                          <a:cs typeface="Times New Roman" pitchFamily="18" charset="0"/>
                        </a:rPr>
                        <a:t>15 400</a:t>
                      </a:r>
                      <a:endParaRPr lang="cs-CZ" sz="1800" dirty="0">
                        <a:latin typeface="Times New Roman" pitchFamily="18" charset="0"/>
                        <a:cs typeface="Times New Roman" pitchFamily="18" charset="0"/>
                      </a:endParaRPr>
                    </a:p>
                  </a:txBody>
                  <a:tcPr marT="45717" marB="45717"/>
                </a:tc>
              </a:tr>
              <a:tr h="370814">
                <a:tc>
                  <a:txBody>
                    <a:bodyPr/>
                    <a:lstStyle/>
                    <a:p>
                      <a:r>
                        <a:rPr lang="cs-CZ" sz="1800" dirty="0" smtClean="0">
                          <a:latin typeface="Times New Roman" pitchFamily="18" charset="0"/>
                          <a:cs typeface="Times New Roman" pitchFamily="18" charset="0"/>
                        </a:rPr>
                        <a:t>1855</a:t>
                      </a:r>
                    </a:p>
                  </a:txBody>
                  <a:tcPr marT="45717" marB="45717"/>
                </a:tc>
                <a:tc>
                  <a:txBody>
                    <a:bodyPr/>
                    <a:lstStyle/>
                    <a:p>
                      <a:r>
                        <a:rPr lang="cs-CZ" sz="1800" dirty="0" smtClean="0">
                          <a:latin typeface="Times New Roman" pitchFamily="18" charset="0"/>
                          <a:cs typeface="Times New Roman" pitchFamily="18" charset="0"/>
                        </a:rPr>
                        <a:t>31 700</a:t>
                      </a:r>
                      <a:endParaRPr lang="cs-CZ" sz="1800" dirty="0">
                        <a:latin typeface="Times New Roman" pitchFamily="18" charset="0"/>
                        <a:cs typeface="Times New Roman" pitchFamily="18" charset="0"/>
                      </a:endParaRPr>
                    </a:p>
                  </a:txBody>
                  <a:tcPr marT="45717" marB="45717"/>
                </a:tc>
              </a:tr>
              <a:tr h="370814">
                <a:tc>
                  <a:txBody>
                    <a:bodyPr/>
                    <a:lstStyle/>
                    <a:p>
                      <a:r>
                        <a:rPr lang="cs-CZ" sz="1800" dirty="0" smtClean="0">
                          <a:latin typeface="Times New Roman" pitchFamily="18" charset="0"/>
                          <a:cs typeface="Times New Roman" pitchFamily="18" charset="0"/>
                        </a:rPr>
                        <a:t>1875</a:t>
                      </a:r>
                      <a:endParaRPr lang="cs-CZ" sz="1800" dirty="0">
                        <a:latin typeface="Times New Roman" pitchFamily="18" charset="0"/>
                        <a:cs typeface="Times New Roman" pitchFamily="18" charset="0"/>
                      </a:endParaRPr>
                    </a:p>
                  </a:txBody>
                  <a:tcPr marT="45717" marB="45717"/>
                </a:tc>
                <a:tc>
                  <a:txBody>
                    <a:bodyPr/>
                    <a:lstStyle/>
                    <a:p>
                      <a:r>
                        <a:rPr lang="cs-CZ" sz="1800" dirty="0" smtClean="0">
                          <a:latin typeface="Times New Roman" pitchFamily="18" charset="0"/>
                          <a:cs typeface="Times New Roman" pitchFamily="18" charset="0"/>
                        </a:rPr>
                        <a:t>76 900 </a:t>
                      </a:r>
                      <a:endParaRPr lang="cs-CZ" sz="1800" dirty="0">
                        <a:latin typeface="Times New Roman" pitchFamily="18" charset="0"/>
                        <a:cs typeface="Times New Roman" pitchFamily="18" charset="0"/>
                      </a:endParaRPr>
                    </a:p>
                  </a:txBody>
                  <a:tcPr marT="45717" marB="45717"/>
                </a:tc>
              </a:tr>
              <a:tr h="370814">
                <a:tc>
                  <a:txBody>
                    <a:bodyPr/>
                    <a:lstStyle/>
                    <a:p>
                      <a:r>
                        <a:rPr lang="cs-CZ" sz="1800" dirty="0" smtClean="0">
                          <a:latin typeface="Times New Roman" pitchFamily="18" charset="0"/>
                          <a:cs typeface="Times New Roman" pitchFamily="18" charset="0"/>
                        </a:rPr>
                        <a:t>1900</a:t>
                      </a:r>
                      <a:endParaRPr lang="cs-CZ" sz="1800" dirty="0">
                        <a:latin typeface="Times New Roman" pitchFamily="18" charset="0"/>
                        <a:cs typeface="Times New Roman" pitchFamily="18" charset="0"/>
                      </a:endParaRPr>
                    </a:p>
                  </a:txBody>
                  <a:tcPr marT="45717" marB="45717"/>
                </a:tc>
                <a:tc>
                  <a:txBody>
                    <a:bodyPr/>
                    <a:lstStyle/>
                    <a:p>
                      <a:r>
                        <a:rPr lang="cs-CZ" sz="1800" dirty="0" smtClean="0">
                          <a:latin typeface="Times New Roman" pitchFamily="18" charset="0"/>
                          <a:cs typeface="Times New Roman" pitchFamily="18" charset="0"/>
                        </a:rPr>
                        <a:t>227 700</a:t>
                      </a:r>
                      <a:endParaRPr lang="cs-CZ" sz="1800" dirty="0">
                        <a:latin typeface="Times New Roman" pitchFamily="18" charset="0"/>
                        <a:cs typeface="Times New Roman" pitchFamily="18" charset="0"/>
                      </a:endParaRPr>
                    </a:p>
                  </a:txBody>
                  <a:tcPr marT="45717" marB="45717"/>
                </a:tc>
              </a:tr>
              <a:tr h="370814">
                <a:tc>
                  <a:txBody>
                    <a:bodyPr/>
                    <a:lstStyle/>
                    <a:p>
                      <a:r>
                        <a:rPr lang="cs-CZ" sz="1800" dirty="0" smtClean="0">
                          <a:latin typeface="Times New Roman" pitchFamily="18" charset="0"/>
                          <a:cs typeface="Times New Roman" pitchFamily="18" charset="0"/>
                        </a:rPr>
                        <a:t>1925</a:t>
                      </a:r>
                      <a:endParaRPr lang="cs-CZ" sz="1800" dirty="0">
                        <a:latin typeface="Times New Roman" pitchFamily="18" charset="0"/>
                        <a:cs typeface="Times New Roman" pitchFamily="18" charset="0"/>
                      </a:endParaRPr>
                    </a:p>
                  </a:txBody>
                  <a:tcPr marT="45717" marB="45717"/>
                </a:tc>
                <a:tc>
                  <a:txBody>
                    <a:bodyPr/>
                    <a:lstStyle/>
                    <a:p>
                      <a:r>
                        <a:rPr lang="cs-CZ" sz="1800" dirty="0" smtClean="0">
                          <a:latin typeface="Times New Roman" pitchFamily="18" charset="0"/>
                          <a:cs typeface="Times New Roman" pitchFamily="18" charset="0"/>
                        </a:rPr>
                        <a:t>255 700</a:t>
                      </a:r>
                      <a:endParaRPr lang="cs-CZ" sz="1800" dirty="0">
                        <a:latin typeface="Times New Roman" pitchFamily="18" charset="0"/>
                        <a:cs typeface="Times New Roman" pitchFamily="18" charset="0"/>
                      </a:endParaRPr>
                    </a:p>
                  </a:txBody>
                  <a:tcPr marT="45717" marB="45717"/>
                </a:tc>
              </a:tr>
              <a:tr h="370814">
                <a:tc>
                  <a:txBody>
                    <a:bodyPr/>
                    <a:lstStyle/>
                    <a:p>
                      <a:r>
                        <a:rPr lang="cs-CZ" sz="1800" dirty="0" smtClean="0">
                          <a:latin typeface="Times New Roman" pitchFamily="18" charset="0"/>
                          <a:cs typeface="Times New Roman" pitchFamily="18" charset="0"/>
                        </a:rPr>
                        <a:t>2003</a:t>
                      </a:r>
                      <a:endParaRPr lang="cs-CZ" sz="1800" dirty="0">
                        <a:latin typeface="Times New Roman" pitchFamily="18" charset="0"/>
                        <a:cs typeface="Times New Roman" pitchFamily="18" charset="0"/>
                      </a:endParaRPr>
                    </a:p>
                  </a:txBody>
                  <a:tcPr marT="45717" marB="45717"/>
                </a:tc>
                <a:tc>
                  <a:txBody>
                    <a:bodyPr/>
                    <a:lstStyle/>
                    <a:p>
                      <a:r>
                        <a:rPr lang="cs-CZ" sz="1800" dirty="0" smtClean="0">
                          <a:latin typeface="Times New Roman" pitchFamily="18" charset="0"/>
                          <a:cs typeface="Times New Roman" pitchFamily="18" charset="0"/>
                        </a:rPr>
                        <a:t>517 401</a:t>
                      </a:r>
                      <a:endParaRPr lang="cs-CZ" sz="1800" dirty="0">
                        <a:latin typeface="Times New Roman" pitchFamily="18" charset="0"/>
                        <a:cs typeface="Times New Roman" pitchFamily="18" charset="0"/>
                      </a:endParaRPr>
                    </a:p>
                  </a:txBody>
                  <a:tcPr marT="45717" marB="45717"/>
                </a:tc>
              </a:tr>
              <a:tr h="370814">
                <a:tc>
                  <a:txBody>
                    <a:bodyPr/>
                    <a:lstStyle/>
                    <a:p>
                      <a:r>
                        <a:rPr lang="cs-CZ" sz="1800" dirty="0" smtClean="0">
                          <a:latin typeface="Times New Roman" pitchFamily="18" charset="0"/>
                          <a:cs typeface="Times New Roman" pitchFamily="18" charset="0"/>
                        </a:rPr>
                        <a:t>2008</a:t>
                      </a:r>
                      <a:endParaRPr lang="cs-CZ" sz="1800" dirty="0">
                        <a:latin typeface="Times New Roman" pitchFamily="18" charset="0"/>
                        <a:cs typeface="Times New Roman" pitchFamily="18" charset="0"/>
                      </a:endParaRPr>
                    </a:p>
                  </a:txBody>
                  <a:tcPr marT="45717" marB="45717"/>
                </a:tc>
                <a:tc>
                  <a:txBody>
                    <a:bodyPr/>
                    <a:lstStyle/>
                    <a:p>
                      <a:r>
                        <a:rPr lang="cs-CZ" sz="1800" dirty="0" smtClean="0">
                          <a:latin typeface="Times New Roman" pitchFamily="18" charset="0"/>
                          <a:cs typeface="Times New Roman" pitchFamily="18" charset="0"/>
                        </a:rPr>
                        <a:t>568 900</a:t>
                      </a:r>
                      <a:endParaRPr lang="cs-CZ" sz="1800" dirty="0">
                        <a:latin typeface="Times New Roman" pitchFamily="18" charset="0"/>
                        <a:cs typeface="Times New Roman" pitchFamily="18" charset="0"/>
                      </a:endParaRPr>
                    </a:p>
                  </a:txBody>
                  <a:tcPr marT="45717" marB="45717"/>
                </a:tc>
              </a:tr>
              <a:tr h="370814">
                <a:tc>
                  <a:txBody>
                    <a:bodyPr/>
                    <a:lstStyle/>
                    <a:p>
                      <a:r>
                        <a:rPr lang="cs-CZ" sz="1800" dirty="0" smtClean="0">
                          <a:latin typeface="Times New Roman" pitchFamily="18" charset="0"/>
                          <a:cs typeface="Times New Roman" pitchFamily="18" charset="0"/>
                        </a:rPr>
                        <a:t>2009</a:t>
                      </a:r>
                      <a:endParaRPr lang="cs-CZ" sz="1800" dirty="0">
                        <a:latin typeface="Times New Roman" pitchFamily="18" charset="0"/>
                        <a:cs typeface="Times New Roman" pitchFamily="18" charset="0"/>
                      </a:endParaRPr>
                    </a:p>
                  </a:txBody>
                  <a:tcPr marT="45717" marB="45717"/>
                </a:tc>
                <a:tc>
                  <a:txBody>
                    <a:bodyPr/>
                    <a:lstStyle/>
                    <a:p>
                      <a:r>
                        <a:rPr lang="cs-CZ" sz="1800" dirty="0" smtClean="0">
                          <a:latin typeface="Times New Roman" pitchFamily="18" charset="0"/>
                          <a:cs typeface="Times New Roman" pitchFamily="18" charset="0"/>
                        </a:rPr>
                        <a:t>582 000</a:t>
                      </a:r>
                      <a:r>
                        <a:rPr lang="cs-CZ" sz="1800" baseline="0" dirty="0" smtClean="0">
                          <a:latin typeface="Times New Roman" pitchFamily="18" charset="0"/>
                          <a:cs typeface="Times New Roman" pitchFamily="18" charset="0"/>
                        </a:rPr>
                        <a:t> </a:t>
                      </a:r>
                      <a:endParaRPr lang="cs-CZ" sz="1800" dirty="0">
                        <a:latin typeface="Times New Roman" pitchFamily="18" charset="0"/>
                        <a:cs typeface="Times New Roman" pitchFamily="18" charset="0"/>
                      </a:endParaRPr>
                    </a:p>
                  </a:txBody>
                  <a:tcPr marT="45717" marB="45717"/>
                </a:tc>
              </a:tr>
              <a:tr h="370814">
                <a:tc>
                  <a:txBody>
                    <a:bodyPr/>
                    <a:lstStyle/>
                    <a:p>
                      <a:r>
                        <a:rPr lang="cs-CZ" sz="1800" dirty="0" smtClean="0">
                          <a:latin typeface="Times New Roman" pitchFamily="18" charset="0"/>
                          <a:cs typeface="Times New Roman" pitchFamily="18" charset="0"/>
                        </a:rPr>
                        <a:t>2010</a:t>
                      </a:r>
                      <a:endParaRPr lang="cs-CZ" sz="1800" dirty="0">
                        <a:latin typeface="Times New Roman" pitchFamily="18" charset="0"/>
                        <a:cs typeface="Times New Roman" pitchFamily="18" charset="0"/>
                      </a:endParaRPr>
                    </a:p>
                  </a:txBody>
                  <a:tcPr marT="45717" marB="45717"/>
                </a:tc>
                <a:tc>
                  <a:txBody>
                    <a:bodyPr/>
                    <a:lstStyle/>
                    <a:p>
                      <a:r>
                        <a:rPr lang="cs-CZ" sz="1800" dirty="0" smtClean="0">
                          <a:latin typeface="Times New Roman" pitchFamily="18" charset="0"/>
                          <a:cs typeface="Times New Roman" pitchFamily="18" charset="0"/>
                        </a:rPr>
                        <a:t>608 000</a:t>
                      </a:r>
                      <a:endParaRPr lang="cs-CZ" sz="1800" dirty="0">
                        <a:latin typeface="Times New Roman" pitchFamily="18" charset="0"/>
                        <a:cs typeface="Times New Roman" pitchFamily="18" charset="0"/>
                      </a:endParaRPr>
                    </a:p>
                  </a:txBody>
                  <a:tcPr marT="45717" marB="45717"/>
                </a:tc>
              </a:tr>
              <a:tr h="370814">
                <a:tc>
                  <a:txBody>
                    <a:bodyPr/>
                    <a:lstStyle/>
                    <a:p>
                      <a:r>
                        <a:rPr lang="cs-CZ" sz="1800" dirty="0" smtClean="0">
                          <a:latin typeface="Times New Roman" pitchFamily="18" charset="0"/>
                          <a:cs typeface="Times New Roman" pitchFamily="18" charset="0"/>
                        </a:rPr>
                        <a:t>2011</a:t>
                      </a:r>
                      <a:endParaRPr lang="cs-CZ" sz="1800" dirty="0">
                        <a:latin typeface="Times New Roman" pitchFamily="18" charset="0"/>
                        <a:cs typeface="Times New Roman" pitchFamily="18" charset="0"/>
                      </a:endParaRPr>
                    </a:p>
                  </a:txBody>
                  <a:tcPr marT="45717" marB="45717"/>
                </a:tc>
                <a:tc>
                  <a:txBody>
                    <a:bodyPr/>
                    <a:lstStyle/>
                    <a:p>
                      <a:r>
                        <a:rPr lang="cs-CZ" sz="1800" dirty="0" smtClean="0">
                          <a:latin typeface="Times New Roman" pitchFamily="18" charset="0"/>
                          <a:cs typeface="Times New Roman" pitchFamily="18" charset="0"/>
                        </a:rPr>
                        <a:t>906 357</a:t>
                      </a:r>
                      <a:endParaRPr lang="cs-CZ" sz="1800" dirty="0">
                        <a:latin typeface="Times New Roman" pitchFamily="18" charset="0"/>
                        <a:cs typeface="Times New Roman" pitchFamily="18" charset="0"/>
                      </a:endParaRPr>
                    </a:p>
                  </a:txBody>
                  <a:tcPr marT="45717" marB="45717"/>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smtClean="0"/>
              <a:t>Památky</a:t>
            </a:r>
          </a:p>
        </p:txBody>
      </p:sp>
      <p:sp>
        <p:nvSpPr>
          <p:cNvPr id="12291" name="Zástupný symbol pro obsah 2"/>
          <p:cNvSpPr>
            <a:spLocks noGrp="1"/>
          </p:cNvSpPr>
          <p:nvPr>
            <p:ph idx="1"/>
          </p:nvPr>
        </p:nvSpPr>
        <p:spPr/>
        <p:txBody>
          <a:bodyPr/>
          <a:lstStyle/>
          <a:p>
            <a:pPr>
              <a:buFont typeface="Arial" charset="0"/>
              <a:buNone/>
            </a:pPr>
            <a:r>
              <a:rPr lang="cs-CZ" sz="1800" b="1" smtClean="0">
                <a:latin typeface="Times New Roman" pitchFamily="18" charset="0"/>
                <a:cs typeface="Times New Roman" pitchFamily="18" charset="0"/>
              </a:rPr>
              <a:t>Seznam památek v Oslu</a:t>
            </a:r>
          </a:p>
          <a:p>
            <a:r>
              <a:rPr lang="cs-CZ" sz="1600" smtClean="0">
                <a:latin typeface="Times New Roman" pitchFamily="18" charset="0"/>
                <a:cs typeface="Times New Roman" pitchFamily="18" charset="0"/>
              </a:rPr>
              <a:t>Královský palác</a:t>
            </a:r>
          </a:p>
          <a:p>
            <a:r>
              <a:rPr lang="cs-CZ" sz="1600" smtClean="0">
                <a:latin typeface="Times New Roman" pitchFamily="18" charset="0"/>
                <a:cs typeface="Times New Roman" pitchFamily="18" charset="0"/>
              </a:rPr>
              <a:t>Pevnost Achersus</a:t>
            </a:r>
          </a:p>
          <a:p>
            <a:r>
              <a:rPr lang="cs-CZ" sz="1600" smtClean="0">
                <a:latin typeface="Times New Roman" pitchFamily="18" charset="0"/>
                <a:cs typeface="Times New Roman" pitchFamily="18" charset="0"/>
              </a:rPr>
              <a:t>Norsk Folkemuseum</a:t>
            </a:r>
          </a:p>
          <a:p>
            <a:r>
              <a:rPr lang="cs-CZ" sz="1600" smtClean="0">
                <a:latin typeface="Times New Roman" pitchFamily="18" charset="0"/>
                <a:cs typeface="Times New Roman" pitchFamily="18" charset="0"/>
              </a:rPr>
              <a:t>Radnice v Oslu</a:t>
            </a:r>
          </a:p>
          <a:p>
            <a:r>
              <a:rPr lang="cs-CZ" sz="1600" smtClean="0">
                <a:latin typeface="Times New Roman" pitchFamily="18" charset="0"/>
                <a:cs typeface="Times New Roman" pitchFamily="18" charset="0"/>
              </a:rPr>
              <a:t>Skokanský můstek Holmenkollen</a:t>
            </a:r>
          </a:p>
          <a:p>
            <a:r>
              <a:rPr lang="cs-CZ" sz="1600" smtClean="0">
                <a:latin typeface="Times New Roman" pitchFamily="18" charset="0"/>
                <a:cs typeface="Times New Roman" pitchFamily="18" charset="0"/>
              </a:rPr>
              <a:t>Muzeum Kon-Tiki</a:t>
            </a:r>
          </a:p>
          <a:p>
            <a:r>
              <a:rPr lang="cs-CZ" sz="1600" smtClean="0">
                <a:latin typeface="Times New Roman" pitchFamily="18" charset="0"/>
                <a:cs typeface="Times New Roman" pitchFamily="18" charset="0"/>
              </a:rPr>
              <a:t>Munchovo muzeum</a:t>
            </a:r>
          </a:p>
          <a:p>
            <a:r>
              <a:rPr lang="cs-CZ" sz="1600" smtClean="0">
                <a:latin typeface="Times New Roman" pitchFamily="18" charset="0"/>
                <a:cs typeface="Times New Roman" pitchFamily="18" charset="0"/>
              </a:rPr>
              <a:t>Muzeum vikinských lod</a:t>
            </a:r>
          </a:p>
          <a:p>
            <a:r>
              <a:rPr lang="cs-CZ" sz="1600" smtClean="0">
                <a:latin typeface="Times New Roman" pitchFamily="18" charset="0"/>
                <a:cs typeface="Times New Roman" pitchFamily="18" charset="0"/>
              </a:rPr>
              <a:t>Muzeum Fram</a:t>
            </a:r>
          </a:p>
          <a:p>
            <a:r>
              <a:rPr lang="cs-CZ" sz="1600" smtClean="0">
                <a:latin typeface="Times New Roman" pitchFamily="18" charset="0"/>
                <a:cs typeface="Times New Roman" pitchFamily="18" charset="0"/>
              </a:rPr>
              <a:t>Tryvannstårnet</a:t>
            </a:r>
          </a:p>
          <a:p>
            <a:r>
              <a:rPr lang="cs-CZ" sz="1600" smtClean="0">
                <a:latin typeface="Times New Roman" pitchFamily="18" charset="0"/>
                <a:cs typeface="Times New Roman" pitchFamily="18" charset="0"/>
              </a:rPr>
              <a:t>Muzeum holocaustu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smtClean="0"/>
              <a:t>Královský palác</a:t>
            </a:r>
          </a:p>
        </p:txBody>
      </p:sp>
      <p:sp>
        <p:nvSpPr>
          <p:cNvPr id="13315" name="Zástupný symbol pro obsah 2"/>
          <p:cNvSpPr>
            <a:spLocks noGrp="1"/>
          </p:cNvSpPr>
          <p:nvPr>
            <p:ph idx="1"/>
          </p:nvPr>
        </p:nvSpPr>
        <p:spPr/>
        <p:txBody>
          <a:bodyPr/>
          <a:lstStyle/>
          <a:p>
            <a:r>
              <a:rPr lang="cs-CZ" sz="1600" smtClean="0">
                <a:latin typeface="Times New Roman" pitchFamily="18" charset="0"/>
                <a:cs typeface="Times New Roman" pitchFamily="18" charset="0"/>
              </a:rPr>
              <a:t>Královský palác v norském hlavním městě Oslu (norsky Slottet) je historickou i současnou oficiální rezidencí norské královské rodiny. Byl postaven v 1. polovině 19. století jako norská rezidence švédsko-norského krále Karla XIV.</a:t>
            </a:r>
          </a:p>
          <a:p>
            <a:endParaRPr lang="cs-CZ" sz="1600" smtClean="0">
              <a:latin typeface="Times New Roman" pitchFamily="18" charset="0"/>
              <a:cs typeface="Times New Roman" pitchFamily="18" charset="0"/>
            </a:endParaRPr>
          </a:p>
          <a:p>
            <a:r>
              <a:rPr lang="cs-CZ" sz="1600" smtClean="0">
                <a:latin typeface="Times New Roman" pitchFamily="18" charset="0"/>
                <a:cs typeface="Times New Roman" pitchFamily="18" charset="0"/>
              </a:rPr>
              <a:t>Palác navrhl v Dánsku narozený architekt Hans Ditlev Franciscus Linstow (1787–1851) na základě rozhodnutí norského parlamentu z roku 1821. Základní kámen položil norský král v roce 1825 a stavba byla dokončena roku 1849.</a:t>
            </a:r>
          </a:p>
          <a:p>
            <a:endParaRPr lang="cs-CZ" sz="1600" smtClean="0">
              <a:latin typeface="Times New Roman" pitchFamily="18" charset="0"/>
              <a:cs typeface="Times New Roman" pitchFamily="18" charset="0"/>
            </a:endParaRPr>
          </a:p>
          <a:p>
            <a:endParaRPr lang="cs-CZ" sz="1600" smtClean="0">
              <a:latin typeface="Times New Roman" pitchFamily="18" charset="0"/>
              <a:cs typeface="Times New Roman" pitchFamily="18" charset="0"/>
            </a:endParaRPr>
          </a:p>
        </p:txBody>
      </p:sp>
      <p:pic>
        <p:nvPicPr>
          <p:cNvPr id="13316" name="Picture 2"/>
          <p:cNvPicPr>
            <a:picLocks noChangeAspect="1" noChangeArrowheads="1"/>
          </p:cNvPicPr>
          <p:nvPr/>
        </p:nvPicPr>
        <p:blipFill>
          <a:blip r:embed="rId2" cstate="print"/>
          <a:srcRect/>
          <a:stretch>
            <a:fillRect/>
          </a:stretch>
        </p:blipFill>
        <p:spPr bwMode="auto">
          <a:xfrm>
            <a:off x="3203575" y="3573463"/>
            <a:ext cx="5400675" cy="3125787"/>
          </a:xfrm>
          <a:prstGeom prst="rect">
            <a:avLst/>
          </a:prstGeom>
          <a:noFill/>
          <a:ln w="9525">
            <a:noFill/>
            <a:miter lim="800000"/>
            <a:headEnd/>
            <a:tailEnd/>
          </a:ln>
        </p:spPr>
      </p:pic>
      <p:sp>
        <p:nvSpPr>
          <p:cNvPr id="13317" name="TextovéPole 7"/>
          <p:cNvSpPr txBox="1">
            <a:spLocks noChangeArrowheads="1"/>
          </p:cNvSpPr>
          <p:nvPr/>
        </p:nvSpPr>
        <p:spPr bwMode="auto">
          <a:xfrm>
            <a:off x="395288" y="6308725"/>
            <a:ext cx="2365375" cy="369888"/>
          </a:xfrm>
          <a:prstGeom prst="rect">
            <a:avLst/>
          </a:prstGeom>
          <a:noFill/>
          <a:ln w="9525">
            <a:noFill/>
            <a:miter lim="800000"/>
            <a:headEnd/>
            <a:tailEnd/>
          </a:ln>
        </p:spPr>
        <p:txBody>
          <a:bodyPr wrap="none">
            <a:spAutoFit/>
          </a:bodyPr>
          <a:lstStyle/>
          <a:p>
            <a:r>
              <a:rPr lang="cs-CZ"/>
              <a:t>č.6 – Královský palác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smtClean="0"/>
              <a:t>Norské lidové muzeum</a:t>
            </a:r>
          </a:p>
        </p:txBody>
      </p:sp>
      <p:sp>
        <p:nvSpPr>
          <p:cNvPr id="14339" name="Zástupný symbol pro obsah 2"/>
          <p:cNvSpPr>
            <a:spLocks noGrp="1"/>
          </p:cNvSpPr>
          <p:nvPr>
            <p:ph idx="1"/>
          </p:nvPr>
        </p:nvSpPr>
        <p:spPr/>
        <p:txBody>
          <a:bodyPr/>
          <a:lstStyle/>
          <a:p>
            <a:r>
              <a:rPr lang="cs-CZ" sz="1600" smtClean="0">
                <a:latin typeface="Times New Roman" pitchFamily="18" charset="0"/>
                <a:cs typeface="Times New Roman" pitchFamily="18" charset="0"/>
              </a:rPr>
              <a:t>Norské lidové muzeum (norsky Norsk Folkemuseum) leží v norském hlavním městě Oslo blízko muzea vikinských lodí na poloostrově Bygdøy. Umožňuje nahlédnout do norské kultury v průběhu staletí.</a:t>
            </a:r>
          </a:p>
        </p:txBody>
      </p:sp>
      <p:pic>
        <p:nvPicPr>
          <p:cNvPr id="14340" name="Picture 2"/>
          <p:cNvPicPr>
            <a:picLocks noChangeAspect="1" noChangeArrowheads="1"/>
          </p:cNvPicPr>
          <p:nvPr/>
        </p:nvPicPr>
        <p:blipFill>
          <a:blip r:embed="rId2" cstate="print"/>
          <a:srcRect/>
          <a:stretch>
            <a:fillRect/>
          </a:stretch>
        </p:blipFill>
        <p:spPr bwMode="auto">
          <a:xfrm>
            <a:off x="2987675" y="2708275"/>
            <a:ext cx="5083175" cy="3598863"/>
          </a:xfrm>
          <a:prstGeom prst="rect">
            <a:avLst/>
          </a:prstGeom>
          <a:noFill/>
          <a:ln w="9525">
            <a:noFill/>
            <a:miter lim="800000"/>
            <a:headEnd/>
            <a:tailEnd/>
          </a:ln>
        </p:spPr>
      </p:pic>
      <p:sp>
        <p:nvSpPr>
          <p:cNvPr id="14341" name="TextovéPole 7"/>
          <p:cNvSpPr txBox="1">
            <a:spLocks noChangeArrowheads="1"/>
          </p:cNvSpPr>
          <p:nvPr/>
        </p:nvSpPr>
        <p:spPr bwMode="auto">
          <a:xfrm>
            <a:off x="5003800" y="6381750"/>
            <a:ext cx="3095625" cy="368300"/>
          </a:xfrm>
          <a:prstGeom prst="rect">
            <a:avLst/>
          </a:prstGeom>
          <a:noFill/>
          <a:ln w="9525">
            <a:noFill/>
            <a:miter lim="800000"/>
            <a:headEnd/>
            <a:tailEnd/>
          </a:ln>
        </p:spPr>
        <p:txBody>
          <a:bodyPr wrap="none">
            <a:spAutoFit/>
          </a:bodyPr>
          <a:lstStyle/>
          <a:p>
            <a:r>
              <a:rPr lang="cs-CZ"/>
              <a:t>č.7 – Norské lidové muzeum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smtClean="0"/>
              <a:t>Munchovo muzeum</a:t>
            </a:r>
          </a:p>
        </p:txBody>
      </p:sp>
      <p:sp>
        <p:nvSpPr>
          <p:cNvPr id="15363" name="Zástupný symbol pro obsah 2"/>
          <p:cNvSpPr>
            <a:spLocks noGrp="1"/>
          </p:cNvSpPr>
          <p:nvPr>
            <p:ph idx="1"/>
          </p:nvPr>
        </p:nvSpPr>
        <p:spPr/>
        <p:txBody>
          <a:bodyPr/>
          <a:lstStyle/>
          <a:p>
            <a:r>
              <a:rPr lang="cs-CZ" sz="1600" smtClean="0">
                <a:latin typeface="Times New Roman" pitchFamily="18" charset="0"/>
                <a:cs typeface="Times New Roman" pitchFamily="18" charset="0"/>
              </a:rPr>
              <a:t>Munchovo muzeum (norsky Munch-museet) je muzeum umění v norském Oslu zaměřené na dílo a život Edvarda Muncha.</a:t>
            </a:r>
          </a:p>
          <a:p>
            <a:endParaRPr lang="cs-CZ" sz="1600" smtClean="0">
              <a:latin typeface="Times New Roman" pitchFamily="18" charset="0"/>
              <a:cs typeface="Times New Roman" pitchFamily="18" charset="0"/>
            </a:endParaRPr>
          </a:p>
          <a:p>
            <a:r>
              <a:rPr lang="cs-CZ" sz="1600" smtClean="0">
                <a:latin typeface="Times New Roman" pitchFamily="18" charset="0"/>
                <a:cs typeface="Times New Roman" pitchFamily="18" charset="0"/>
              </a:rPr>
              <a:t>Muzeum bylo otevřeno v roce 1963 k příležitosti výročí sta let od narození umělce za finanční podpory oselských kin. Sbírky muzea obsahují dílo, které odkázal sám Munch Oslu, díla, která darovala jeho sestra Inger a další díla vyzískaná obchodem, popřípadě reprodukcí.</a:t>
            </a:r>
          </a:p>
        </p:txBody>
      </p:sp>
      <p:pic>
        <p:nvPicPr>
          <p:cNvPr id="15364" name="Picture 2"/>
          <p:cNvPicPr>
            <a:picLocks noChangeAspect="1" noChangeArrowheads="1"/>
          </p:cNvPicPr>
          <p:nvPr/>
        </p:nvPicPr>
        <p:blipFill>
          <a:blip r:embed="rId2" cstate="print"/>
          <a:srcRect/>
          <a:stretch>
            <a:fillRect/>
          </a:stretch>
        </p:blipFill>
        <p:spPr bwMode="auto">
          <a:xfrm>
            <a:off x="1403350" y="3284538"/>
            <a:ext cx="6624638" cy="3048000"/>
          </a:xfrm>
          <a:prstGeom prst="rect">
            <a:avLst/>
          </a:prstGeom>
          <a:noFill/>
          <a:ln w="9525">
            <a:noFill/>
            <a:miter lim="800000"/>
            <a:headEnd/>
            <a:tailEnd/>
          </a:ln>
        </p:spPr>
      </p:pic>
      <p:sp>
        <p:nvSpPr>
          <p:cNvPr id="15365" name="TextovéPole 7"/>
          <p:cNvSpPr txBox="1">
            <a:spLocks noChangeArrowheads="1"/>
          </p:cNvSpPr>
          <p:nvPr/>
        </p:nvSpPr>
        <p:spPr bwMode="auto">
          <a:xfrm>
            <a:off x="5292725" y="6381750"/>
            <a:ext cx="2762250" cy="368300"/>
          </a:xfrm>
          <a:prstGeom prst="rect">
            <a:avLst/>
          </a:prstGeom>
          <a:noFill/>
          <a:ln w="9525">
            <a:noFill/>
            <a:miter lim="800000"/>
            <a:headEnd/>
            <a:tailEnd/>
          </a:ln>
        </p:spPr>
        <p:txBody>
          <a:bodyPr wrap="none">
            <a:spAutoFit/>
          </a:bodyPr>
          <a:lstStyle/>
          <a:p>
            <a:r>
              <a:rPr lang="cs-CZ"/>
              <a:t>č.8 – Munchovo muzeum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468313" y="260350"/>
            <a:ext cx="8229600" cy="1143000"/>
          </a:xfrm>
        </p:spPr>
        <p:txBody>
          <a:bodyPr/>
          <a:lstStyle/>
          <a:p>
            <a:r>
              <a:rPr lang="cs-CZ" smtClean="0"/>
              <a:t>Zdroje</a:t>
            </a:r>
          </a:p>
        </p:txBody>
      </p:sp>
      <p:sp>
        <p:nvSpPr>
          <p:cNvPr id="16387" name="Zástupný symbol pro obsah 2"/>
          <p:cNvSpPr>
            <a:spLocks noGrp="1"/>
          </p:cNvSpPr>
          <p:nvPr>
            <p:ph idx="1"/>
          </p:nvPr>
        </p:nvSpPr>
        <p:spPr/>
        <p:txBody>
          <a:bodyPr/>
          <a:lstStyle/>
          <a:p>
            <a:pPr>
              <a:defRPr/>
            </a:pPr>
            <a:r>
              <a:rPr lang="cs-CZ" sz="1100" dirty="0" smtClean="0">
                <a:latin typeface="Times New Roman" pitchFamily="18" charset="0"/>
                <a:cs typeface="Times New Roman" pitchFamily="18" charset="0"/>
              </a:rPr>
              <a:t>č.1</a:t>
            </a:r>
            <a:r>
              <a:rPr lang="en-US" sz="1100" dirty="0" smtClean="0">
                <a:latin typeface="Times New Roman" pitchFamily="18" charset="0"/>
                <a:cs typeface="Times New Roman" pitchFamily="18" charset="0"/>
              </a:rPr>
              <a:t> / </a:t>
            </a:r>
            <a:r>
              <a:rPr lang="cs-CZ" sz="1100" i="1" dirty="0" err="1" smtClean="0"/>
              <a:t>Wikipedie</a:t>
            </a:r>
            <a:r>
              <a:rPr lang="cs-CZ" sz="1100" i="1" dirty="0" smtClean="0"/>
              <a:t>: Otevřená encyklopedie: Oslo</a:t>
            </a:r>
            <a:r>
              <a:rPr lang="cs-CZ" sz="1100" dirty="0" smtClean="0"/>
              <a:t> [online]. c2013 [citováno 7. 06. 2013]. Dostupný z WWW: &lt;</a:t>
            </a:r>
            <a:r>
              <a:rPr lang="cs-CZ" sz="1100" dirty="0" smtClean="0">
                <a:hlinkClick r:id="rId2"/>
              </a:rPr>
              <a:t>http://cs.wikipedia.org/w/index.php?title=Oslo&amp;oldid=10304217</a:t>
            </a:r>
            <a:r>
              <a:rPr lang="cs-CZ" sz="1100" dirty="0" smtClean="0"/>
              <a:t>&gt;</a:t>
            </a:r>
            <a:r>
              <a:rPr lang="en-US" sz="1100" dirty="0" smtClean="0">
                <a:latin typeface="Times New Roman" pitchFamily="18" charset="0"/>
                <a:cs typeface="Times New Roman" pitchFamily="18" charset="0"/>
              </a:rPr>
              <a:t>  </a:t>
            </a:r>
            <a:endParaRPr lang="cs-CZ" sz="1100" dirty="0" smtClean="0">
              <a:latin typeface="Times New Roman" pitchFamily="18" charset="0"/>
              <a:cs typeface="Times New Roman" pitchFamily="18" charset="0"/>
            </a:endParaRPr>
          </a:p>
          <a:p>
            <a:pPr>
              <a:defRPr/>
            </a:pPr>
            <a:r>
              <a:rPr lang="cs-CZ" sz="1100" dirty="0" smtClean="0">
                <a:latin typeface="Times New Roman" pitchFamily="18" charset="0"/>
                <a:cs typeface="Times New Roman" pitchFamily="18" charset="0"/>
              </a:rPr>
              <a:t>č. 2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Oslo [online]. c2013 [citováno 14. 06. 2013]. Dostupný z WWW: </a:t>
            </a:r>
            <a:r>
              <a:rPr lang="cs-CZ" sz="1100" dirty="0" smtClean="0">
                <a:latin typeface="Times New Roman" pitchFamily="18" charset="0"/>
                <a:cs typeface="Times New Roman" pitchFamily="18" charset="0"/>
                <a:hlinkClick r:id="rId2"/>
              </a:rPr>
              <a:t>http://cs.wikipedia.org/w/index.php?title=Oslo&amp;oldid=10304217</a:t>
            </a:r>
            <a:r>
              <a:rPr lang="cs-CZ" sz="1100" dirty="0" smtClean="0">
                <a:latin typeface="+mj-lt"/>
                <a:cs typeface="Times New Roman" pitchFamily="18" charset="0"/>
              </a:rPr>
              <a:t>&gt;</a:t>
            </a:r>
          </a:p>
          <a:p>
            <a:pPr>
              <a:defRPr/>
            </a:pPr>
            <a:r>
              <a:rPr lang="cs-CZ" sz="1100" dirty="0" smtClean="0">
                <a:latin typeface="Times New Roman" pitchFamily="18" charset="0"/>
                <a:cs typeface="Times New Roman" pitchFamily="18" charset="0"/>
              </a:rPr>
              <a:t>č. 3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a:t>
            </a:r>
            <a:r>
              <a:rPr lang="cs-CZ" sz="1100" dirty="0" err="1" smtClean="0">
                <a:latin typeface="Times New Roman" pitchFamily="18" charset="0"/>
                <a:cs typeface="Times New Roman" pitchFamily="18" charset="0"/>
              </a:rPr>
              <a:t>Nordic</a:t>
            </a:r>
            <a:r>
              <a:rPr lang="cs-CZ" sz="1100" dirty="0" smtClean="0">
                <a:latin typeface="Times New Roman" pitchFamily="18" charset="0"/>
                <a:cs typeface="Times New Roman" pitchFamily="18" charset="0"/>
              </a:rPr>
              <a:t> </a:t>
            </a:r>
            <a:r>
              <a:rPr lang="cs-CZ" sz="1100" dirty="0" err="1" smtClean="0">
                <a:latin typeface="Times New Roman" pitchFamily="18" charset="0"/>
                <a:cs typeface="Times New Roman" pitchFamily="18" charset="0"/>
              </a:rPr>
              <a:t>tournament</a:t>
            </a:r>
            <a:r>
              <a:rPr lang="cs-CZ" sz="1100" dirty="0" smtClean="0">
                <a:latin typeface="Times New Roman" pitchFamily="18" charset="0"/>
                <a:cs typeface="Times New Roman" pitchFamily="18" charset="0"/>
              </a:rPr>
              <a:t> [online]. c2013 [citováno 14. 06. 2013]. Dostupný z WWW: &lt;</a:t>
            </a:r>
            <a:r>
              <a:rPr lang="cs-CZ" sz="1100" dirty="0" smtClean="0">
                <a:latin typeface="Times New Roman" pitchFamily="18" charset="0"/>
                <a:cs typeface="Times New Roman" pitchFamily="18" charset="0"/>
                <a:hlinkClick r:id="rId3"/>
              </a:rPr>
              <a:t>http://cs.wikipedia.org/w/index.php?title=Nordic_tournament&amp;oldid=10195732</a:t>
            </a:r>
            <a:r>
              <a:rPr lang="cs-CZ" sz="1100" dirty="0" smtClean="0">
                <a:latin typeface="Times New Roman" pitchFamily="18" charset="0"/>
                <a:cs typeface="Times New Roman" pitchFamily="18" charset="0"/>
              </a:rPr>
              <a:t>&gt;</a:t>
            </a:r>
          </a:p>
          <a:p>
            <a:pPr>
              <a:defRPr/>
            </a:pPr>
            <a:r>
              <a:rPr lang="cs-CZ" sz="1100" dirty="0" smtClean="0">
                <a:latin typeface="Times New Roman" pitchFamily="18" charset="0"/>
                <a:cs typeface="Times New Roman" pitchFamily="18" charset="0"/>
              </a:rPr>
              <a:t>č. 4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Letiště Oslo [online]. c2013 [citováno 14. 06. 2013]. Dostupný z WWW: &lt;</a:t>
            </a:r>
            <a:r>
              <a:rPr lang="cs-CZ" sz="1100" dirty="0" smtClean="0">
                <a:latin typeface="Times New Roman" pitchFamily="18" charset="0"/>
                <a:cs typeface="Times New Roman" pitchFamily="18" charset="0"/>
                <a:hlinkClick r:id="rId4"/>
              </a:rPr>
              <a:t>http://cs.wikipedia.org/w/index.php?title=Leti%C5%A1t%C4%9B_Oslo&amp;oldid=998340</a:t>
            </a:r>
            <a:r>
              <a:rPr lang="cs-CZ" sz="1100" dirty="0" smtClean="0">
                <a:latin typeface="Times New Roman" pitchFamily="18" charset="0"/>
                <a:cs typeface="Times New Roman" pitchFamily="18" charset="0"/>
              </a:rPr>
              <a:t>6&gt;</a:t>
            </a:r>
          </a:p>
          <a:p>
            <a:pPr>
              <a:defRPr/>
            </a:pPr>
            <a:r>
              <a:rPr lang="cs-CZ" sz="1100" dirty="0" smtClean="0">
                <a:latin typeface="Times New Roman" pitchFamily="18" charset="0"/>
                <a:cs typeface="Times New Roman" pitchFamily="18" charset="0"/>
              </a:rPr>
              <a:t>č. 5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Oslo [online]. c2013 [citováno 14. 06. 2013]. Dostupný z WWW: &lt;</a:t>
            </a:r>
            <a:r>
              <a:rPr lang="cs-CZ" sz="1100" dirty="0" smtClean="0">
                <a:latin typeface="Times New Roman" pitchFamily="18" charset="0"/>
                <a:cs typeface="Times New Roman" pitchFamily="18" charset="0"/>
                <a:hlinkClick r:id="rId2"/>
              </a:rPr>
              <a:t>http://cs.wikipedia.org/w/index.php?title=Oslo&amp;oldid=10304217</a:t>
            </a:r>
            <a:r>
              <a:rPr lang="cs-CZ" sz="1100" dirty="0" smtClean="0">
                <a:latin typeface="Times New Roman" pitchFamily="18" charset="0"/>
                <a:cs typeface="Times New Roman" pitchFamily="18" charset="0"/>
              </a:rPr>
              <a:t>&gt; </a:t>
            </a:r>
          </a:p>
          <a:p>
            <a:pPr>
              <a:defRPr/>
            </a:pPr>
            <a:r>
              <a:rPr lang="cs-CZ" sz="1100" dirty="0" smtClean="0">
                <a:latin typeface="Times New Roman" pitchFamily="18" charset="0"/>
                <a:cs typeface="Times New Roman" pitchFamily="18" charset="0"/>
              </a:rPr>
              <a:t>č. 6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Oslo [online]. c2013 [citováno 14. 06. 2013]. Dostupný z WWW: &lt;</a:t>
            </a:r>
            <a:r>
              <a:rPr lang="cs-CZ" sz="1100" dirty="0" smtClean="0">
                <a:latin typeface="Times New Roman" pitchFamily="18" charset="0"/>
                <a:cs typeface="Times New Roman" pitchFamily="18" charset="0"/>
                <a:hlinkClick r:id="rId2"/>
              </a:rPr>
              <a:t>http://cs.wikipedia.org/w/index.php?title=Oslo&amp;oldid=10304217</a:t>
            </a:r>
            <a:r>
              <a:rPr lang="cs-CZ" sz="1100" dirty="0" smtClean="0">
                <a:latin typeface="Times New Roman" pitchFamily="18" charset="0"/>
                <a:cs typeface="Times New Roman" pitchFamily="18" charset="0"/>
              </a:rPr>
              <a:t>&gt; </a:t>
            </a:r>
          </a:p>
          <a:p>
            <a:pPr>
              <a:defRPr/>
            </a:pPr>
            <a:r>
              <a:rPr lang="cs-CZ" sz="1100" dirty="0" smtClean="0">
                <a:latin typeface="Times New Roman" pitchFamily="18" charset="0"/>
                <a:cs typeface="Times New Roman" pitchFamily="18" charset="0"/>
              </a:rPr>
              <a:t>č. 7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Norské lidové muzeum [online]. c2013 [citováno 14. 06. 2013]. Dostupný z WWW: </a:t>
            </a:r>
            <a:r>
              <a:rPr lang="cs-CZ" sz="1100" dirty="0" smtClean="0">
                <a:latin typeface="Times New Roman" pitchFamily="18" charset="0"/>
                <a:cs typeface="Times New Roman" pitchFamily="18" charset="0"/>
                <a:hlinkClick r:id="rId5"/>
              </a:rPr>
              <a:t>http://cs.wikipedia.org/w/index.php?title=Norsk%C3%A9_lidov%C3%A9_muzeum&amp;oldid=10140346</a:t>
            </a:r>
            <a:r>
              <a:rPr lang="cs-CZ" sz="1100" dirty="0" smtClean="0">
                <a:latin typeface="Times New Roman" pitchFamily="18" charset="0"/>
                <a:cs typeface="Times New Roman" pitchFamily="18" charset="0"/>
              </a:rPr>
              <a:t>&gt;</a:t>
            </a:r>
          </a:p>
          <a:p>
            <a:pPr>
              <a:defRPr/>
            </a:pPr>
            <a:r>
              <a:rPr lang="cs-CZ" sz="1100" dirty="0" smtClean="0">
                <a:latin typeface="Times New Roman" pitchFamily="18" charset="0"/>
                <a:cs typeface="Times New Roman" pitchFamily="18" charset="0"/>
              </a:rPr>
              <a:t>č. 8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a:t>
            </a:r>
            <a:r>
              <a:rPr lang="cs-CZ" sz="1100" dirty="0" err="1" smtClean="0">
                <a:latin typeface="Times New Roman" pitchFamily="18" charset="0"/>
                <a:cs typeface="Times New Roman" pitchFamily="18" charset="0"/>
              </a:rPr>
              <a:t>Munchovo</a:t>
            </a:r>
            <a:r>
              <a:rPr lang="cs-CZ" sz="1100" dirty="0" smtClean="0">
                <a:latin typeface="Times New Roman" pitchFamily="18" charset="0"/>
                <a:cs typeface="Times New Roman" pitchFamily="18" charset="0"/>
              </a:rPr>
              <a:t> muzeum [online]. c2013 [citováno 14. 06. 2013]. Dostupný z WWW: &lt;</a:t>
            </a:r>
            <a:r>
              <a:rPr lang="cs-CZ" sz="1100" dirty="0" smtClean="0">
                <a:latin typeface="Times New Roman" pitchFamily="18" charset="0"/>
                <a:cs typeface="Times New Roman" pitchFamily="18" charset="0"/>
                <a:hlinkClick r:id="rId6"/>
              </a:rPr>
              <a:t>http://cs.wikipedia.org/w/index.php?title=Munchovo_muzeum&amp;oldid=9999584</a:t>
            </a:r>
            <a:r>
              <a:rPr lang="cs-CZ" sz="1100" dirty="0" smtClean="0">
                <a:latin typeface="Times New Roman" pitchFamily="18" charset="0"/>
                <a:cs typeface="Times New Roman" pitchFamily="18" charset="0"/>
              </a:rPr>
              <a:t>&gt;</a:t>
            </a:r>
          </a:p>
          <a:p>
            <a:pPr>
              <a:defRPr/>
            </a:pPr>
            <a:endParaRPr lang="cs-CZ"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a:xfrm>
            <a:off x="468313" y="0"/>
            <a:ext cx="7772400" cy="1470025"/>
          </a:xfrm>
        </p:spPr>
        <p:txBody>
          <a:bodyPr/>
          <a:lstStyle/>
          <a:p>
            <a:pPr eaLnBrk="1" hangingPunct="1"/>
            <a:r>
              <a:rPr lang="cs-CZ" smtClean="0"/>
              <a:t>Oslo</a:t>
            </a:r>
          </a:p>
        </p:txBody>
      </p:sp>
      <p:sp>
        <p:nvSpPr>
          <p:cNvPr id="3075" name="Obdélník 5"/>
          <p:cNvSpPr>
            <a:spLocks noChangeArrowheads="1"/>
          </p:cNvSpPr>
          <p:nvPr/>
        </p:nvSpPr>
        <p:spPr bwMode="auto">
          <a:xfrm>
            <a:off x="323850" y="1125538"/>
            <a:ext cx="8532813" cy="2800350"/>
          </a:xfrm>
          <a:prstGeom prst="rect">
            <a:avLst/>
          </a:prstGeom>
          <a:noFill/>
          <a:ln w="9525">
            <a:noFill/>
            <a:miter lim="800000"/>
            <a:headEnd/>
            <a:tailEnd/>
          </a:ln>
        </p:spPr>
        <p:txBody>
          <a:bodyPr>
            <a:spAutoFit/>
          </a:bodyPr>
          <a:lstStyle/>
          <a:p>
            <a:r>
              <a:rPr lang="cs-CZ" sz="1600"/>
              <a:t> </a:t>
            </a:r>
            <a:r>
              <a:rPr lang="cs-CZ" sz="1600">
                <a:latin typeface="Times New Roman" pitchFamily="18" charset="0"/>
                <a:cs typeface="Times New Roman" pitchFamily="18" charset="0"/>
              </a:rPr>
              <a:t>Oslo [v norštině čti Ušlu nebo Ošlo (dříve Christiania a Kristiania) je hlavní město Norska a správní město kraje Akershus a Oslo. Jeho současný název je odvozen podle odborníků buď z výrazu "áss lo" (boží planina) ve staronorském jazyce norrøne nebo výrazu "ansu lo" (planina nad ústím řeky) z jazyka urnordisk. Ve středověku bylo jméno města často uváděno jako Anslo, Ásló nebo Ósló, zejména pak v německých nebo holandských písemných pramenech. V latině pak Ansloa nebo Ansloia. Oslo leží v jihovýchodní části Norska u Oslofjordu. Město bylo založeno v roce 1048 králem Haraldem III. Hardradou. Jeho bouřlivý rozvoj v moderní město nastal teprve v závěru 19. století, kdy převzalo roli nejdůležitějšího norského města od Bergenu. Počet obyvatel městské aglomerace Velké Oslo (Stor Oslo) činil k 01.04.2011 již 906 357, z čehož plných 25% tvoří zahraniční imigranti (celkem 230.000 osob), zejména z Pákistánu, Somálska, Srí Lanky, Iráku a Turecka, v poslední době i Polska.</a:t>
            </a:r>
          </a:p>
        </p:txBody>
      </p:sp>
      <p:pic>
        <p:nvPicPr>
          <p:cNvPr id="3076" name="Picture 5"/>
          <p:cNvPicPr>
            <a:picLocks noChangeAspect="1" noChangeArrowheads="1"/>
          </p:cNvPicPr>
          <p:nvPr/>
        </p:nvPicPr>
        <p:blipFill>
          <a:blip r:embed="rId2" cstate="print"/>
          <a:srcRect/>
          <a:stretch>
            <a:fillRect/>
          </a:stretch>
        </p:blipFill>
        <p:spPr bwMode="auto">
          <a:xfrm>
            <a:off x="6084888" y="3789363"/>
            <a:ext cx="2435225" cy="2879725"/>
          </a:xfrm>
          <a:prstGeom prst="rect">
            <a:avLst/>
          </a:prstGeom>
          <a:noFill/>
          <a:ln w="9525">
            <a:noFill/>
            <a:miter lim="800000"/>
            <a:headEnd/>
            <a:tailEnd/>
          </a:ln>
        </p:spPr>
      </p:pic>
      <p:sp>
        <p:nvSpPr>
          <p:cNvPr id="3077" name="TextovéPole 7"/>
          <p:cNvSpPr txBox="1">
            <a:spLocks noChangeArrowheads="1"/>
          </p:cNvSpPr>
          <p:nvPr/>
        </p:nvSpPr>
        <p:spPr bwMode="auto">
          <a:xfrm>
            <a:off x="4211638" y="6308725"/>
            <a:ext cx="1697037" cy="368300"/>
          </a:xfrm>
          <a:prstGeom prst="rect">
            <a:avLst/>
          </a:prstGeom>
          <a:noFill/>
          <a:ln w="9525">
            <a:noFill/>
            <a:miter lim="800000"/>
            <a:headEnd/>
            <a:tailEnd/>
          </a:ln>
        </p:spPr>
        <p:txBody>
          <a:bodyPr wrap="none">
            <a:spAutoFit/>
          </a:bodyPr>
          <a:lstStyle/>
          <a:p>
            <a:r>
              <a:rPr lang="cs-CZ"/>
              <a:t>č.1 - Znak osla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r>
              <a:rPr lang="cs-CZ" b="1" smtClean="0">
                <a:cs typeface="Times New Roman" pitchFamily="18" charset="0"/>
              </a:rPr>
              <a:t>Pohled na Oslo z Holmenkollenu</a:t>
            </a:r>
          </a:p>
        </p:txBody>
      </p:sp>
      <p:pic>
        <p:nvPicPr>
          <p:cNvPr id="4099" name="Picture 2"/>
          <p:cNvPicPr>
            <a:picLocks noChangeAspect="1" noChangeArrowheads="1"/>
          </p:cNvPicPr>
          <p:nvPr/>
        </p:nvPicPr>
        <p:blipFill>
          <a:blip r:embed="rId2" cstate="print"/>
          <a:srcRect/>
          <a:stretch>
            <a:fillRect/>
          </a:stretch>
        </p:blipFill>
        <p:spPr bwMode="auto">
          <a:xfrm>
            <a:off x="1908175" y="1341438"/>
            <a:ext cx="5715000" cy="4286250"/>
          </a:xfrm>
          <a:prstGeom prst="rect">
            <a:avLst/>
          </a:prstGeom>
          <a:noFill/>
          <a:ln w="9525">
            <a:noFill/>
            <a:miter lim="800000"/>
            <a:headEnd/>
            <a:tailEnd/>
          </a:ln>
        </p:spPr>
      </p:pic>
      <p:sp>
        <p:nvSpPr>
          <p:cNvPr id="4100" name="TextovéPole 7"/>
          <p:cNvSpPr txBox="1">
            <a:spLocks noChangeArrowheads="1"/>
          </p:cNvSpPr>
          <p:nvPr/>
        </p:nvSpPr>
        <p:spPr bwMode="auto">
          <a:xfrm>
            <a:off x="1908175" y="5805488"/>
            <a:ext cx="4043363" cy="369887"/>
          </a:xfrm>
          <a:prstGeom prst="rect">
            <a:avLst/>
          </a:prstGeom>
          <a:noFill/>
          <a:ln w="9525">
            <a:noFill/>
            <a:miter lim="800000"/>
            <a:headEnd/>
            <a:tailEnd/>
          </a:ln>
        </p:spPr>
        <p:txBody>
          <a:bodyPr wrap="none">
            <a:spAutoFit/>
          </a:bodyPr>
          <a:lstStyle/>
          <a:p>
            <a:r>
              <a:rPr lang="cs-CZ"/>
              <a:t>č.2 - Pohled na Oslo z Holmenkollenu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cs-CZ" smtClean="0"/>
              <a:t>Holmenkollen</a:t>
            </a:r>
          </a:p>
        </p:txBody>
      </p:sp>
      <p:sp>
        <p:nvSpPr>
          <p:cNvPr id="5123" name="Zástupný symbol pro obsah 2"/>
          <p:cNvSpPr>
            <a:spLocks noGrp="1"/>
          </p:cNvSpPr>
          <p:nvPr>
            <p:ph idx="1"/>
          </p:nvPr>
        </p:nvSpPr>
        <p:spPr/>
        <p:txBody>
          <a:bodyPr/>
          <a:lstStyle/>
          <a:p>
            <a:r>
              <a:rPr lang="cs-CZ" sz="1600" smtClean="0">
                <a:latin typeface="Times New Roman" pitchFamily="18" charset="0"/>
                <a:cs typeface="Times New Roman" pitchFamily="18" charset="0"/>
              </a:rPr>
              <a:t>Je čtvrť v Vestre Aker čtvrti v Oslu. Tato oblast dříve sloužila jako lyžařské rekreační centrum.</a:t>
            </a:r>
          </a:p>
          <a:p>
            <a:endParaRPr lang="cs-CZ" sz="1600" smtClean="0">
              <a:latin typeface="Times New Roman" pitchFamily="18" charset="0"/>
              <a:cs typeface="Times New Roman" pitchFamily="18" charset="0"/>
            </a:endParaRPr>
          </a:p>
          <a:p>
            <a:r>
              <a:rPr lang="cs-CZ" sz="1600" smtClean="0">
                <a:latin typeface="Times New Roman" pitchFamily="18" charset="0"/>
                <a:cs typeface="Times New Roman" pitchFamily="18" charset="0"/>
              </a:rPr>
              <a:t>Nachází se zde také překrásná kaple Holmenkollen, která však byla v roce 1992 vypálena skupinou black metalových fanoušků.</a:t>
            </a:r>
          </a:p>
          <a:p>
            <a:pPr>
              <a:buFont typeface="Arial" charset="0"/>
              <a:buNone/>
            </a:pPr>
            <a:endParaRPr lang="cs-CZ" sz="1600" smtClean="0">
              <a:latin typeface="Times New Roman" pitchFamily="18" charset="0"/>
              <a:cs typeface="Times New Roman" pitchFamily="18" charset="0"/>
            </a:endParaRPr>
          </a:p>
        </p:txBody>
      </p:sp>
      <p:sp>
        <p:nvSpPr>
          <p:cNvPr id="5124" name="TextovéPole 7"/>
          <p:cNvSpPr txBox="1">
            <a:spLocks noChangeArrowheads="1"/>
          </p:cNvSpPr>
          <p:nvPr/>
        </p:nvSpPr>
        <p:spPr bwMode="auto">
          <a:xfrm>
            <a:off x="468313" y="6237288"/>
            <a:ext cx="3852862" cy="369887"/>
          </a:xfrm>
          <a:prstGeom prst="rect">
            <a:avLst/>
          </a:prstGeom>
          <a:noFill/>
          <a:ln w="9525">
            <a:noFill/>
            <a:miter lim="800000"/>
            <a:headEnd/>
            <a:tailEnd/>
          </a:ln>
        </p:spPr>
        <p:txBody>
          <a:bodyPr wrap="none">
            <a:spAutoFit/>
          </a:bodyPr>
          <a:lstStyle/>
          <a:p>
            <a:r>
              <a:rPr lang="cs-CZ"/>
              <a:t>č.3 – Holmenkollen lyžařský můstek</a:t>
            </a:r>
          </a:p>
        </p:txBody>
      </p:sp>
      <p:pic>
        <p:nvPicPr>
          <p:cNvPr id="5125" name="Picture 6"/>
          <p:cNvPicPr>
            <a:picLocks noChangeAspect="1" noChangeArrowheads="1"/>
          </p:cNvPicPr>
          <p:nvPr/>
        </p:nvPicPr>
        <p:blipFill>
          <a:blip r:embed="rId2" cstate="print"/>
          <a:srcRect/>
          <a:stretch>
            <a:fillRect/>
          </a:stretch>
        </p:blipFill>
        <p:spPr bwMode="auto">
          <a:xfrm>
            <a:off x="4932363" y="2774950"/>
            <a:ext cx="3527425"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r>
              <a:rPr lang="cs-CZ" smtClean="0"/>
              <a:t>Doprava</a:t>
            </a:r>
          </a:p>
        </p:txBody>
      </p:sp>
      <p:sp>
        <p:nvSpPr>
          <p:cNvPr id="6147" name="Zástupný symbol pro obsah 2"/>
          <p:cNvSpPr>
            <a:spLocks noGrp="1"/>
          </p:cNvSpPr>
          <p:nvPr>
            <p:ph idx="1"/>
          </p:nvPr>
        </p:nvSpPr>
        <p:spPr/>
        <p:txBody>
          <a:bodyPr/>
          <a:lstStyle/>
          <a:p>
            <a:r>
              <a:rPr lang="cs-CZ" sz="1800" b="1" smtClean="0">
                <a:latin typeface="Times New Roman" pitchFamily="18" charset="0"/>
                <a:cs typeface="Times New Roman" pitchFamily="18" charset="0"/>
              </a:rPr>
              <a:t>Doprava z letiště Gardemoen</a:t>
            </a:r>
          </a:p>
          <a:p>
            <a:r>
              <a:rPr lang="cs-CZ" sz="1600" smtClean="0">
                <a:latin typeface="Times New Roman" pitchFamily="18" charset="0"/>
                <a:cs typeface="Times New Roman" pitchFamily="18" charset="0"/>
              </a:rPr>
              <a:t>Letiště Oslo Gardemoen (OSL) leží přibližně 50 km od centra města. Z letiště lze využít tuto dopravu, ceny z ledna 2012:</a:t>
            </a:r>
          </a:p>
          <a:p>
            <a:r>
              <a:rPr lang="cs-CZ" sz="1600" smtClean="0">
                <a:latin typeface="Times New Roman" pitchFamily="18" charset="0"/>
                <a:cs typeface="Times New Roman" pitchFamily="18" charset="0"/>
              </a:rPr>
              <a:t>vlastním automobilem po dálnici E6 směr Trondheim</a:t>
            </a:r>
          </a:p>
          <a:p>
            <a:r>
              <a:rPr lang="cs-CZ" sz="1600" smtClean="0">
                <a:latin typeface="Times New Roman" pitchFamily="18" charset="0"/>
                <a:cs typeface="Times New Roman" pitchFamily="18" charset="0"/>
              </a:rPr>
              <a:t>regionálním vlakem - 90 NOK z hlavního nádraží</a:t>
            </a:r>
          </a:p>
          <a:p>
            <a:r>
              <a:rPr lang="cs-CZ" sz="1600" smtClean="0">
                <a:latin typeface="Times New Roman" pitchFamily="18" charset="0"/>
                <a:cs typeface="Times New Roman" pitchFamily="18" charset="0"/>
              </a:rPr>
              <a:t>autobusem - cca 195 NOK</a:t>
            </a:r>
          </a:p>
          <a:p>
            <a:r>
              <a:rPr lang="cs-CZ" sz="1600" smtClean="0">
                <a:latin typeface="Times New Roman" pitchFamily="18" charset="0"/>
                <a:cs typeface="Times New Roman" pitchFamily="18" charset="0"/>
              </a:rPr>
              <a:t>rychlovlakem - cca 170 NOK</a:t>
            </a:r>
          </a:p>
          <a:p>
            <a:r>
              <a:rPr lang="cs-CZ" sz="1600" smtClean="0">
                <a:latin typeface="Times New Roman" pitchFamily="18" charset="0"/>
                <a:cs typeface="Times New Roman" pitchFamily="18" charset="0"/>
              </a:rPr>
              <a:t>taxíkem - cca 800 - 1.300 NOK</a:t>
            </a:r>
          </a:p>
          <a:p>
            <a:r>
              <a:rPr lang="cs-CZ" sz="1600" smtClean="0">
                <a:latin typeface="Times New Roman" pitchFamily="18" charset="0"/>
                <a:cs typeface="Times New Roman" pitchFamily="18" charset="0"/>
              </a:rPr>
              <a:t>Letecké linky z destinací uvnitř Evropské unie využívají nově i další dvě menší "záložní" letiště Osla - Rygge a Torp. Jsou sice od centra města výrazně dále než letiště Gardermoen (80 a 100 km), ale domácí letecká společnost Norwegian nabízí při výběru letů právě sem vynikající ceny - z Prahy například již od 190 NOK pro pravidelné linkové lety dvakrát do týdne (úterý, čtvrtek). Cena dopravy do/z Osla expresními autobusy je ale stejná jako na Gardermoen. Jednotlivé jízdné v prostředcích MHD dosahuje již 50 NOK (dospělí) a 25 NOK (děti a senioři nad 67 let).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smtClean="0"/>
              <a:t>Gardermoen</a:t>
            </a:r>
          </a:p>
        </p:txBody>
      </p:sp>
      <p:sp>
        <p:nvSpPr>
          <p:cNvPr id="7171" name="Zástupný symbol pro obsah 2"/>
          <p:cNvSpPr>
            <a:spLocks noGrp="1"/>
          </p:cNvSpPr>
          <p:nvPr>
            <p:ph idx="1"/>
          </p:nvPr>
        </p:nvSpPr>
        <p:spPr>
          <a:xfrm>
            <a:off x="468313" y="1196975"/>
            <a:ext cx="8229600" cy="4525963"/>
          </a:xfrm>
        </p:spPr>
        <p:txBody>
          <a:bodyPr/>
          <a:lstStyle/>
          <a:p>
            <a:r>
              <a:rPr lang="cs-CZ" sz="1600" smtClean="0">
                <a:latin typeface="Times New Roman" pitchFamily="18" charset="0"/>
                <a:cs typeface="Times New Roman" pitchFamily="18" charset="0"/>
              </a:rPr>
              <a:t>Mezinárodní letiště Oslo - Gardermoen (IATA: OSL, ICAO: ENGM, norsky Oslo lufthavn, Gardermoen), často zkráceně nazývané Letiště Oslo je jedno z nejvýznamnějších letišť v Norsku. Nachází se 48 km severně od města Oslo v Norsku.</a:t>
            </a:r>
          </a:p>
          <a:p>
            <a:endParaRPr lang="cs-CZ" sz="1600" smtClean="0">
              <a:latin typeface="Times New Roman" pitchFamily="18" charset="0"/>
              <a:cs typeface="Times New Roman" pitchFamily="18" charset="0"/>
            </a:endParaRPr>
          </a:p>
          <a:p>
            <a:pPr>
              <a:buFont typeface="Arial" charset="0"/>
              <a:buNone/>
            </a:pPr>
            <a:r>
              <a:rPr lang="cs-CZ" sz="1600" b="1" smtClean="0">
                <a:latin typeface="Times New Roman" pitchFamily="18" charset="0"/>
                <a:cs typeface="Times New Roman" pitchFamily="18" charset="0"/>
              </a:rPr>
              <a:t>Význam a vbyvaení</a:t>
            </a:r>
          </a:p>
          <a:p>
            <a:r>
              <a:rPr lang="cs-CZ" sz="1600" smtClean="0">
                <a:latin typeface="Times New Roman" pitchFamily="18" charset="0"/>
                <a:cs typeface="Times New Roman" pitchFamily="18" charset="0"/>
              </a:rPr>
              <a:t>Všechny osobní lety jsou soustředěny do jednoho terminálu. Po kodaňském letišti Kastrup je oselské letiště druhým </a:t>
            </a:r>
            <a:r>
              <a:rPr lang="cs-CZ" sz="1600" b="1" smtClean="0">
                <a:latin typeface="Times New Roman" pitchFamily="18" charset="0"/>
                <a:cs typeface="Times New Roman" pitchFamily="18" charset="0"/>
              </a:rPr>
              <a:t>největším a nejmodernějším letištěm ve Skandinávii.</a:t>
            </a:r>
          </a:p>
          <a:p>
            <a:endParaRPr lang="cs-CZ" sz="1600" b="1" smtClean="0">
              <a:latin typeface="Times New Roman" pitchFamily="18" charset="0"/>
              <a:cs typeface="Times New Roman" pitchFamily="18" charset="0"/>
            </a:endParaRPr>
          </a:p>
          <a:p>
            <a:endParaRPr lang="cs-CZ" sz="1600" b="1" smtClean="0">
              <a:latin typeface="Times New Roman" pitchFamily="18" charset="0"/>
              <a:cs typeface="Times New Roman" pitchFamily="18" charset="0"/>
            </a:endParaRPr>
          </a:p>
        </p:txBody>
      </p:sp>
      <p:pic>
        <p:nvPicPr>
          <p:cNvPr id="7172" name="Picture 3"/>
          <p:cNvPicPr>
            <a:picLocks noChangeAspect="1" noChangeArrowheads="1"/>
          </p:cNvPicPr>
          <p:nvPr/>
        </p:nvPicPr>
        <p:blipFill>
          <a:blip r:embed="rId2" cstate="print"/>
          <a:srcRect/>
          <a:stretch>
            <a:fillRect/>
          </a:stretch>
        </p:blipFill>
        <p:spPr bwMode="auto">
          <a:xfrm>
            <a:off x="2987675" y="3284538"/>
            <a:ext cx="4487863" cy="3365500"/>
          </a:xfrm>
          <a:prstGeom prst="rect">
            <a:avLst/>
          </a:prstGeom>
          <a:noFill/>
          <a:ln w="9525">
            <a:noFill/>
            <a:miter lim="800000"/>
            <a:headEnd/>
            <a:tailEnd/>
          </a:ln>
        </p:spPr>
      </p:pic>
      <p:sp>
        <p:nvSpPr>
          <p:cNvPr id="7173" name="TextovéPole 7"/>
          <p:cNvSpPr txBox="1">
            <a:spLocks noChangeArrowheads="1"/>
          </p:cNvSpPr>
          <p:nvPr/>
        </p:nvSpPr>
        <p:spPr bwMode="auto">
          <a:xfrm>
            <a:off x="107950" y="6381750"/>
            <a:ext cx="2709863" cy="369888"/>
          </a:xfrm>
          <a:prstGeom prst="rect">
            <a:avLst/>
          </a:prstGeom>
          <a:noFill/>
          <a:ln w="9525">
            <a:noFill/>
            <a:miter lim="800000"/>
            <a:headEnd/>
            <a:tailEnd/>
          </a:ln>
        </p:spPr>
        <p:txBody>
          <a:bodyPr wrap="none">
            <a:spAutoFit/>
          </a:bodyPr>
          <a:lstStyle/>
          <a:p>
            <a:r>
              <a:rPr lang="cs-CZ"/>
              <a:t>č.4 – Letiště Gardemoen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mtClean="0"/>
              <a:t>Dějiny</a:t>
            </a:r>
          </a:p>
        </p:txBody>
      </p:sp>
      <p:sp>
        <p:nvSpPr>
          <p:cNvPr id="8195" name="Zástupný symbol pro obsah 2"/>
          <p:cNvSpPr>
            <a:spLocks noGrp="1"/>
          </p:cNvSpPr>
          <p:nvPr>
            <p:ph idx="1"/>
          </p:nvPr>
        </p:nvSpPr>
        <p:spPr>
          <a:xfrm>
            <a:off x="468313" y="1628775"/>
            <a:ext cx="8229600" cy="4525963"/>
          </a:xfrm>
        </p:spPr>
        <p:txBody>
          <a:bodyPr/>
          <a:lstStyle/>
          <a:p>
            <a:r>
              <a:rPr lang="cs-CZ" sz="1600" smtClean="0">
                <a:latin typeface="Times New Roman" pitchFamily="18" charset="0"/>
                <a:cs typeface="Times New Roman" pitchFamily="18" charset="0"/>
              </a:rPr>
              <a:t>Oslo bylo založeno v roce 1048 králem Haraldem III. Hardradou. V roce 1299, za panování Håkona V. (1299–1319) se stalo hlavním městem a byl vybudován hrad Akershus. Za dánské nadvlády město tento status ztratilo. Ve 14. století se dostalo pod dominanci Hanzovní ligy - obchodního svazu středověkých německých měst. V roce 1624 lehlo město popelem, ale bylo znovu vystavěno na druhé straně zálivu dánským králem Kristiánem IV., podle něhož dostalo na čas jméno Christiania. V roce 1811 byla založena Univerzita v Oslo (Universitetet i Oslo). Roku 1814 se Oslo stalo opět hlavním městem. 17. května toho roku byla ve zde sídlícím norském parlamentu (Stortinget) slavnostně přijata první samostatná ústava. 17. květen je od té doby nejvýznamnějším norským svátkem (Den ústavy). Název města byl změněn ještě dvakrát – v roce 1877 na Kristianii a pak roku 1925 opět na Oslo. V roce 1952 se zde uskutečnily Zimní olympijské hry.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smtClean="0"/>
              <a:t>Akershus</a:t>
            </a:r>
          </a:p>
        </p:txBody>
      </p:sp>
      <p:sp>
        <p:nvSpPr>
          <p:cNvPr id="9219" name="Zástupný symbol pro obsah 2"/>
          <p:cNvSpPr>
            <a:spLocks noGrp="1"/>
          </p:cNvSpPr>
          <p:nvPr>
            <p:ph idx="1"/>
          </p:nvPr>
        </p:nvSpPr>
        <p:spPr/>
        <p:txBody>
          <a:bodyPr/>
          <a:lstStyle/>
          <a:p>
            <a:r>
              <a:rPr lang="cs-CZ" sz="1600" smtClean="0">
                <a:latin typeface="Times New Roman" pitchFamily="18" charset="0"/>
                <a:cs typeface="Times New Roman" pitchFamily="18" charset="0"/>
              </a:rPr>
              <a:t>Pevnost a hrad Akershus se nachází v norském hlavním městě Oslu. Jeho stavba byla zahájena okolo roku 1300 králem Haakonem V.</a:t>
            </a:r>
          </a:p>
          <a:p>
            <a:endParaRPr lang="cs-CZ" sz="1600" smtClean="0">
              <a:latin typeface="Times New Roman" pitchFamily="18" charset="0"/>
              <a:cs typeface="Times New Roman" pitchFamily="18" charset="0"/>
            </a:endParaRPr>
          </a:p>
          <a:p>
            <a:r>
              <a:rPr lang="cs-CZ" sz="1600" smtClean="0">
                <a:latin typeface="Times New Roman" pitchFamily="18" charset="0"/>
                <a:cs typeface="Times New Roman" pitchFamily="18" charset="0"/>
              </a:rPr>
              <a:t>Pevnost je dodnes využívána armádou, je však částečně přístupná i veřejnosti. Nachází se v ní mimo jiné hrobky několika členů královské rodiny a dvě muzea s vojenskou tematikou. Z hradeb je výhled na přístav a centrum Osla včetně tamní radnice.</a:t>
            </a:r>
          </a:p>
        </p:txBody>
      </p:sp>
      <p:pic>
        <p:nvPicPr>
          <p:cNvPr id="9220" name="Picture 2"/>
          <p:cNvPicPr>
            <a:picLocks noChangeAspect="1" noChangeArrowheads="1"/>
          </p:cNvPicPr>
          <p:nvPr/>
        </p:nvPicPr>
        <p:blipFill>
          <a:blip r:embed="rId2" cstate="print"/>
          <a:srcRect/>
          <a:stretch>
            <a:fillRect/>
          </a:stretch>
        </p:blipFill>
        <p:spPr bwMode="auto">
          <a:xfrm>
            <a:off x="179388" y="3716338"/>
            <a:ext cx="5826125" cy="2994025"/>
          </a:xfrm>
          <a:prstGeom prst="rect">
            <a:avLst/>
          </a:prstGeom>
          <a:noFill/>
          <a:ln w="9525">
            <a:noFill/>
            <a:miter lim="800000"/>
            <a:headEnd/>
            <a:tailEnd/>
          </a:ln>
        </p:spPr>
      </p:pic>
      <p:sp>
        <p:nvSpPr>
          <p:cNvPr id="9221" name="TextovéPole 7"/>
          <p:cNvSpPr txBox="1">
            <a:spLocks noChangeArrowheads="1"/>
          </p:cNvSpPr>
          <p:nvPr/>
        </p:nvSpPr>
        <p:spPr bwMode="auto">
          <a:xfrm>
            <a:off x="6300788" y="6381750"/>
            <a:ext cx="2595562" cy="368300"/>
          </a:xfrm>
          <a:prstGeom prst="rect">
            <a:avLst/>
          </a:prstGeom>
          <a:noFill/>
          <a:ln w="9525">
            <a:noFill/>
            <a:miter lim="800000"/>
            <a:headEnd/>
            <a:tailEnd/>
          </a:ln>
        </p:spPr>
        <p:txBody>
          <a:bodyPr wrap="none">
            <a:spAutoFit/>
          </a:bodyPr>
          <a:lstStyle/>
          <a:p>
            <a:r>
              <a:rPr lang="cs-CZ"/>
              <a:t>č.5 – Pevnost Akershus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smtClean="0"/>
              <a:t>Obyvatelstvo</a:t>
            </a:r>
          </a:p>
        </p:txBody>
      </p:sp>
      <p:sp>
        <p:nvSpPr>
          <p:cNvPr id="10243" name="Zástupný symbol pro obsah 2"/>
          <p:cNvSpPr>
            <a:spLocks noGrp="1"/>
          </p:cNvSpPr>
          <p:nvPr>
            <p:ph idx="1"/>
          </p:nvPr>
        </p:nvSpPr>
        <p:spPr/>
        <p:txBody>
          <a:bodyPr/>
          <a:lstStyle/>
          <a:p>
            <a:r>
              <a:rPr lang="cs-CZ" sz="1600" smtClean="0">
                <a:latin typeface="Times New Roman" pitchFamily="18" charset="0"/>
                <a:cs typeface="Times New Roman" pitchFamily="18" charset="0"/>
              </a:rPr>
              <a:t>K 1.lednu roku 2012 žilo v městské aglomeraci Oslo (nikoliv Stor Oslo- Velké Oslo) 613.282 obyvatel (podle Statistisk Sentralbyrå), z nichž přistěhovalecký zahraniční původ má již 181.343 (29,6 %) občanů. Z nich nejpočetnější přistěhovalecká skupina (127.590 - 70,4 %) má svůj původ v Asii, Africe, Latinské Americe a Oceánii. 53.753 obyvatel Osla je původem ze zemí EU, USA, Kanady, Austrálie a Nového Zélandu. 42.262 obyvatel jsou děti přistěhovalců, narozené ale již v Norsku. V některých městských částech dosahuje počet zde usídlených přistěhovalců již téměř polovinu (Nordstrand 49,2 %, Stovner 48,1 %, Alna 47,3 %, Grorud 43,6 %). Nejpočetnějšími přistěhovaleckými skupinami jsou Pákistánci (32.000), Somálci (13.000), Švédové (15.500), Poláci (14.00), Tamilové ze Srí Lanky (8.000), Iráčané (7.000), Turci (6.300), Maročané (6.000), Vietnamci (5.700), Íránci (5.300) a Filipínci (4.300). Místní početná muslimská komunita má již zhruba 80.000 členů a je soustředěna především ve čtvrti Grønland, kde se nachází rovněž převážná většina z 12 městských mešit. Buddhistů je ve městě asi 9.500. Asi 80 % obyvatel Osla se hlásí k evangelicko-luteránské státní církvi, římsko-katolického vyznání je asi 4,5 % lidí. V Oslu jsou například všeho všudy 4 římskokatolické kostely. V nich ale probíhají mše i v jiných jazycích, kupříkladu v polštině, vietnamštině a tamilštině.</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1317</Words>
  <Application>Microsoft Office PowerPoint</Application>
  <PresentationFormat>Předvádění na obrazovce (4:3)</PresentationFormat>
  <Paragraphs>123</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Calibri</vt:lpstr>
      <vt:lpstr>Times New Roman</vt:lpstr>
      <vt:lpstr>Motiv sady Office</vt:lpstr>
      <vt:lpstr>Snímek 1</vt:lpstr>
      <vt:lpstr>Oslo</vt:lpstr>
      <vt:lpstr>Pohled na Oslo z Holmenkollenu</vt:lpstr>
      <vt:lpstr>Holmenkollen</vt:lpstr>
      <vt:lpstr>Doprava</vt:lpstr>
      <vt:lpstr>Gardermoen</vt:lpstr>
      <vt:lpstr>Dějiny</vt:lpstr>
      <vt:lpstr>Akershus</vt:lpstr>
      <vt:lpstr>Obyvatelstvo</vt:lpstr>
      <vt:lpstr>Statistika vývoje počtu obyvatel</vt:lpstr>
      <vt:lpstr>Památky</vt:lpstr>
      <vt:lpstr>Královský palác</vt:lpstr>
      <vt:lpstr>Norské lidové muzeum</vt:lpstr>
      <vt:lpstr>Munchovo muzeum</vt:lpstr>
      <vt:lpstr>Zdroje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Oslo</dc:title>
  <dc:creator>Henrik</dc:creator>
  <cp:lastModifiedBy>Danath</cp:lastModifiedBy>
  <cp:revision>25</cp:revision>
  <dcterms:created xsi:type="dcterms:W3CDTF">2013-04-21T11:34:40Z</dcterms:created>
  <dcterms:modified xsi:type="dcterms:W3CDTF">2013-08-26T12:16:12Z</dcterms:modified>
</cp:coreProperties>
</file>