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300" y="49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B2B424-FC76-4011-893E-E45885A33FE3}" type="datetimeFigureOut">
              <a:rPr lang="cs-CZ" smtClean="0"/>
              <a:pPr/>
              <a:t>26.8.2013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BA3896-5C1F-4597-825F-549E6A304452}"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BBA3896-5C1F-4597-825F-549E6A304452}" type="slidenum">
              <a:rPr lang="cs-CZ" smtClean="0"/>
              <a:pPr/>
              <a:t>9</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BBA3896-5C1F-4597-825F-549E6A304452}" type="slidenum">
              <a:rPr lang="cs-CZ" smtClean="0"/>
              <a:pPr/>
              <a:t>15</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26.8.2013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26.8.2013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26.8.2013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26.8.2013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26.8.2013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26.8.2013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8A2481B-5154-415F-B752-558547769AA3}" type="datetimeFigureOut">
              <a:rPr lang="cs-CZ" smtClean="0"/>
              <a:pPr/>
              <a:t>26.8.2013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18A2481B-5154-415F-B752-558547769AA3}" type="datetimeFigureOut">
              <a:rPr lang="cs-CZ" smtClean="0"/>
              <a:pPr/>
              <a:t>26.8.2013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26.8.2013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26.8.2013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26.8.2013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481B-5154-415F-B752-558547769AA3}" type="datetimeFigureOut">
              <a:rPr lang="cs-CZ" smtClean="0"/>
              <a:pPr/>
              <a:t>26.8.2013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cs.wikipedia.org/w/index.php?title=Alfr%C3%A9d_Velik%C3%BD&amp;oldid=9857690" TargetMode="External"/><Relationship Id="rId2" Type="http://schemas.openxmlformats.org/officeDocument/2006/relationships/hyperlink" Target="http://cs.wikipedia.org/w/index.php?title=Lond%C3%BDn&amp;oldid=1039745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nvGraphicFramePr>
        <p:xfrm>
          <a:off x="684213" y="314325"/>
          <a:ext cx="7777163" cy="4385263"/>
        </p:xfrm>
        <a:graphic>
          <a:graphicData uri="http://schemas.openxmlformats.org/drawingml/2006/table">
            <a:tbl>
              <a:tblPr/>
              <a:tblGrid>
                <a:gridCol w="1801489"/>
                <a:gridCol w="2180461"/>
                <a:gridCol w="957500"/>
                <a:gridCol w="247156"/>
                <a:gridCol w="529096"/>
                <a:gridCol w="764373"/>
                <a:gridCol w="1297088"/>
              </a:tblGrid>
              <a:tr h="109902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200" b="0" i="0" u="none" strike="noStrike" cap="none" normalizeH="0" baseline="0" dirty="0" smtClean="0">
                        <a:ln>
                          <a:noFill/>
                        </a:ln>
                        <a:solidFill>
                          <a:schemeClr val="tx1"/>
                        </a:solidFill>
                        <a:effectLst/>
                        <a:latin typeface="Calibri" pitchFamily="34" charset="0"/>
                        <a:cs typeface="Times New Roman" pitchFamily="18" charset="0"/>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200" b="0" i="0" u="none" strike="noStrike" cap="none" normalizeH="0" baseline="0" smtClean="0">
                        <a:ln>
                          <a:noFill/>
                        </a:ln>
                        <a:solidFill>
                          <a:schemeClr val="tx1"/>
                        </a:solidFill>
                        <a:effectLst/>
                        <a:latin typeface="Calibri" pitchFamily="34" charset="0"/>
                        <a:cs typeface="Times New Roman" pitchFamily="18" charset="0"/>
                      </a:endParaRPr>
                    </a:p>
                  </a:txBody>
                  <a:tcPr marL="68583" marR="68583"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Obchodní akademie a Střední odborná škola, gen. F. Fajtla, Louny, p.o.</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Osvoboditelů 380, Louny</a:t>
                      </a:r>
                    </a:p>
                  </a:txBody>
                  <a:tcPr marL="68583" marR="68583"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r>
              <a:tr h="2587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Číslo projektu</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dirty="0" smtClean="0">
                          <a:ln>
                            <a:noFill/>
                          </a:ln>
                          <a:solidFill>
                            <a:schemeClr val="tx1"/>
                          </a:solidFill>
                          <a:effectLst/>
                          <a:latin typeface="Calibri" pitchFamily="34" charset="0"/>
                          <a:cs typeface="Times New Roman" pitchFamily="18" charset="0"/>
                        </a:rPr>
                        <a:t>CZ.1.07/1.5.00/34.0052</a:t>
                      </a:r>
                      <a:endParaRPr kumimoji="0" lang="cs-CZ" sz="1200" b="0" i="0" u="none" strike="noStrike" cap="none" normalizeH="0" baseline="0" dirty="0" smtClean="0">
                        <a:ln>
                          <a:noFill/>
                        </a:ln>
                        <a:solidFill>
                          <a:schemeClr val="tx1"/>
                        </a:solidFill>
                        <a:effectLst/>
                        <a:latin typeface="Calibri" pitchFamily="34" charset="0"/>
                        <a:cs typeface="Times New Roman" pitchFamily="18" charset="0"/>
                      </a:endParaRP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Číslo sady</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40</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Číslo DUM</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3.2._40_01</a:t>
                      </a:r>
                    </a:p>
                  </a:txBody>
                  <a:tcPr marL="68583" marR="68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Předmět</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zeměpis</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2395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Tematický okruh</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Geografická .....</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2587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Název materiálu</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hlavní města Evropy - Londýn</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2587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Autor</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Jakub Hnátek</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2587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Datum tvorby</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22.4.2013</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Calibri" pitchFamily="34" charset="0"/>
                          <a:cs typeface="Times New Roman" pitchFamily="18" charset="0"/>
                        </a:rPr>
                        <a:t>Ročník</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3. </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r>
              <a:tr h="542344">
                <a:tc grid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Anotace</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Prezentace pojednává o informacích tykajících se hlavního města Londýna. Jsou zde zahrnuty památky, doprava, vývoj obyvatel…</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569019">
                <a:tc grid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Metodický pokyn</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Sledování a vypisování informací.</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Calibri" pitchFamily="34" charset="0"/>
                          <a:cs typeface="Times New Roman" pitchFamily="18" charset="0"/>
                        </a:rPr>
                        <a:t> </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bl>
          </a:graphicData>
        </a:graphic>
      </p:graphicFrame>
      <p:grpSp>
        <p:nvGrpSpPr>
          <p:cNvPr id="5" name="Skupina 3"/>
          <p:cNvGrpSpPr>
            <a:grpSpLocks/>
          </p:cNvGrpSpPr>
          <p:nvPr/>
        </p:nvGrpSpPr>
        <p:grpSpPr bwMode="auto">
          <a:xfrm>
            <a:off x="1476375" y="381000"/>
            <a:ext cx="3892550" cy="847725"/>
            <a:chOff x="1475656" y="2133600"/>
            <a:chExt cx="3893393" cy="847725"/>
          </a:xfrm>
        </p:grpSpPr>
        <p:pic>
          <p:nvPicPr>
            <p:cNvPr id="6" name="Obrázek 1"/>
            <p:cNvPicPr>
              <a:picLocks noChangeAspect="1" noChangeArrowheads="1"/>
            </p:cNvPicPr>
            <p:nvPr/>
          </p:nvPicPr>
          <p:blipFill>
            <a:blip r:embed="rId2" cstate="print"/>
            <a:srcRect/>
            <a:stretch>
              <a:fillRect/>
            </a:stretch>
          </p:blipFill>
          <p:spPr bwMode="auto">
            <a:xfrm>
              <a:off x="1475656" y="2133600"/>
              <a:ext cx="2905125" cy="847725"/>
            </a:xfrm>
            <a:prstGeom prst="rect">
              <a:avLst/>
            </a:prstGeom>
            <a:noFill/>
            <a:ln w="9525">
              <a:noFill/>
              <a:miter lim="800000"/>
              <a:headEnd/>
              <a:tailEnd/>
            </a:ln>
          </p:spPr>
        </p:pic>
        <p:pic>
          <p:nvPicPr>
            <p:cNvPr id="7" name="Obrázek 2"/>
            <p:cNvPicPr>
              <a:picLocks noChangeAspect="1" noChangeArrowheads="1"/>
            </p:cNvPicPr>
            <p:nvPr/>
          </p:nvPicPr>
          <p:blipFill>
            <a:blip r:embed="rId3" cstate="print"/>
            <a:srcRect/>
            <a:stretch>
              <a:fillRect/>
            </a:stretch>
          </p:blipFill>
          <p:spPr bwMode="auto">
            <a:xfrm>
              <a:off x="4788024" y="2266949"/>
              <a:ext cx="581025" cy="581025"/>
            </a:xfrm>
            <a:prstGeom prst="rect">
              <a:avLst/>
            </a:prstGeom>
            <a:noFill/>
            <a:ln w="9525">
              <a:noFill/>
              <a:miter lim="800000"/>
              <a:headEnd/>
              <a:tailEnd/>
            </a:ln>
          </p:spPr>
        </p:pic>
      </p:grpSp>
      <p:sp>
        <p:nvSpPr>
          <p:cNvPr id="8" name="Text Box 49"/>
          <p:cNvSpPr txBox="1">
            <a:spLocks noChangeArrowheads="1"/>
          </p:cNvSpPr>
          <p:nvPr/>
        </p:nvSpPr>
        <p:spPr bwMode="auto">
          <a:xfrm>
            <a:off x="468313" y="5734050"/>
            <a:ext cx="8424862" cy="646113"/>
          </a:xfrm>
          <a:prstGeom prst="rect">
            <a:avLst/>
          </a:prstGeom>
          <a:noFill/>
          <a:ln w="9525">
            <a:noFill/>
            <a:miter lim="800000"/>
            <a:headEnd/>
            <a:tailEnd/>
          </a:ln>
        </p:spPr>
        <p:txBody>
          <a:bodyPr>
            <a:spAutoFit/>
          </a:bodyPr>
          <a:lstStyle/>
          <a:p>
            <a:pPr algn="ctr">
              <a:spcBef>
                <a:spcPct val="50000"/>
              </a:spcBef>
            </a:pPr>
            <a:r>
              <a:rPr lang="cs-CZ" sz="1200" i="1">
                <a:latin typeface="Calibri" pitchFamily="34" charset="0"/>
              </a:rPr>
              <a:t>Autorem materiálu a všech jeho částí, není-li uvedeno jinak, je Jakub Hnátek</a:t>
            </a:r>
            <a:br>
              <a:rPr lang="cs-CZ" sz="1200" i="1">
                <a:latin typeface="Calibri" pitchFamily="34" charset="0"/>
              </a:rPr>
            </a:br>
            <a:r>
              <a:rPr lang="cs-CZ" sz="1200" i="1">
                <a:latin typeface="Calibri" pitchFamily="34" charset="0"/>
              </a:rPr>
              <a:t>Dostupné z Metodického portálu www.rvp.cz, ISSN: 1802-4785, financovaného z ESF a státního rozpočtu ČR. Provozováno Výzkumným ústavem pedagogickým v Praze.</a:t>
            </a:r>
            <a:r>
              <a:rPr lang="cs-CZ" sz="1200">
                <a:latin typeface="Calibri" pitchFamily="34"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Velký Londýn a oblasti Anglie</a:t>
            </a:r>
            <a:endParaRPr lang="cs-CZ" dirty="0"/>
          </a:p>
        </p:txBody>
      </p:sp>
      <p:pic>
        <p:nvPicPr>
          <p:cNvPr id="8194" name="Picture 2"/>
          <p:cNvPicPr>
            <a:picLocks noChangeAspect="1" noChangeArrowheads="1"/>
          </p:cNvPicPr>
          <p:nvPr/>
        </p:nvPicPr>
        <p:blipFill>
          <a:blip r:embed="rId2" cstate="print"/>
          <a:srcRect/>
          <a:stretch>
            <a:fillRect/>
          </a:stretch>
        </p:blipFill>
        <p:spPr bwMode="auto">
          <a:xfrm>
            <a:off x="2771800" y="1772816"/>
            <a:ext cx="3600400" cy="4446494"/>
          </a:xfrm>
          <a:prstGeom prst="rect">
            <a:avLst/>
          </a:prstGeom>
          <a:noFill/>
          <a:ln w="9525">
            <a:noFill/>
            <a:miter lim="800000"/>
            <a:headEnd/>
            <a:tailEnd/>
          </a:ln>
        </p:spPr>
      </p:pic>
      <p:sp>
        <p:nvSpPr>
          <p:cNvPr id="5" name="TextovéPole 7"/>
          <p:cNvSpPr txBox="1">
            <a:spLocks noChangeArrowheads="1"/>
          </p:cNvSpPr>
          <p:nvPr/>
        </p:nvSpPr>
        <p:spPr bwMode="auto">
          <a:xfrm>
            <a:off x="2699792" y="6309320"/>
            <a:ext cx="2185278" cy="369332"/>
          </a:xfrm>
          <a:prstGeom prst="rect">
            <a:avLst/>
          </a:prstGeom>
          <a:noFill/>
          <a:ln w="9525">
            <a:noFill/>
            <a:miter lim="800000"/>
            <a:headEnd/>
            <a:tailEnd/>
          </a:ln>
        </p:spPr>
        <p:txBody>
          <a:bodyPr wrap="none">
            <a:spAutoFit/>
          </a:bodyPr>
          <a:lstStyle/>
          <a:p>
            <a:r>
              <a:rPr lang="cs-CZ" dirty="0" smtClean="0">
                <a:latin typeface="Arial" pitchFamily="34" charset="0"/>
                <a:cs typeface="Arial" pitchFamily="34" charset="0"/>
              </a:rPr>
              <a:t>č.8 – Velký Londýn</a:t>
            </a:r>
            <a:r>
              <a:rPr lang="en-US" dirty="0" smtClean="0">
                <a:latin typeface="Arial" pitchFamily="34" charset="0"/>
                <a:cs typeface="Arial" pitchFamily="34" charset="0"/>
              </a:rPr>
              <a:t>.</a:t>
            </a:r>
            <a:endParaRPr lang="cs-CZ"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Doprava</a:t>
            </a:r>
            <a:endParaRPr lang="cs-CZ" dirty="0"/>
          </a:p>
        </p:txBody>
      </p:sp>
      <p:sp>
        <p:nvSpPr>
          <p:cNvPr id="3" name="Zástupný symbol pro obsah 2"/>
          <p:cNvSpPr>
            <a:spLocks noGrp="1"/>
          </p:cNvSpPr>
          <p:nvPr>
            <p:ph idx="1"/>
          </p:nvPr>
        </p:nvSpPr>
        <p:spPr/>
        <p:txBody>
          <a:bodyPr>
            <a:normAutofit/>
          </a:bodyPr>
          <a:lstStyle/>
          <a:p>
            <a:r>
              <a:rPr lang="cs-CZ" sz="1600" dirty="0" smtClean="0">
                <a:latin typeface="Times New Roman" pitchFamily="18" charset="0"/>
                <a:cs typeface="Times New Roman" pitchFamily="18" charset="0"/>
              </a:rPr>
              <a:t>Londýn je z pohledu dopravy jedno z nejrušnějších měst na světě. Doprava je spravována úřadem starosty, ale jeho finanční vliv je omezen. Výkonným orgánem řízení londýnského dopravního systému je Transport </a:t>
            </a:r>
            <a:r>
              <a:rPr lang="cs-CZ" sz="1600" dirty="0" err="1" smtClean="0">
                <a:latin typeface="Times New Roman" pitchFamily="18" charset="0"/>
                <a:cs typeface="Times New Roman" pitchFamily="18" charset="0"/>
              </a:rPr>
              <a:t>for</a:t>
            </a:r>
            <a:r>
              <a:rPr lang="cs-CZ" sz="1600" dirty="0" smtClean="0">
                <a:latin typeface="Times New Roman" pitchFamily="18" charset="0"/>
                <a:cs typeface="Times New Roman" pitchFamily="18" charset="0"/>
              </a:rPr>
              <a:t> London (</a:t>
            </a:r>
            <a:r>
              <a:rPr lang="cs-CZ" sz="1600" dirty="0" err="1" smtClean="0">
                <a:latin typeface="Times New Roman" pitchFamily="18" charset="0"/>
                <a:cs typeface="Times New Roman" pitchFamily="18" charset="0"/>
              </a:rPr>
              <a:t>TfL</a:t>
            </a:r>
            <a:r>
              <a:rPr lang="cs-CZ" sz="1600" dirty="0" smtClean="0">
                <a:latin typeface="Times New Roman" pitchFamily="18" charset="0"/>
                <a:cs typeface="Times New Roman" pitchFamily="18" charset="0"/>
              </a:rPr>
              <a:t>). Síť městské hromadné dopravy je jedna z nejrozsáhlejších na světě, ale přesto se potýká s přehuštěním a výpadky. Je jedním z nejkomplexnějších dopravních systémů a nedávno byl označen jako nejlepší systém městské hromadné dopravy na světě.</a:t>
            </a:r>
            <a:endParaRPr lang="cs-CZ" sz="1600"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cstate="print"/>
          <a:srcRect/>
          <a:stretch>
            <a:fillRect/>
          </a:stretch>
        </p:blipFill>
        <p:spPr bwMode="auto">
          <a:xfrm>
            <a:off x="3491880" y="2996952"/>
            <a:ext cx="4435971" cy="3300362"/>
          </a:xfrm>
          <a:prstGeom prst="rect">
            <a:avLst/>
          </a:prstGeom>
          <a:noFill/>
          <a:ln w="9525">
            <a:noFill/>
            <a:miter lim="800000"/>
            <a:headEnd/>
            <a:tailEnd/>
          </a:ln>
        </p:spPr>
      </p:pic>
      <p:sp>
        <p:nvSpPr>
          <p:cNvPr id="5" name="TextovéPole 7"/>
          <p:cNvSpPr txBox="1">
            <a:spLocks noChangeArrowheads="1"/>
          </p:cNvSpPr>
          <p:nvPr/>
        </p:nvSpPr>
        <p:spPr bwMode="auto">
          <a:xfrm>
            <a:off x="3419872" y="6309320"/>
            <a:ext cx="4968027" cy="369332"/>
          </a:xfrm>
          <a:prstGeom prst="rect">
            <a:avLst/>
          </a:prstGeom>
          <a:noFill/>
          <a:ln w="9525">
            <a:noFill/>
            <a:miter lim="800000"/>
            <a:headEnd/>
            <a:tailEnd/>
          </a:ln>
        </p:spPr>
        <p:txBody>
          <a:bodyPr wrap="none">
            <a:spAutoFit/>
          </a:bodyPr>
          <a:lstStyle/>
          <a:p>
            <a:r>
              <a:rPr lang="cs-CZ" dirty="0" smtClean="0">
                <a:latin typeface="Arial" pitchFamily="34" charset="0"/>
                <a:cs typeface="Arial" pitchFamily="34" charset="0"/>
              </a:rPr>
              <a:t>č.9 – Londýnské metro – zastávka </a:t>
            </a:r>
            <a:r>
              <a:rPr lang="cs-CZ" i="1" dirty="0" smtClean="0">
                <a:latin typeface="Arial" pitchFamily="34" charset="0"/>
                <a:cs typeface="Arial" pitchFamily="34" charset="0"/>
              </a:rPr>
              <a:t>Green park</a:t>
            </a:r>
            <a:r>
              <a:rPr lang="en-US" dirty="0" smtClean="0">
                <a:latin typeface="Arial" pitchFamily="34" charset="0"/>
                <a:cs typeface="Arial" pitchFamily="34" charset="0"/>
              </a:rPr>
              <a:t>.</a:t>
            </a:r>
            <a:endParaRPr lang="cs-CZ"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Náboženství</a:t>
            </a:r>
            <a:endParaRPr lang="cs-CZ" dirty="0"/>
          </a:p>
        </p:txBody>
      </p:sp>
      <p:sp>
        <p:nvSpPr>
          <p:cNvPr id="3" name="Zástupný symbol pro obsah 2"/>
          <p:cNvSpPr>
            <a:spLocks noGrp="1"/>
          </p:cNvSpPr>
          <p:nvPr>
            <p:ph idx="1"/>
          </p:nvPr>
        </p:nvSpPr>
        <p:spPr/>
        <p:txBody>
          <a:bodyPr>
            <a:normAutofit/>
          </a:bodyPr>
          <a:lstStyle/>
          <a:p>
            <a:r>
              <a:rPr lang="cs-CZ" sz="1600" dirty="0" smtClean="0">
                <a:latin typeface="Times New Roman" pitchFamily="18" charset="0"/>
                <a:cs typeface="Times New Roman" pitchFamily="18" charset="0"/>
              </a:rPr>
              <a:t>Když papež Řehoř I. Veliký vyslal v roce 597 svatého Augustina z Canterbury, aby uvedl do Anglie křesťanství, předpokládal, že se jeho vyslanec stane arcibiskupem londýnským, protože toto město bylo dříve hlavním městem římské kolonie Británie. Vzhledem k tomu, že Augustin byl pohostinně přijat v Kentském království králem </a:t>
            </a:r>
            <a:r>
              <a:rPr lang="cs-CZ" sz="1600" dirty="0" err="1" smtClean="0">
                <a:latin typeface="Times New Roman" pitchFamily="18" charset="0"/>
                <a:cs typeface="Times New Roman" pitchFamily="18" charset="0"/>
              </a:rPr>
              <a:t>Ethelbertem</a:t>
            </a:r>
            <a:r>
              <a:rPr lang="cs-CZ" sz="1600" dirty="0" smtClean="0">
                <a:latin typeface="Times New Roman" pitchFamily="18" charset="0"/>
                <a:cs typeface="Times New Roman" pitchFamily="18" charset="0"/>
              </a:rPr>
              <a:t>, bylo však v roce 601 ustanoveno arcibiskupství v Canterbury. Přesto byl Londýn vždy důležitým náboženským centrem a canterburští arcibiskupové zde trávili mnoho času. Jejich oficiální londýnskou rezidencí je </a:t>
            </a:r>
            <a:r>
              <a:rPr lang="cs-CZ" sz="1600" dirty="0" err="1" smtClean="0">
                <a:latin typeface="Times New Roman" pitchFamily="18" charset="0"/>
                <a:cs typeface="Times New Roman" pitchFamily="18" charset="0"/>
              </a:rPr>
              <a:t>Lambethský</a:t>
            </a:r>
            <a:r>
              <a:rPr lang="cs-CZ" sz="1600" dirty="0" smtClean="0">
                <a:latin typeface="Times New Roman" pitchFamily="18" charset="0"/>
                <a:cs typeface="Times New Roman" pitchFamily="18" charset="0"/>
              </a:rPr>
              <a:t> palác.</a:t>
            </a:r>
            <a:endParaRPr lang="cs-CZ" sz="1600" dirty="0">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cstate="print"/>
          <a:srcRect/>
          <a:stretch>
            <a:fillRect/>
          </a:stretch>
        </p:blipFill>
        <p:spPr bwMode="auto">
          <a:xfrm>
            <a:off x="899592" y="3429000"/>
            <a:ext cx="4746104" cy="3203620"/>
          </a:xfrm>
          <a:prstGeom prst="rect">
            <a:avLst/>
          </a:prstGeom>
          <a:noFill/>
          <a:ln w="9525">
            <a:noFill/>
            <a:miter lim="800000"/>
            <a:headEnd/>
            <a:tailEnd/>
          </a:ln>
        </p:spPr>
      </p:pic>
      <p:sp>
        <p:nvSpPr>
          <p:cNvPr id="5" name="TextovéPole 7"/>
          <p:cNvSpPr txBox="1">
            <a:spLocks noChangeArrowheads="1"/>
          </p:cNvSpPr>
          <p:nvPr/>
        </p:nvSpPr>
        <p:spPr bwMode="auto">
          <a:xfrm>
            <a:off x="5652120" y="6309320"/>
            <a:ext cx="3322384" cy="369332"/>
          </a:xfrm>
          <a:prstGeom prst="rect">
            <a:avLst/>
          </a:prstGeom>
          <a:noFill/>
          <a:ln w="9525">
            <a:noFill/>
            <a:miter lim="800000"/>
            <a:headEnd/>
            <a:tailEnd/>
          </a:ln>
        </p:spPr>
        <p:txBody>
          <a:bodyPr wrap="none">
            <a:spAutoFit/>
          </a:bodyPr>
          <a:lstStyle/>
          <a:p>
            <a:r>
              <a:rPr lang="cs-CZ" dirty="0" smtClean="0">
                <a:latin typeface="Arial" pitchFamily="34" charset="0"/>
                <a:cs typeface="Arial" pitchFamily="34" charset="0"/>
              </a:rPr>
              <a:t>č.10 – </a:t>
            </a:r>
            <a:r>
              <a:rPr lang="cs-CZ" dirty="0" err="1" smtClean="0">
                <a:latin typeface="Arial" pitchFamily="34" charset="0"/>
                <a:cs typeface="Arial" pitchFamily="34" charset="0"/>
              </a:rPr>
              <a:t>Westminsterské</a:t>
            </a:r>
            <a:r>
              <a:rPr lang="cs-CZ" dirty="0" smtClean="0">
                <a:latin typeface="Arial" pitchFamily="34" charset="0"/>
                <a:cs typeface="Arial" pitchFamily="34" charset="0"/>
              </a:rPr>
              <a:t> </a:t>
            </a:r>
            <a:r>
              <a:rPr lang="cs-CZ" dirty="0" err="1" smtClean="0">
                <a:latin typeface="Arial" pitchFamily="34" charset="0"/>
                <a:cs typeface="Arial" pitchFamily="34" charset="0"/>
              </a:rPr>
              <a:t>opatsví</a:t>
            </a:r>
            <a:endParaRPr lang="cs-CZ"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Vzdělání</a:t>
            </a:r>
            <a:endParaRPr lang="cs-CZ" dirty="0"/>
          </a:p>
        </p:txBody>
      </p:sp>
      <p:sp>
        <p:nvSpPr>
          <p:cNvPr id="3" name="Zástupný symbol pro obsah 2"/>
          <p:cNvSpPr>
            <a:spLocks noGrp="1"/>
          </p:cNvSpPr>
          <p:nvPr>
            <p:ph idx="1"/>
          </p:nvPr>
        </p:nvSpPr>
        <p:spPr/>
        <p:txBody>
          <a:bodyPr>
            <a:normAutofit/>
          </a:bodyPr>
          <a:lstStyle/>
          <a:p>
            <a:r>
              <a:rPr lang="cs-CZ" sz="1600" dirty="0" smtClean="0">
                <a:latin typeface="Times New Roman" pitchFamily="18" charset="0"/>
                <a:cs typeface="Times New Roman" pitchFamily="18" charset="0"/>
              </a:rPr>
              <a:t>Londýn je sídlem mnoha univerzit a středních škol, které navštěvuje asi 378 000 studentů. Nachází se zde také mnohé a vědecké a výzkumné ústavy.</a:t>
            </a:r>
          </a:p>
          <a:p>
            <a:endParaRPr lang="cs-CZ" sz="1600" dirty="0" smtClean="0">
              <a:latin typeface="Times New Roman" pitchFamily="18" charset="0"/>
              <a:cs typeface="Times New Roman" pitchFamily="18" charset="0"/>
            </a:endParaRPr>
          </a:p>
          <a:p>
            <a:r>
              <a:rPr lang="cs-CZ" sz="1600" dirty="0" smtClean="0">
                <a:latin typeface="Times New Roman" pitchFamily="18" charset="0"/>
                <a:cs typeface="Times New Roman" pitchFamily="18" charset="0"/>
              </a:rPr>
              <a:t>Největší vysokou školou podle počtu studentů (125 000) ve Velké Británii a v Evropě je Londýnská univerzita. Skládá se z 20 fakult a několika dalších menších ústavů s větší mírou autonomie. Některé fakulty poskytují všeobecně zaměřené studium a jiné jsou specializované ústavy například London </a:t>
            </a:r>
            <a:r>
              <a:rPr lang="cs-CZ" sz="1600" dirty="0" err="1" smtClean="0">
                <a:latin typeface="Times New Roman" pitchFamily="18" charset="0"/>
                <a:cs typeface="Times New Roman" pitchFamily="18" charset="0"/>
              </a:rPr>
              <a:t>School</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of</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Economics</a:t>
            </a:r>
            <a:r>
              <a:rPr lang="cs-CZ" sz="1600" dirty="0" smtClean="0">
                <a:latin typeface="Times New Roman" pitchFamily="18" charset="0"/>
                <a:cs typeface="Times New Roman" pitchFamily="18" charset="0"/>
              </a:rPr>
              <a:t>, SOAS, </a:t>
            </a:r>
            <a:r>
              <a:rPr lang="cs-CZ" sz="1600" dirty="0" err="1" smtClean="0">
                <a:latin typeface="Times New Roman" pitchFamily="18" charset="0"/>
                <a:cs typeface="Times New Roman" pitchFamily="18" charset="0"/>
              </a:rPr>
              <a:t>Royal</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Academy</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of</a:t>
            </a:r>
            <a:r>
              <a:rPr lang="cs-CZ" sz="1600" dirty="0" smtClean="0">
                <a:latin typeface="Times New Roman" pitchFamily="18" charset="0"/>
                <a:cs typeface="Times New Roman" pitchFamily="18" charset="0"/>
              </a:rPr>
              <a:t> Music a Institute </a:t>
            </a:r>
            <a:r>
              <a:rPr lang="cs-CZ" sz="1600" dirty="0" err="1" smtClean="0">
                <a:latin typeface="Times New Roman" pitchFamily="18" charset="0"/>
                <a:cs typeface="Times New Roman" pitchFamily="18" charset="0"/>
              </a:rPr>
              <a:t>of</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Education</a:t>
            </a:r>
            <a:r>
              <a:rPr lang="cs-CZ" sz="1600" dirty="0" smtClean="0">
                <a:latin typeface="Times New Roman" pitchFamily="18" charset="0"/>
                <a:cs typeface="Times New Roman" pitchFamily="18" charset="0"/>
              </a:rPr>
              <a:t>.</a:t>
            </a:r>
          </a:p>
          <a:p>
            <a:endParaRPr lang="cs-CZ" sz="1600" dirty="0" smtClean="0">
              <a:latin typeface="Times New Roman" pitchFamily="18" charset="0"/>
              <a:cs typeface="Times New Roman" pitchFamily="18" charset="0"/>
            </a:endParaRPr>
          </a:p>
          <a:p>
            <a:r>
              <a:rPr lang="cs-CZ" sz="1600" dirty="0" err="1" smtClean="0">
                <a:latin typeface="Times New Roman" pitchFamily="18" charset="0"/>
                <a:cs typeface="Times New Roman" pitchFamily="18" charset="0"/>
              </a:rPr>
              <a:t>Imperial</a:t>
            </a:r>
            <a:r>
              <a:rPr lang="cs-CZ" sz="1600" dirty="0" smtClean="0">
                <a:latin typeface="Times New Roman" pitchFamily="18" charset="0"/>
                <a:cs typeface="Times New Roman" pitchFamily="18" charset="0"/>
              </a:rPr>
              <a:t> College London a University College London byly podle výzkumu </a:t>
            </a:r>
            <a:r>
              <a:rPr lang="cs-CZ" sz="1600" dirty="0" err="1" smtClean="0">
                <a:latin typeface="Times New Roman" pitchFamily="18" charset="0"/>
                <a:cs typeface="Times New Roman" pitchFamily="18" charset="0"/>
              </a:rPr>
              <a:t>The</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Times</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Higher</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Education</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Supplement</a:t>
            </a:r>
            <a:r>
              <a:rPr lang="cs-CZ" sz="1600" dirty="0" smtClean="0">
                <a:latin typeface="Times New Roman" pitchFamily="18" charset="0"/>
                <a:cs typeface="Times New Roman" pitchFamily="18" charset="0"/>
              </a:rPr>
              <a:t> zařazeny mezi desítku nejlepších univerzit na světě (ICL na 5. místě a UCL na 9. místě). Dalšími univerzitami ve městě jsou </a:t>
            </a:r>
            <a:r>
              <a:rPr lang="cs-CZ" sz="1600" dirty="0" err="1" smtClean="0">
                <a:latin typeface="Times New Roman" pitchFamily="18" charset="0"/>
                <a:cs typeface="Times New Roman" pitchFamily="18" charset="0"/>
              </a:rPr>
              <a:t>Brunel</a:t>
            </a:r>
            <a:r>
              <a:rPr lang="cs-CZ" sz="1600" dirty="0" smtClean="0">
                <a:latin typeface="Times New Roman" pitchFamily="18" charset="0"/>
                <a:cs typeface="Times New Roman" pitchFamily="18" charset="0"/>
              </a:rPr>
              <a:t> University, City University, London Metropolitan University, </a:t>
            </a:r>
            <a:r>
              <a:rPr lang="cs-CZ" sz="1600" dirty="0" err="1" smtClean="0">
                <a:latin typeface="Times New Roman" pitchFamily="18" charset="0"/>
                <a:cs typeface="Times New Roman" pitchFamily="18" charset="0"/>
              </a:rPr>
              <a:t>Imperial</a:t>
            </a:r>
            <a:r>
              <a:rPr lang="cs-CZ" sz="1600" dirty="0" smtClean="0">
                <a:latin typeface="Times New Roman" pitchFamily="18" charset="0"/>
                <a:cs typeface="Times New Roman" pitchFamily="18" charset="0"/>
              </a:rPr>
              <a:t> College London, </a:t>
            </a:r>
            <a:r>
              <a:rPr lang="cs-CZ" sz="1600" dirty="0" err="1" smtClean="0">
                <a:latin typeface="Times New Roman" pitchFamily="18" charset="0"/>
                <a:cs typeface="Times New Roman" pitchFamily="18" charset="0"/>
              </a:rPr>
              <a:t>Middlesex</a:t>
            </a:r>
            <a:r>
              <a:rPr lang="cs-CZ" sz="1600" dirty="0" smtClean="0">
                <a:latin typeface="Times New Roman" pitchFamily="18" charset="0"/>
                <a:cs typeface="Times New Roman" pitchFamily="18" charset="0"/>
              </a:rPr>
              <a:t> University, </a:t>
            </a:r>
            <a:r>
              <a:rPr lang="cs-CZ" sz="1600" dirty="0" err="1" smtClean="0">
                <a:latin typeface="Times New Roman" pitchFamily="18" charset="0"/>
                <a:cs typeface="Times New Roman" pitchFamily="18" charset="0"/>
              </a:rPr>
              <a:t>University</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of</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East</a:t>
            </a:r>
            <a:r>
              <a:rPr lang="cs-CZ" sz="1600" dirty="0" smtClean="0">
                <a:latin typeface="Times New Roman" pitchFamily="18" charset="0"/>
                <a:cs typeface="Times New Roman" pitchFamily="18" charset="0"/>
              </a:rPr>
              <a:t> London, University </a:t>
            </a:r>
            <a:r>
              <a:rPr lang="cs-CZ" sz="1600" dirty="0" err="1" smtClean="0">
                <a:latin typeface="Times New Roman" pitchFamily="18" charset="0"/>
                <a:cs typeface="Times New Roman" pitchFamily="18" charset="0"/>
              </a:rPr>
              <a:t>of</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Westminster</a:t>
            </a:r>
            <a:r>
              <a:rPr lang="cs-CZ" sz="1600" dirty="0" smtClean="0">
                <a:latin typeface="Times New Roman" pitchFamily="18" charset="0"/>
                <a:cs typeface="Times New Roman" pitchFamily="18" charset="0"/>
              </a:rPr>
              <a:t> a London </a:t>
            </a:r>
            <a:r>
              <a:rPr lang="cs-CZ" sz="1600" dirty="0" err="1" smtClean="0">
                <a:latin typeface="Times New Roman" pitchFamily="18" charset="0"/>
                <a:cs typeface="Times New Roman" pitchFamily="18" charset="0"/>
              </a:rPr>
              <a:t>South</a:t>
            </a:r>
            <a:r>
              <a:rPr lang="cs-CZ" sz="1600" dirty="0" smtClean="0">
                <a:latin typeface="Times New Roman" pitchFamily="18" charset="0"/>
                <a:cs typeface="Times New Roman" pitchFamily="18" charset="0"/>
              </a:rPr>
              <a:t> Bank University. Londýn je také známý svými ekonomickými školami – London Business </a:t>
            </a:r>
            <a:r>
              <a:rPr lang="cs-CZ" sz="1600" dirty="0" err="1" smtClean="0">
                <a:latin typeface="Times New Roman" pitchFamily="18" charset="0"/>
                <a:cs typeface="Times New Roman" pitchFamily="18" charset="0"/>
              </a:rPr>
              <a:t>School</a:t>
            </a:r>
            <a:r>
              <a:rPr lang="cs-CZ" sz="1600" dirty="0" smtClean="0">
                <a:latin typeface="Times New Roman" pitchFamily="18" charset="0"/>
                <a:cs typeface="Times New Roman" pitchFamily="18" charset="0"/>
              </a:rPr>
              <a:t> (nejlepší ekonomická škola podle Business </a:t>
            </a:r>
            <a:r>
              <a:rPr lang="cs-CZ" sz="1600" dirty="0" err="1" smtClean="0">
                <a:latin typeface="Times New Roman" pitchFamily="18" charset="0"/>
                <a:cs typeface="Times New Roman" pitchFamily="18" charset="0"/>
              </a:rPr>
              <a:t>Week</a:t>
            </a:r>
            <a:r>
              <a:rPr lang="cs-CZ" sz="1600" dirty="0" smtClean="0">
                <a:latin typeface="Times New Roman" pitchFamily="18" charset="0"/>
                <a:cs typeface="Times New Roman" pitchFamily="18" charset="0"/>
              </a:rPr>
              <a:t>) a </a:t>
            </a:r>
            <a:r>
              <a:rPr lang="cs-CZ" sz="1600" dirty="0" err="1" smtClean="0">
                <a:latin typeface="Times New Roman" pitchFamily="18" charset="0"/>
                <a:cs typeface="Times New Roman" pitchFamily="18" charset="0"/>
              </a:rPr>
              <a:t>Cass</a:t>
            </a:r>
            <a:r>
              <a:rPr lang="cs-CZ" sz="1600" dirty="0" smtClean="0">
                <a:latin typeface="Times New Roman" pitchFamily="18" charset="0"/>
                <a:cs typeface="Times New Roman" pitchFamily="18" charset="0"/>
              </a:rPr>
              <a:t> Business </a:t>
            </a:r>
            <a:r>
              <a:rPr lang="cs-CZ" sz="1600" dirty="0" err="1" smtClean="0">
                <a:latin typeface="Times New Roman" pitchFamily="18" charset="0"/>
                <a:cs typeface="Times New Roman" pitchFamily="18" charset="0"/>
              </a:rPr>
              <a:t>School</a:t>
            </a:r>
            <a:r>
              <a:rPr lang="cs-CZ" sz="1600" dirty="0" smtClean="0">
                <a:latin typeface="Times New Roman" pitchFamily="18" charset="0"/>
                <a:cs typeface="Times New Roman" pitchFamily="18" charset="0"/>
              </a:rPr>
              <a:t> (největší ekonomická škola Evropy).</a:t>
            </a:r>
            <a:endParaRPr lang="cs-CZ"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Sport</a:t>
            </a:r>
            <a:endParaRPr lang="cs-CZ" dirty="0"/>
          </a:p>
        </p:txBody>
      </p:sp>
      <p:sp>
        <p:nvSpPr>
          <p:cNvPr id="3" name="Zástupný symbol pro obsah 2"/>
          <p:cNvSpPr>
            <a:spLocks noGrp="1"/>
          </p:cNvSpPr>
          <p:nvPr>
            <p:ph idx="1"/>
          </p:nvPr>
        </p:nvSpPr>
        <p:spPr/>
        <p:txBody>
          <a:bodyPr>
            <a:normAutofit/>
          </a:bodyPr>
          <a:lstStyle/>
          <a:p>
            <a:r>
              <a:rPr lang="cs-CZ" sz="1600" dirty="0" smtClean="0">
                <a:latin typeface="Times New Roman" pitchFamily="18" charset="0"/>
                <a:cs typeface="Times New Roman" pitchFamily="18" charset="0"/>
              </a:rPr>
              <a:t>Londýn je místem konání jednoho z největších maratónů s masovou účastí, Londýnského maratónu, konaly se zde Letní olympijské hry v roce 1908 a 1948. V červnu 2005 byl Londýn vybrán jako místo pořádání Letních Olympijských her 2012. Londýn se tak stal prvním olympijským městem, kde se letní olympijské hry konaly třikrát.</a:t>
            </a:r>
          </a:p>
          <a:p>
            <a:endParaRPr lang="cs-CZ" sz="1600" dirty="0" smtClean="0">
              <a:latin typeface="Times New Roman" pitchFamily="18" charset="0"/>
              <a:cs typeface="Times New Roman" pitchFamily="18" charset="0"/>
            </a:endParaRPr>
          </a:p>
          <a:p>
            <a:r>
              <a:rPr lang="cs-CZ" sz="1600" dirty="0" smtClean="0">
                <a:latin typeface="Times New Roman" pitchFamily="18" charset="0"/>
                <a:cs typeface="Times New Roman" pitchFamily="18" charset="0"/>
              </a:rPr>
              <a:t>Nejnavštěvovanějším sportem v Londýně je fotbal a v Londýně sídlí několik předních fotbalových klubů. V historii nebyly londýnské kluby příliš úspěšné v získávání nejcennějších fotbalových trofejí tak jako například Liverpool nebo Manchester </a:t>
            </a:r>
            <a:r>
              <a:rPr lang="cs-CZ" sz="1600" dirty="0" err="1" smtClean="0">
                <a:latin typeface="Times New Roman" pitchFamily="18" charset="0"/>
                <a:cs typeface="Times New Roman" pitchFamily="18" charset="0"/>
              </a:rPr>
              <a:t>United</a:t>
            </a:r>
            <a:r>
              <a:rPr lang="cs-CZ" sz="1600" dirty="0" smtClean="0">
                <a:latin typeface="Times New Roman" pitchFamily="18" charset="0"/>
                <a:cs typeface="Times New Roman" pitchFamily="18" charset="0"/>
              </a:rPr>
              <a:t>, ale současný </a:t>
            </a:r>
            <a:r>
              <a:rPr lang="cs-CZ" sz="1600" dirty="0" err="1" smtClean="0">
                <a:latin typeface="Times New Roman" pitchFamily="18" charset="0"/>
                <a:cs typeface="Times New Roman" pitchFamily="18" charset="0"/>
              </a:rPr>
              <a:t>Arsenal</a:t>
            </a:r>
            <a:r>
              <a:rPr lang="cs-CZ" sz="1600" dirty="0" smtClean="0">
                <a:latin typeface="Times New Roman" pitchFamily="18" charset="0"/>
                <a:cs typeface="Times New Roman" pitchFamily="18" charset="0"/>
              </a:rPr>
              <a:t> (založený ve </a:t>
            </a:r>
            <a:r>
              <a:rPr lang="cs-CZ" sz="1600" dirty="0" err="1" smtClean="0">
                <a:latin typeface="Times New Roman" pitchFamily="18" charset="0"/>
                <a:cs typeface="Times New Roman" pitchFamily="18" charset="0"/>
              </a:rPr>
              <a:t>Woolwich</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Arsenal</a:t>
            </a:r>
            <a:r>
              <a:rPr lang="cs-CZ" sz="1600" dirty="0" smtClean="0">
                <a:latin typeface="Times New Roman" pitchFamily="18" charset="0"/>
                <a:cs typeface="Times New Roman" pitchFamily="18" charset="0"/>
              </a:rPr>
              <a:t>, ale v roce 1913 se přestěhoval do </a:t>
            </a:r>
            <a:r>
              <a:rPr lang="cs-CZ" sz="1600" dirty="0" err="1" smtClean="0">
                <a:latin typeface="Times New Roman" pitchFamily="18" charset="0"/>
                <a:cs typeface="Times New Roman" pitchFamily="18" charset="0"/>
              </a:rPr>
              <a:t>Highbury</a:t>
            </a:r>
            <a:r>
              <a:rPr lang="cs-CZ" sz="1600" dirty="0" smtClean="0">
                <a:latin typeface="Times New Roman" pitchFamily="18" charset="0"/>
                <a:cs typeface="Times New Roman" pitchFamily="18" charset="0"/>
              </a:rPr>
              <a:t> a nyní sídlí </a:t>
            </a:r>
            <a:r>
              <a:rPr lang="cs-CZ" sz="1600" dirty="0" err="1" smtClean="0">
                <a:latin typeface="Times New Roman" pitchFamily="18" charset="0"/>
                <a:cs typeface="Times New Roman" pitchFamily="18" charset="0"/>
              </a:rPr>
              <a:t>Emirates</a:t>
            </a:r>
            <a:r>
              <a:rPr lang="cs-CZ" sz="1600" dirty="0" smtClean="0">
                <a:latin typeface="Times New Roman" pitchFamily="18" charset="0"/>
                <a:cs typeface="Times New Roman" pitchFamily="18" charset="0"/>
              </a:rPr>
              <a:t> Stadium) a </a:t>
            </a:r>
            <a:r>
              <a:rPr lang="cs-CZ" sz="1600" dirty="0" err="1" smtClean="0">
                <a:latin typeface="Times New Roman" pitchFamily="18" charset="0"/>
                <a:cs typeface="Times New Roman" pitchFamily="18" charset="0"/>
              </a:rPr>
              <a:t>Chelsea</a:t>
            </a:r>
            <a:r>
              <a:rPr lang="cs-CZ" sz="1600" dirty="0" smtClean="0">
                <a:latin typeface="Times New Roman" pitchFamily="18" charset="0"/>
                <a:cs typeface="Times New Roman" pitchFamily="18" charset="0"/>
              </a:rPr>
              <a:t> (hraje ve </a:t>
            </a:r>
            <a:r>
              <a:rPr lang="cs-CZ" sz="1600" dirty="0" err="1" smtClean="0">
                <a:latin typeface="Times New Roman" pitchFamily="18" charset="0"/>
                <a:cs typeface="Times New Roman" pitchFamily="18" charset="0"/>
              </a:rPr>
              <a:t>Fullhamu</a:t>
            </a:r>
            <a:r>
              <a:rPr lang="cs-CZ" sz="1600" dirty="0" smtClean="0">
                <a:latin typeface="Times New Roman" pitchFamily="18" charset="0"/>
                <a:cs typeface="Times New Roman" pitchFamily="18" charset="0"/>
              </a:rPr>
              <a:t>) jsou, spolu s Manchester </a:t>
            </a:r>
            <a:r>
              <a:rPr lang="cs-CZ" sz="1600" dirty="0" err="1" smtClean="0">
                <a:latin typeface="Times New Roman" pitchFamily="18" charset="0"/>
                <a:cs typeface="Times New Roman" pitchFamily="18" charset="0"/>
              </a:rPr>
              <a:t>United</a:t>
            </a:r>
            <a:r>
              <a:rPr lang="cs-CZ" sz="1600" dirty="0" smtClean="0">
                <a:latin typeface="Times New Roman" pitchFamily="18" charset="0"/>
                <a:cs typeface="Times New Roman" pitchFamily="18" charset="0"/>
              </a:rPr>
              <a:t> a Liverpool, považovány za členy velké čtyřky – </a:t>
            </a:r>
            <a:r>
              <a:rPr lang="cs-CZ" sz="1600" dirty="0" err="1" smtClean="0">
                <a:latin typeface="Times New Roman" pitchFamily="18" charset="0"/>
                <a:cs typeface="Times New Roman" pitchFamily="18" charset="0"/>
              </a:rPr>
              <a:t>Big</a:t>
            </a:r>
            <a:r>
              <a:rPr lang="cs-CZ" sz="1600" dirty="0" smtClean="0">
                <a:latin typeface="Times New Roman" pitchFamily="18" charset="0"/>
                <a:cs typeface="Times New Roman" pitchFamily="18" charset="0"/>
              </a:rPr>
              <a:t> 4. V sezóně 2003/04 byly první dvojicí londýnských klubů v nejvyšší anglické fotbalové soutěži, které se umístily na prvních dvou místech s vítězným </a:t>
            </a:r>
            <a:r>
              <a:rPr lang="cs-CZ" sz="1600" dirty="0" err="1" smtClean="0">
                <a:latin typeface="Times New Roman" pitchFamily="18" charset="0"/>
                <a:cs typeface="Times New Roman" pitchFamily="18" charset="0"/>
              </a:rPr>
              <a:t>Arsenalem</a:t>
            </a:r>
            <a:r>
              <a:rPr lang="cs-CZ" sz="1600" dirty="0" smtClean="0">
                <a:latin typeface="Times New Roman" pitchFamily="18" charset="0"/>
                <a:cs typeface="Times New Roman" pitchFamily="18" charset="0"/>
              </a:rPr>
              <a:t>. V sezóně 2004/05 se situace opakovala, tentokrát zvítězila </a:t>
            </a:r>
            <a:r>
              <a:rPr lang="cs-CZ" sz="1600" dirty="0" err="1" smtClean="0">
                <a:latin typeface="Times New Roman" pitchFamily="18" charset="0"/>
                <a:cs typeface="Times New Roman" pitchFamily="18" charset="0"/>
              </a:rPr>
              <a:t>Chlesea</a:t>
            </a:r>
            <a:endParaRPr lang="cs-CZ"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Turistické atrakce</a:t>
            </a:r>
            <a:endParaRPr lang="cs-CZ" dirty="0"/>
          </a:p>
        </p:txBody>
      </p:sp>
      <p:sp>
        <p:nvSpPr>
          <p:cNvPr id="3" name="Zástupný symbol pro obsah 2"/>
          <p:cNvSpPr>
            <a:spLocks noGrp="1"/>
          </p:cNvSpPr>
          <p:nvPr>
            <p:ph idx="1"/>
          </p:nvPr>
        </p:nvSpPr>
        <p:spPr/>
        <p:txBody>
          <a:bodyPr>
            <a:normAutofit/>
          </a:bodyPr>
          <a:lstStyle/>
          <a:p>
            <a:r>
              <a:rPr lang="cs-CZ" sz="1600" dirty="0" smtClean="0">
                <a:latin typeface="Times New Roman" pitchFamily="18" charset="0"/>
                <a:cs typeface="Times New Roman" pitchFamily="18" charset="0"/>
              </a:rPr>
              <a:t>Londýn patří k nejvíce navštěvovaným městům na světě. Turistické atrakce se nalézají převážně v centrálním Londýně. Patří mezi ně historická City; </a:t>
            </a:r>
            <a:r>
              <a:rPr lang="cs-CZ" sz="1600" dirty="0" err="1" smtClean="0">
                <a:latin typeface="Times New Roman" pitchFamily="18" charset="0"/>
                <a:cs typeface="Times New Roman" pitchFamily="18" charset="0"/>
              </a:rPr>
              <a:t>West</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End</a:t>
            </a:r>
            <a:r>
              <a:rPr lang="cs-CZ" sz="1600" dirty="0" smtClean="0">
                <a:latin typeface="Times New Roman" pitchFamily="18" charset="0"/>
                <a:cs typeface="Times New Roman" pitchFamily="18" charset="0"/>
              </a:rPr>
              <a:t> a jeho proslulá kina, bary, kluby, obchody a restaurace; </a:t>
            </a:r>
            <a:r>
              <a:rPr lang="cs-CZ" sz="1600" dirty="0" err="1" smtClean="0">
                <a:latin typeface="Times New Roman" pitchFamily="18" charset="0"/>
                <a:cs typeface="Times New Roman" pitchFamily="18" charset="0"/>
              </a:rPr>
              <a:t>Westminster</a:t>
            </a:r>
            <a:r>
              <a:rPr lang="cs-CZ" sz="1600" dirty="0" smtClean="0">
                <a:latin typeface="Times New Roman" pitchFamily="18" charset="0"/>
                <a:cs typeface="Times New Roman" pitchFamily="18" charset="0"/>
              </a:rPr>
              <a:t> s </a:t>
            </a:r>
            <a:r>
              <a:rPr lang="cs-CZ" sz="1600" dirty="0" err="1" smtClean="0">
                <a:latin typeface="Times New Roman" pitchFamily="18" charset="0"/>
                <a:cs typeface="Times New Roman" pitchFamily="18" charset="0"/>
              </a:rPr>
              <a:t>Westminsterským</a:t>
            </a:r>
            <a:r>
              <a:rPr lang="cs-CZ" sz="1600" dirty="0" smtClean="0">
                <a:latin typeface="Times New Roman" pitchFamily="18" charset="0"/>
                <a:cs typeface="Times New Roman" pitchFamily="18" charset="0"/>
              </a:rPr>
              <a:t> opatstvím, Buckinghamským palácem, </a:t>
            </a:r>
            <a:r>
              <a:rPr lang="cs-CZ" sz="1600" dirty="0" err="1" smtClean="0">
                <a:latin typeface="Times New Roman" pitchFamily="18" charset="0"/>
                <a:cs typeface="Times New Roman" pitchFamily="18" charset="0"/>
              </a:rPr>
              <a:t>Clarence</a:t>
            </a:r>
            <a:r>
              <a:rPr lang="cs-CZ" sz="1600" dirty="0" smtClean="0">
                <a:latin typeface="Times New Roman" pitchFamily="18" charset="0"/>
                <a:cs typeface="Times New Roman" pitchFamily="18" charset="0"/>
              </a:rPr>
              <a:t> House atd. Dále je to Science Museum, Přírodopisné muzeum, Britské muzeum, Národní galerie, </a:t>
            </a:r>
            <a:r>
              <a:rPr lang="cs-CZ" sz="1600" dirty="0" err="1" smtClean="0">
                <a:latin typeface="Times New Roman" pitchFamily="18" charset="0"/>
                <a:cs typeface="Times New Roman" pitchFamily="18" charset="0"/>
              </a:rPr>
              <a:t>Tate</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Gallery</a:t>
            </a:r>
            <a:r>
              <a:rPr lang="cs-CZ" sz="1600" dirty="0" smtClean="0">
                <a:latin typeface="Times New Roman" pitchFamily="18" charset="0"/>
                <a:cs typeface="Times New Roman" pitchFamily="18" charset="0"/>
              </a:rPr>
              <a:t>, mosty London </a:t>
            </a:r>
            <a:r>
              <a:rPr lang="cs-CZ" sz="1600" dirty="0" err="1" smtClean="0">
                <a:latin typeface="Times New Roman" pitchFamily="18" charset="0"/>
                <a:cs typeface="Times New Roman" pitchFamily="18" charset="0"/>
              </a:rPr>
              <a:t>Bridge</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Tower</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Bridge</a:t>
            </a:r>
            <a:r>
              <a:rPr lang="cs-CZ" sz="1600" dirty="0" smtClean="0">
                <a:latin typeface="Times New Roman" pitchFamily="18" charset="0"/>
                <a:cs typeface="Times New Roman" pitchFamily="18" charset="0"/>
              </a:rPr>
              <a:t>, Královská observatoř v Greenwichi, kudy prochází od roku 1884 nultý poledník a další zajímavosti.</a:t>
            </a:r>
            <a:endParaRPr lang="cs-CZ" sz="1600" dirty="0">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3" cstate="print"/>
          <a:srcRect/>
          <a:stretch>
            <a:fillRect/>
          </a:stretch>
        </p:blipFill>
        <p:spPr bwMode="auto">
          <a:xfrm>
            <a:off x="2483768" y="3284984"/>
            <a:ext cx="4128459" cy="3096344"/>
          </a:xfrm>
          <a:prstGeom prst="rect">
            <a:avLst/>
          </a:prstGeom>
          <a:noFill/>
          <a:ln w="9525">
            <a:noFill/>
            <a:miter lim="800000"/>
            <a:headEnd/>
            <a:tailEnd/>
          </a:ln>
        </p:spPr>
      </p:pic>
      <p:sp>
        <p:nvSpPr>
          <p:cNvPr id="5" name="TextovéPole 7"/>
          <p:cNvSpPr txBox="1">
            <a:spLocks noChangeArrowheads="1"/>
          </p:cNvSpPr>
          <p:nvPr/>
        </p:nvSpPr>
        <p:spPr bwMode="auto">
          <a:xfrm>
            <a:off x="2483768" y="6488668"/>
            <a:ext cx="3014543" cy="369332"/>
          </a:xfrm>
          <a:prstGeom prst="rect">
            <a:avLst/>
          </a:prstGeom>
          <a:noFill/>
          <a:ln w="9525">
            <a:noFill/>
            <a:miter lim="800000"/>
            <a:headEnd/>
            <a:tailEnd/>
          </a:ln>
        </p:spPr>
        <p:txBody>
          <a:bodyPr wrap="none">
            <a:spAutoFit/>
          </a:bodyPr>
          <a:lstStyle/>
          <a:p>
            <a:r>
              <a:rPr lang="cs-CZ" dirty="0" smtClean="0">
                <a:latin typeface="Arial" pitchFamily="34" charset="0"/>
                <a:cs typeface="Arial" pitchFamily="34" charset="0"/>
              </a:rPr>
              <a:t>č.11 – </a:t>
            </a:r>
            <a:r>
              <a:rPr lang="cs-CZ" dirty="0" err="1" smtClean="0">
                <a:latin typeface="Arial" pitchFamily="34" charset="0"/>
                <a:cs typeface="Arial" pitchFamily="34" charset="0"/>
              </a:rPr>
              <a:t>Trafalgarské</a:t>
            </a:r>
            <a:r>
              <a:rPr lang="cs-CZ" dirty="0" smtClean="0">
                <a:latin typeface="Arial" pitchFamily="34" charset="0"/>
                <a:cs typeface="Arial" pitchFamily="34" charset="0"/>
              </a:rPr>
              <a:t> náměstí</a:t>
            </a:r>
            <a:endParaRPr lang="cs-CZ"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Zdroje</a:t>
            </a:r>
            <a:endParaRPr lang="cs-CZ" dirty="0"/>
          </a:p>
        </p:txBody>
      </p:sp>
      <p:sp>
        <p:nvSpPr>
          <p:cNvPr id="3" name="Zástupný symbol pro obsah 2"/>
          <p:cNvSpPr>
            <a:spLocks noGrp="1"/>
          </p:cNvSpPr>
          <p:nvPr>
            <p:ph idx="1"/>
          </p:nvPr>
        </p:nvSpPr>
        <p:spPr/>
        <p:txBody>
          <a:bodyPr>
            <a:normAutofit/>
          </a:bodyPr>
          <a:lstStyle/>
          <a:p>
            <a:r>
              <a:rPr lang="cs-CZ" sz="1100" dirty="0" smtClean="0">
                <a:latin typeface="Times New Roman" pitchFamily="18" charset="0"/>
                <a:cs typeface="Times New Roman" pitchFamily="18" charset="0"/>
              </a:rPr>
              <a:t>č.1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Londýn [online]. c2013 [citováno 15. 06. 2013]. Dostupný z WWW: &lt;</a:t>
            </a:r>
            <a:r>
              <a:rPr lang="cs-CZ" sz="1100" dirty="0" smtClean="0">
                <a:latin typeface="Times New Roman" pitchFamily="18" charset="0"/>
                <a:cs typeface="Times New Roman" pitchFamily="18" charset="0"/>
                <a:hlinkClick r:id="rId2"/>
              </a:rPr>
              <a:t>http://cs.wikipedia.org/w/index.php?title=Lond%C3%BDn&amp;oldid=10397459</a:t>
            </a:r>
            <a:r>
              <a:rPr lang="cs-CZ" sz="1100" dirty="0" smtClean="0">
                <a:latin typeface="Times New Roman" pitchFamily="18" charset="0"/>
                <a:cs typeface="Times New Roman" pitchFamily="18" charset="0"/>
              </a:rPr>
              <a:t>&gt;</a:t>
            </a:r>
          </a:p>
          <a:p>
            <a:r>
              <a:rPr lang="cs-CZ" sz="1100" dirty="0" smtClean="0">
                <a:latin typeface="Times New Roman" pitchFamily="18" charset="0"/>
                <a:cs typeface="Times New Roman" pitchFamily="18" charset="0"/>
              </a:rPr>
              <a:t>č.2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Alfréd Veliký [online]. c2013 [citováno 15. 06. 2013]. Dostupný z WWW: &lt;</a:t>
            </a:r>
            <a:r>
              <a:rPr lang="cs-CZ" sz="1100" dirty="0" smtClean="0">
                <a:latin typeface="Times New Roman" pitchFamily="18" charset="0"/>
                <a:cs typeface="Times New Roman" pitchFamily="18" charset="0"/>
                <a:hlinkClick r:id="rId3"/>
              </a:rPr>
              <a:t>http://cs.wikipedia.org/w/index.php?title=Alfr%C3%A9d_Velik%C3%BD&amp;oldid=9857690</a:t>
            </a:r>
            <a:r>
              <a:rPr lang="cs-CZ" sz="1100" dirty="0" smtClean="0">
                <a:latin typeface="Times New Roman" pitchFamily="18" charset="0"/>
                <a:cs typeface="Times New Roman" pitchFamily="18" charset="0"/>
              </a:rPr>
              <a:t>&gt;</a:t>
            </a:r>
          </a:p>
          <a:p>
            <a:r>
              <a:rPr lang="cs-CZ" sz="1100" dirty="0" smtClean="0">
                <a:latin typeface="Times New Roman" pitchFamily="18" charset="0"/>
                <a:cs typeface="Times New Roman" pitchFamily="18" charset="0"/>
              </a:rPr>
              <a:t>č.3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Londýn [online]. c2013 [citováno 15. 06. 2013]. Dostupný z WWW: &lt;</a:t>
            </a:r>
            <a:r>
              <a:rPr lang="cs-CZ" sz="1100" dirty="0" smtClean="0">
                <a:latin typeface="Times New Roman" pitchFamily="18" charset="0"/>
                <a:cs typeface="Times New Roman" pitchFamily="18" charset="0"/>
                <a:hlinkClick r:id="rId2"/>
              </a:rPr>
              <a:t>http://cs.wikipedia.org/w/index.php?title=Lond%C3%BDn&amp;oldid=10397459</a:t>
            </a:r>
            <a:r>
              <a:rPr lang="cs-CZ" sz="1100" dirty="0" smtClean="0">
                <a:latin typeface="Times New Roman" pitchFamily="18" charset="0"/>
                <a:cs typeface="Times New Roman" pitchFamily="18" charset="0"/>
              </a:rPr>
              <a:t>&gt;</a:t>
            </a:r>
          </a:p>
          <a:p>
            <a:r>
              <a:rPr lang="cs-CZ" sz="1100" dirty="0" smtClean="0">
                <a:latin typeface="Times New Roman" pitchFamily="18" charset="0"/>
                <a:cs typeface="Times New Roman" pitchFamily="18" charset="0"/>
              </a:rPr>
              <a:t>č.4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Londýn [online]. c2013 [citováno 15. 06. 2013]. Dostupný z WWW: &lt;</a:t>
            </a:r>
            <a:r>
              <a:rPr lang="cs-CZ" sz="1100" dirty="0" smtClean="0">
                <a:latin typeface="Times New Roman" pitchFamily="18" charset="0"/>
                <a:cs typeface="Times New Roman" pitchFamily="18" charset="0"/>
                <a:hlinkClick r:id="rId2"/>
              </a:rPr>
              <a:t>http://cs.wikipedia.org/w/index.php?title=Lond%C3%BDn&amp;oldid=10397459</a:t>
            </a:r>
            <a:r>
              <a:rPr lang="cs-CZ" sz="1100" dirty="0" smtClean="0">
                <a:latin typeface="Times New Roman" pitchFamily="18" charset="0"/>
                <a:cs typeface="Times New Roman" pitchFamily="18" charset="0"/>
              </a:rPr>
              <a:t>&gt;</a:t>
            </a:r>
          </a:p>
          <a:p>
            <a:r>
              <a:rPr lang="cs-CZ" sz="1100" dirty="0" smtClean="0">
                <a:latin typeface="Times New Roman" pitchFamily="18" charset="0"/>
                <a:cs typeface="Times New Roman" pitchFamily="18" charset="0"/>
              </a:rPr>
              <a:t>č.5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Londýn [online]. c2013 [citováno 15. 06. 2013]. Dostupný z WWW: &lt;</a:t>
            </a:r>
            <a:r>
              <a:rPr lang="cs-CZ" sz="1100" dirty="0" smtClean="0">
                <a:latin typeface="Times New Roman" pitchFamily="18" charset="0"/>
                <a:cs typeface="Times New Roman" pitchFamily="18" charset="0"/>
                <a:hlinkClick r:id="rId2"/>
              </a:rPr>
              <a:t>http://cs.wikipedia.org/w/index.php?title=Lond%C3%BDn&amp;oldid=10397459</a:t>
            </a:r>
            <a:r>
              <a:rPr lang="cs-CZ" sz="1100" dirty="0" smtClean="0">
                <a:latin typeface="Times New Roman" pitchFamily="18" charset="0"/>
                <a:cs typeface="Times New Roman" pitchFamily="18" charset="0"/>
              </a:rPr>
              <a:t>&gt;</a:t>
            </a:r>
          </a:p>
          <a:p>
            <a:r>
              <a:rPr lang="cs-CZ" sz="1100" dirty="0" smtClean="0">
                <a:latin typeface="Times New Roman" pitchFamily="18" charset="0"/>
                <a:cs typeface="Times New Roman" pitchFamily="18" charset="0"/>
              </a:rPr>
              <a:t>č.6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Londýn [online]. c2013 [citováno 15. 06. 2013]. Dostupný z WWW: &lt;</a:t>
            </a:r>
            <a:r>
              <a:rPr lang="cs-CZ" sz="1100" dirty="0" smtClean="0">
                <a:latin typeface="Times New Roman" pitchFamily="18" charset="0"/>
                <a:cs typeface="Times New Roman" pitchFamily="18" charset="0"/>
                <a:hlinkClick r:id="rId2"/>
              </a:rPr>
              <a:t>http://cs.wikipedia.org/w/index.php?title=Lond%C3%BDn&amp;oldid=10397459</a:t>
            </a:r>
            <a:r>
              <a:rPr lang="cs-CZ" sz="1100" dirty="0" smtClean="0">
                <a:latin typeface="Times New Roman" pitchFamily="18" charset="0"/>
                <a:cs typeface="Times New Roman" pitchFamily="18" charset="0"/>
              </a:rPr>
              <a:t>&gt;</a:t>
            </a:r>
          </a:p>
          <a:p>
            <a:r>
              <a:rPr lang="cs-CZ" sz="1100" dirty="0" smtClean="0">
                <a:latin typeface="Times New Roman" pitchFamily="18" charset="0"/>
                <a:cs typeface="Times New Roman" pitchFamily="18" charset="0"/>
              </a:rPr>
              <a:t>č.7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Londýn [online]. c2013 [citováno 15. 06. 2013]. Dostupný z WWW: &lt;</a:t>
            </a:r>
            <a:r>
              <a:rPr lang="cs-CZ" sz="1100" dirty="0" smtClean="0">
                <a:latin typeface="Times New Roman" pitchFamily="18" charset="0"/>
                <a:cs typeface="Times New Roman" pitchFamily="18" charset="0"/>
                <a:hlinkClick r:id="rId2"/>
              </a:rPr>
              <a:t>http://cs.wikipedia.org/w/index.php?title=Lond%C3%BDn&amp;oldid=10397459</a:t>
            </a:r>
            <a:r>
              <a:rPr lang="cs-CZ" sz="1100" dirty="0" smtClean="0">
                <a:latin typeface="Times New Roman" pitchFamily="18" charset="0"/>
                <a:cs typeface="Times New Roman" pitchFamily="18" charset="0"/>
              </a:rPr>
              <a:t>&gt;</a:t>
            </a:r>
          </a:p>
          <a:p>
            <a:r>
              <a:rPr lang="cs-CZ" sz="1100" dirty="0" smtClean="0">
                <a:latin typeface="Times New Roman" pitchFamily="18" charset="0"/>
                <a:cs typeface="Times New Roman" pitchFamily="18" charset="0"/>
              </a:rPr>
              <a:t>č.8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Londýn [online]. c2013 [citováno 15. 06. 2013]. Dostupný z WWW: &lt;</a:t>
            </a:r>
            <a:r>
              <a:rPr lang="cs-CZ" sz="1100" dirty="0" smtClean="0">
                <a:latin typeface="Times New Roman" pitchFamily="18" charset="0"/>
                <a:cs typeface="Times New Roman" pitchFamily="18" charset="0"/>
                <a:hlinkClick r:id="rId2"/>
              </a:rPr>
              <a:t>http://cs.wikipedia.org/w/index.php?title=Lond%C3%BDn&amp;oldid=10397459</a:t>
            </a:r>
            <a:r>
              <a:rPr lang="cs-CZ" sz="1100" dirty="0" smtClean="0">
                <a:latin typeface="Times New Roman" pitchFamily="18" charset="0"/>
                <a:cs typeface="Times New Roman" pitchFamily="18" charset="0"/>
              </a:rPr>
              <a:t>&gt;</a:t>
            </a:r>
          </a:p>
          <a:p>
            <a:r>
              <a:rPr lang="cs-CZ" sz="1100" dirty="0" smtClean="0">
                <a:latin typeface="Times New Roman" pitchFamily="18" charset="0"/>
                <a:cs typeface="Times New Roman" pitchFamily="18" charset="0"/>
              </a:rPr>
              <a:t>č.9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Londýn [online]. c2013 [citováno 15. 06. 2013]. Dostupný z WWW: &lt;</a:t>
            </a:r>
            <a:r>
              <a:rPr lang="cs-CZ" sz="1100" dirty="0" smtClean="0">
                <a:latin typeface="Times New Roman" pitchFamily="18" charset="0"/>
                <a:cs typeface="Times New Roman" pitchFamily="18" charset="0"/>
                <a:hlinkClick r:id="rId2"/>
              </a:rPr>
              <a:t>http://cs.wikipedia.org/w/index.php?title=Lond%C3%BDn&amp;oldid=10397459</a:t>
            </a:r>
            <a:r>
              <a:rPr lang="cs-CZ" sz="1100" dirty="0" smtClean="0">
                <a:latin typeface="Times New Roman" pitchFamily="18" charset="0"/>
                <a:cs typeface="Times New Roman" pitchFamily="18" charset="0"/>
              </a:rPr>
              <a:t>&gt;</a:t>
            </a:r>
          </a:p>
          <a:p>
            <a:r>
              <a:rPr lang="cs-CZ" sz="1100" dirty="0" smtClean="0">
                <a:latin typeface="Times New Roman" pitchFamily="18" charset="0"/>
                <a:cs typeface="Times New Roman" pitchFamily="18" charset="0"/>
              </a:rPr>
              <a:t>č.10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Londýn [online]. c2013 [citováno 15. 06. 2013]. Dostupný z WWW: &lt;</a:t>
            </a:r>
            <a:r>
              <a:rPr lang="cs-CZ" sz="1100" dirty="0" smtClean="0">
                <a:latin typeface="Times New Roman" pitchFamily="18" charset="0"/>
                <a:cs typeface="Times New Roman" pitchFamily="18" charset="0"/>
                <a:hlinkClick r:id="rId2"/>
              </a:rPr>
              <a:t>http://cs.wikipedia.org/w/index.php?title=Lond%C3%BDn&amp;oldid=10397459</a:t>
            </a:r>
            <a:r>
              <a:rPr lang="cs-CZ" sz="1100" dirty="0" smtClean="0">
                <a:latin typeface="Times New Roman" pitchFamily="18" charset="0"/>
                <a:cs typeface="Times New Roman" pitchFamily="18" charset="0"/>
              </a:rPr>
              <a:t>&gt;</a:t>
            </a:r>
          </a:p>
          <a:p>
            <a:r>
              <a:rPr lang="cs-CZ" sz="1100" dirty="0" smtClean="0">
                <a:latin typeface="Times New Roman" pitchFamily="18" charset="0"/>
                <a:cs typeface="Times New Roman" pitchFamily="18" charset="0"/>
              </a:rPr>
              <a:t>č.11 / </a:t>
            </a:r>
            <a:r>
              <a:rPr lang="cs-CZ" sz="1100" dirty="0" err="1" smtClean="0">
                <a:latin typeface="Times New Roman" pitchFamily="18" charset="0"/>
                <a:cs typeface="Times New Roman" pitchFamily="18" charset="0"/>
              </a:rPr>
              <a:t>Wikipedie</a:t>
            </a:r>
            <a:r>
              <a:rPr lang="cs-CZ" sz="1100" dirty="0" smtClean="0">
                <a:latin typeface="Times New Roman" pitchFamily="18" charset="0"/>
                <a:cs typeface="Times New Roman" pitchFamily="18" charset="0"/>
              </a:rPr>
              <a:t>: Otevřená encyklopedie: Londýn [online]. c2013 [citováno 15. 06. 2013]. Dostupný z WWW: &lt;</a:t>
            </a:r>
            <a:r>
              <a:rPr lang="cs-CZ" sz="1100" dirty="0" smtClean="0">
                <a:latin typeface="Times New Roman" pitchFamily="18" charset="0"/>
                <a:cs typeface="Times New Roman" pitchFamily="18" charset="0"/>
                <a:hlinkClick r:id="rId2"/>
              </a:rPr>
              <a:t>http://cs.wikipedia.org/w/index.php?title=Lond%C3%BDn&amp;oldid=10397459</a:t>
            </a:r>
            <a:r>
              <a:rPr lang="cs-CZ" sz="1100" dirty="0" smtClean="0">
                <a:latin typeface="Times New Roman" pitchFamily="18" charset="0"/>
                <a:cs typeface="Times New Roman" pitchFamily="18" charset="0"/>
              </a:rPr>
              <a:t>&gt;</a:t>
            </a:r>
          </a:p>
          <a:p>
            <a:endParaRPr lang="cs-CZ" sz="11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Londýn</a:t>
            </a:r>
            <a:endParaRPr lang="cs-CZ" dirty="0"/>
          </a:p>
        </p:txBody>
      </p:sp>
      <p:sp>
        <p:nvSpPr>
          <p:cNvPr id="3" name="Zástupný symbol pro obsah 2"/>
          <p:cNvSpPr>
            <a:spLocks noGrp="1"/>
          </p:cNvSpPr>
          <p:nvPr>
            <p:ph idx="1"/>
          </p:nvPr>
        </p:nvSpPr>
        <p:spPr/>
        <p:txBody>
          <a:bodyPr>
            <a:normAutofit/>
          </a:bodyPr>
          <a:lstStyle/>
          <a:p>
            <a:r>
              <a:rPr lang="cs-CZ" sz="1600" dirty="0" smtClean="0">
                <a:latin typeface="Times New Roman" pitchFamily="18" charset="0"/>
                <a:cs typeface="Times New Roman" pitchFamily="18" charset="0"/>
              </a:rPr>
              <a:t>Londýn (anglicky London s výslovností  [ˈ</a:t>
            </a:r>
            <a:r>
              <a:rPr lang="cs-CZ" sz="1600" dirty="0" err="1" smtClean="0">
                <a:latin typeface="Times New Roman" pitchFamily="18" charset="0"/>
                <a:cs typeface="Times New Roman" pitchFamily="18" charset="0"/>
              </a:rPr>
              <a:t>lʌndən</a:t>
            </a:r>
            <a:r>
              <a:rPr lang="cs-CZ" sz="1600" dirty="0" smtClean="0">
                <a:latin typeface="Times New Roman" pitchFamily="18" charset="0"/>
                <a:cs typeface="Times New Roman" pitchFamily="18" charset="0"/>
              </a:rPr>
              <a:t>] IPA) je hlavní město Spojeného království Velké Británie a Severního Irska ležící na jihovýchodě země při ústí řeky Temže. Produkuje 20 % HDP Spojeného království a londýnská City je jedno z největších světových obchodních center. Londýn je společně s městy New York a Tokio jedním z nejdůležitějších měst na světě. Pojem Londýn se používá pro území vymezené jako jeden z anglických regionů – Velký Londýn.</a:t>
            </a:r>
            <a:endParaRPr lang="cs-CZ" sz="16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1763688" y="2924944"/>
            <a:ext cx="4416491" cy="3312368"/>
          </a:xfrm>
          <a:prstGeom prst="rect">
            <a:avLst/>
          </a:prstGeom>
          <a:noFill/>
          <a:ln w="9525">
            <a:noFill/>
            <a:miter lim="800000"/>
            <a:headEnd/>
            <a:tailEnd/>
          </a:ln>
        </p:spPr>
      </p:pic>
      <p:sp>
        <p:nvSpPr>
          <p:cNvPr id="5" name="TextovéPole 7"/>
          <p:cNvSpPr txBox="1">
            <a:spLocks noChangeArrowheads="1"/>
          </p:cNvSpPr>
          <p:nvPr/>
        </p:nvSpPr>
        <p:spPr bwMode="auto">
          <a:xfrm>
            <a:off x="1763688" y="6309320"/>
            <a:ext cx="4771371" cy="369332"/>
          </a:xfrm>
          <a:prstGeom prst="rect">
            <a:avLst/>
          </a:prstGeom>
          <a:noFill/>
          <a:ln w="9525">
            <a:noFill/>
            <a:miter lim="800000"/>
            <a:headEnd/>
            <a:tailEnd/>
          </a:ln>
        </p:spPr>
        <p:txBody>
          <a:bodyPr wrap="none">
            <a:spAutoFit/>
          </a:bodyPr>
          <a:lstStyle/>
          <a:p>
            <a:r>
              <a:rPr lang="cs-CZ" dirty="0" smtClean="0">
                <a:latin typeface="Arial" pitchFamily="34" charset="0"/>
                <a:cs typeface="Arial" pitchFamily="34" charset="0"/>
              </a:rPr>
              <a:t>č.1 – Pohled na Londýn z katedrály sv. Pavla</a:t>
            </a:r>
            <a:endParaRPr lang="cs-CZ"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Historie</a:t>
            </a:r>
            <a:endParaRPr lang="cs-CZ" dirty="0"/>
          </a:p>
        </p:txBody>
      </p:sp>
      <p:sp>
        <p:nvSpPr>
          <p:cNvPr id="3" name="Zástupný symbol pro obsah 2"/>
          <p:cNvSpPr>
            <a:spLocks noGrp="1"/>
          </p:cNvSpPr>
          <p:nvPr>
            <p:ph idx="1"/>
          </p:nvPr>
        </p:nvSpPr>
        <p:spPr/>
        <p:txBody>
          <a:bodyPr>
            <a:normAutofit/>
          </a:bodyPr>
          <a:lstStyle/>
          <a:p>
            <a:r>
              <a:rPr lang="cs-CZ" sz="1600" dirty="0" smtClean="0">
                <a:latin typeface="Times New Roman" pitchFamily="18" charset="0"/>
                <a:cs typeface="Times New Roman" pitchFamily="18" charset="0"/>
              </a:rPr>
              <a:t>I když existují jisté známky roztroušených britských osad, první větší obec </a:t>
            </a:r>
            <a:r>
              <a:rPr lang="cs-CZ" sz="1600" dirty="0" err="1" smtClean="0">
                <a:latin typeface="Times New Roman" pitchFamily="18" charset="0"/>
                <a:cs typeface="Times New Roman" pitchFamily="18" charset="0"/>
              </a:rPr>
              <a:t>Londinium</a:t>
            </a:r>
            <a:r>
              <a:rPr lang="cs-CZ" sz="1600" dirty="0" smtClean="0">
                <a:latin typeface="Times New Roman" pitchFamily="18" charset="0"/>
                <a:cs typeface="Times New Roman" pitchFamily="18" charset="0"/>
              </a:rPr>
              <a:t> zde založili roku 43 Římané. Tato osada byla ale vypálena kolem roku 61 po útoku keltského vojska královny </a:t>
            </a:r>
            <a:r>
              <a:rPr lang="cs-CZ" sz="1600" dirty="0" err="1" smtClean="0">
                <a:latin typeface="Times New Roman" pitchFamily="18" charset="0"/>
                <a:cs typeface="Times New Roman" pitchFamily="18" charset="0"/>
              </a:rPr>
              <a:t>Boudiccy</a:t>
            </a:r>
            <a:r>
              <a:rPr lang="cs-CZ" sz="1600" dirty="0" smtClean="0">
                <a:latin typeface="Times New Roman" pitchFamily="18" charset="0"/>
                <a:cs typeface="Times New Roman" pitchFamily="18" charset="0"/>
              </a:rPr>
              <a:t>. Obnovená osada velmi dobře prosperovala a překonala svým významem </a:t>
            </a:r>
            <a:r>
              <a:rPr lang="cs-CZ" sz="1600" dirty="0" err="1" smtClean="0">
                <a:latin typeface="Times New Roman" pitchFamily="18" charset="0"/>
                <a:cs typeface="Times New Roman" pitchFamily="18" charset="0"/>
              </a:rPr>
              <a:t>Colchester</a:t>
            </a:r>
            <a:r>
              <a:rPr lang="cs-CZ" sz="1600" dirty="0" smtClean="0">
                <a:latin typeface="Times New Roman" pitchFamily="18" charset="0"/>
                <a:cs typeface="Times New Roman" pitchFamily="18" charset="0"/>
              </a:rPr>
              <a:t>. Ve 2. století, v době největší slávy, zde žilo asi 60 000 obyvatel.</a:t>
            </a:r>
          </a:p>
          <a:p>
            <a:endParaRPr lang="cs-CZ" sz="1600" dirty="0" smtClean="0">
              <a:latin typeface="Times New Roman" pitchFamily="18" charset="0"/>
              <a:cs typeface="Times New Roman" pitchFamily="18" charset="0"/>
            </a:endParaRPr>
          </a:p>
          <a:p>
            <a:r>
              <a:rPr lang="cs-CZ" sz="1600" dirty="0" smtClean="0">
                <a:latin typeface="Times New Roman" pitchFamily="18" charset="0"/>
                <a:cs typeface="Times New Roman" pitchFamily="18" charset="0"/>
              </a:rPr>
              <a:t>Do 7. století vybudovali Anglosasové novou osadu nazývanou </a:t>
            </a:r>
            <a:r>
              <a:rPr lang="cs-CZ" sz="1600" dirty="0" err="1" smtClean="0">
                <a:latin typeface="Times New Roman" pitchFamily="18" charset="0"/>
                <a:cs typeface="Times New Roman" pitchFamily="18" charset="0"/>
              </a:rPr>
              <a:t>Lundenwic</a:t>
            </a:r>
            <a:r>
              <a:rPr lang="cs-CZ" sz="1600" dirty="0" smtClean="0">
                <a:latin typeface="Times New Roman" pitchFamily="18" charset="0"/>
                <a:cs typeface="Times New Roman" pitchFamily="18" charset="0"/>
              </a:rPr>
              <a:t> asi 2 km proti proudu od původního římského města v místech současné </a:t>
            </a:r>
            <a:r>
              <a:rPr lang="cs-CZ" sz="1600" dirty="0" err="1" smtClean="0">
                <a:latin typeface="Times New Roman" pitchFamily="18" charset="0"/>
                <a:cs typeface="Times New Roman" pitchFamily="18" charset="0"/>
              </a:rPr>
              <a:t>Covent</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Garden</a:t>
            </a:r>
            <a:r>
              <a:rPr lang="cs-CZ" sz="1600" dirty="0" smtClean="0">
                <a:latin typeface="Times New Roman" pitchFamily="18" charset="0"/>
                <a:cs typeface="Times New Roman" pitchFamily="18" charset="0"/>
              </a:rPr>
              <a:t>. V ústí řeky </a:t>
            </a:r>
            <a:r>
              <a:rPr lang="cs-CZ" sz="1600" dirty="0" err="1" smtClean="0">
                <a:latin typeface="Times New Roman" pitchFamily="18" charset="0"/>
                <a:cs typeface="Times New Roman" pitchFamily="18" charset="0"/>
              </a:rPr>
              <a:t>Fleet</a:t>
            </a:r>
            <a:r>
              <a:rPr lang="cs-CZ" sz="1600" dirty="0" smtClean="0">
                <a:latin typeface="Times New Roman" pitchFamily="18" charset="0"/>
                <a:cs typeface="Times New Roman" pitchFamily="18" charset="0"/>
              </a:rPr>
              <a:t> zřejmě existoval rybářský a obchodní přístav. Roku 851 na město zaútočili Vikingové, kteří ho dobyli a vypálili. Král Alfréd Veliký později s Vikingy uzavřel mír a přestěhoval město pod ochranu původních římských hradeb.</a:t>
            </a:r>
            <a:endParaRPr lang="cs-CZ" sz="16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5868144" y="4149080"/>
            <a:ext cx="2664296" cy="2520280"/>
          </a:xfrm>
          <a:prstGeom prst="rect">
            <a:avLst/>
          </a:prstGeom>
          <a:noFill/>
          <a:ln w="9525">
            <a:noFill/>
            <a:miter lim="800000"/>
            <a:headEnd/>
            <a:tailEnd/>
          </a:ln>
        </p:spPr>
      </p:pic>
      <p:sp>
        <p:nvSpPr>
          <p:cNvPr id="5" name="TextovéPole 7"/>
          <p:cNvSpPr txBox="1">
            <a:spLocks noChangeArrowheads="1"/>
          </p:cNvSpPr>
          <p:nvPr/>
        </p:nvSpPr>
        <p:spPr bwMode="auto">
          <a:xfrm>
            <a:off x="3707904" y="6165304"/>
            <a:ext cx="2005806" cy="369332"/>
          </a:xfrm>
          <a:prstGeom prst="rect">
            <a:avLst/>
          </a:prstGeom>
          <a:noFill/>
          <a:ln w="9525">
            <a:noFill/>
            <a:miter lim="800000"/>
            <a:headEnd/>
            <a:tailEnd/>
          </a:ln>
        </p:spPr>
        <p:txBody>
          <a:bodyPr wrap="none">
            <a:spAutoFit/>
          </a:bodyPr>
          <a:lstStyle/>
          <a:p>
            <a:r>
              <a:rPr lang="cs-CZ" dirty="0" smtClean="0">
                <a:latin typeface="Arial" pitchFamily="34" charset="0"/>
                <a:cs typeface="Arial" pitchFamily="34" charset="0"/>
              </a:rPr>
              <a:t>č.2 – Alfréd Veliký</a:t>
            </a:r>
            <a:endParaRPr lang="cs-CZ"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Geografie</a:t>
            </a:r>
            <a:endParaRPr lang="cs-CZ" dirty="0"/>
          </a:p>
        </p:txBody>
      </p:sp>
      <p:sp>
        <p:nvSpPr>
          <p:cNvPr id="3" name="Zástupný symbol pro obsah 2"/>
          <p:cNvSpPr>
            <a:spLocks noGrp="1"/>
          </p:cNvSpPr>
          <p:nvPr>
            <p:ph idx="1"/>
          </p:nvPr>
        </p:nvSpPr>
        <p:spPr/>
        <p:txBody>
          <a:bodyPr>
            <a:normAutofit/>
          </a:bodyPr>
          <a:lstStyle/>
          <a:p>
            <a:r>
              <a:rPr lang="cs-CZ" sz="1600" dirty="0" smtClean="0">
                <a:latin typeface="Times New Roman" pitchFamily="18" charset="0"/>
                <a:cs typeface="Times New Roman" pitchFamily="18" charset="0"/>
              </a:rPr>
              <a:t>Londýn byl založen na severním břehu Temže a po mnoho století přes ni vedl pouze jediný most London </a:t>
            </a:r>
            <a:r>
              <a:rPr lang="cs-CZ" sz="1600" dirty="0" err="1" smtClean="0">
                <a:latin typeface="Times New Roman" pitchFamily="18" charset="0"/>
                <a:cs typeface="Times New Roman" pitchFamily="18" charset="0"/>
              </a:rPr>
              <a:t>Bridge</a:t>
            </a:r>
            <a:r>
              <a:rPr lang="cs-CZ" sz="1600" dirty="0" smtClean="0">
                <a:latin typeface="Times New Roman" pitchFamily="18" charset="0"/>
                <a:cs typeface="Times New Roman" pitchFamily="18" charset="0"/>
              </a:rPr>
              <a:t>, což mělo za následek, že se Londýn rozvíjel převážně na sever od Temže. Poté, co byly v 18. století vystavěny další mosty, začalo město expandovat do všech směrů bez větších potíží, protože rovná nebo mírně zvlněná krajina okolo řeky nepředstavovala žádnou přírodní překážku. Ačkoli se ve městě nachází několik návrší, například </a:t>
            </a:r>
            <a:r>
              <a:rPr lang="cs-CZ" sz="1600" dirty="0" err="1" smtClean="0">
                <a:latin typeface="Times New Roman" pitchFamily="18" charset="0"/>
                <a:cs typeface="Times New Roman" pitchFamily="18" charset="0"/>
              </a:rPr>
              <a:t>Parliament</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Hill</a:t>
            </a:r>
            <a:r>
              <a:rPr lang="cs-CZ" sz="1600" dirty="0" smtClean="0">
                <a:latin typeface="Times New Roman" pitchFamily="18" charset="0"/>
                <a:cs typeface="Times New Roman" pitchFamily="18" charset="0"/>
              </a:rPr>
              <a:t> anebo </a:t>
            </a:r>
            <a:r>
              <a:rPr lang="cs-CZ" sz="1600" dirty="0" err="1" smtClean="0">
                <a:latin typeface="Times New Roman" pitchFamily="18" charset="0"/>
                <a:cs typeface="Times New Roman" pitchFamily="18" charset="0"/>
              </a:rPr>
              <a:t>Primrose</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Hill</a:t>
            </a:r>
            <a:r>
              <a:rPr lang="cs-CZ" sz="1600" dirty="0" smtClean="0">
                <a:latin typeface="Times New Roman" pitchFamily="18" charset="0"/>
                <a:cs typeface="Times New Roman" pitchFamily="18" charset="0"/>
              </a:rPr>
              <a:t>, jsou nepříliš rozlehlé a nepředstavovaly pro rozvoj města žádnou překážku. Díky těmto skutečnostem má Londýn téměř kruhový půdorys a území Velkého Londýna zahrnuje 1 577 km².</a:t>
            </a:r>
            <a:endParaRPr lang="cs-CZ" sz="16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827584" y="3645024"/>
            <a:ext cx="3936438" cy="2952328"/>
          </a:xfrm>
          <a:prstGeom prst="rect">
            <a:avLst/>
          </a:prstGeom>
          <a:noFill/>
          <a:ln w="9525">
            <a:noFill/>
            <a:miter lim="800000"/>
            <a:headEnd/>
            <a:tailEnd/>
          </a:ln>
        </p:spPr>
      </p:pic>
      <p:sp>
        <p:nvSpPr>
          <p:cNvPr id="5" name="TextovéPole 7"/>
          <p:cNvSpPr txBox="1">
            <a:spLocks noChangeArrowheads="1"/>
          </p:cNvSpPr>
          <p:nvPr/>
        </p:nvSpPr>
        <p:spPr bwMode="auto">
          <a:xfrm>
            <a:off x="4932040" y="6237312"/>
            <a:ext cx="2463238" cy="369332"/>
          </a:xfrm>
          <a:prstGeom prst="rect">
            <a:avLst/>
          </a:prstGeom>
          <a:noFill/>
          <a:ln w="9525">
            <a:noFill/>
            <a:miter lim="800000"/>
            <a:headEnd/>
            <a:tailEnd/>
          </a:ln>
        </p:spPr>
        <p:txBody>
          <a:bodyPr wrap="none">
            <a:spAutoFit/>
          </a:bodyPr>
          <a:lstStyle/>
          <a:p>
            <a:r>
              <a:rPr lang="cs-CZ" dirty="0" smtClean="0">
                <a:latin typeface="Arial" pitchFamily="34" charset="0"/>
                <a:cs typeface="Arial" pitchFamily="34" charset="0"/>
              </a:rPr>
              <a:t>č.3 – Bariéry na Temži</a:t>
            </a:r>
            <a:endParaRPr lang="cs-CZ"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Podnebí</a:t>
            </a:r>
            <a:endParaRPr lang="cs-CZ" dirty="0"/>
          </a:p>
        </p:txBody>
      </p:sp>
      <p:sp>
        <p:nvSpPr>
          <p:cNvPr id="3" name="Zástupný symbol pro obsah 2"/>
          <p:cNvSpPr>
            <a:spLocks noGrp="1"/>
          </p:cNvSpPr>
          <p:nvPr>
            <p:ph idx="1"/>
          </p:nvPr>
        </p:nvSpPr>
        <p:spPr/>
        <p:txBody>
          <a:bodyPr>
            <a:normAutofit/>
          </a:bodyPr>
          <a:lstStyle/>
          <a:p>
            <a:r>
              <a:rPr lang="cs-CZ" sz="1600" dirty="0" smtClean="0">
                <a:latin typeface="Times New Roman" pitchFamily="18" charset="0"/>
                <a:cs typeface="Times New Roman" pitchFamily="18" charset="0"/>
              </a:rPr>
              <a:t>Mírné </a:t>
            </a:r>
            <a:r>
              <a:rPr lang="cs-CZ" sz="1600" dirty="0" err="1" smtClean="0">
                <a:latin typeface="Times New Roman" pitchFamily="18" charset="0"/>
                <a:cs typeface="Times New Roman" pitchFamily="18" charset="0"/>
              </a:rPr>
              <a:t>oceáské</a:t>
            </a:r>
            <a:r>
              <a:rPr lang="cs-CZ" sz="1600" dirty="0" smtClean="0">
                <a:latin typeface="Times New Roman" pitchFamily="18" charset="0"/>
                <a:cs typeface="Times New Roman" pitchFamily="18" charset="0"/>
              </a:rPr>
              <a:t>. V červenci a srpnu může být několik dní i velmi teplo, například 10.srpna 2006 bylo 37°C (v posledních letech jsou v Londýně teplejší léta). Zima je chladná, ale ne moc mrazivá. Noční teploty klesají nejníže na -5°C. Největší mrazy mohou být v prosinci a lednu. Nejnižší naměřená teplota byla -16.6°C. Mrazivých dnů v Londýně je méně 30 za rok. Při ochlazeních od konce podzimu do začátku jara může být rozdíl mezi rozehřátým středem města a okrajem 5°C. Bouřky jsou v létě časté. Sníh se drží na zemi 5 dní v roce a výška sněhové pokrývky je 2–3cm. Větry vanoucí od oceánu přinášejí v létě chlad a v zimě teplo, tak jako ve všech západoevropských pobřežních oblastech. Větry jsou nejsilnější v zimě. Bouře jsou obvykle 1–2krát v roce. Tornáda jsou vzácná.</a:t>
            </a:r>
            <a:endParaRPr lang="cs-CZ" sz="16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190500" y="4293096"/>
            <a:ext cx="8953500" cy="2066925"/>
          </a:xfrm>
          <a:prstGeom prst="rect">
            <a:avLst/>
          </a:prstGeom>
          <a:noFill/>
          <a:ln w="9525">
            <a:noFill/>
            <a:miter lim="800000"/>
            <a:headEnd/>
            <a:tailEnd/>
          </a:ln>
        </p:spPr>
      </p:pic>
      <p:sp>
        <p:nvSpPr>
          <p:cNvPr id="5" name="TextovéPole 7"/>
          <p:cNvSpPr txBox="1">
            <a:spLocks noChangeArrowheads="1"/>
          </p:cNvSpPr>
          <p:nvPr/>
        </p:nvSpPr>
        <p:spPr bwMode="auto">
          <a:xfrm>
            <a:off x="179512" y="6309320"/>
            <a:ext cx="2403222" cy="369332"/>
          </a:xfrm>
          <a:prstGeom prst="rect">
            <a:avLst/>
          </a:prstGeom>
          <a:noFill/>
          <a:ln w="9525">
            <a:noFill/>
            <a:miter lim="800000"/>
            <a:headEnd/>
            <a:tailEnd/>
          </a:ln>
        </p:spPr>
        <p:txBody>
          <a:bodyPr wrap="none">
            <a:spAutoFit/>
          </a:bodyPr>
          <a:lstStyle/>
          <a:p>
            <a:r>
              <a:rPr lang="cs-CZ" dirty="0" smtClean="0">
                <a:latin typeface="Arial" pitchFamily="34" charset="0"/>
                <a:cs typeface="Arial" pitchFamily="34" charset="0"/>
              </a:rPr>
              <a:t>č.4 – Londýn podnebí</a:t>
            </a:r>
            <a:endParaRPr lang="cs-CZ"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8229600" cy="1143000"/>
          </a:xfrm>
        </p:spPr>
        <p:txBody>
          <a:bodyPr/>
          <a:lstStyle/>
          <a:p>
            <a:r>
              <a:rPr lang="cs-CZ" dirty="0" smtClean="0"/>
              <a:t>Obyvatelstvo</a:t>
            </a:r>
            <a:endParaRPr lang="cs-CZ" dirty="0"/>
          </a:p>
        </p:txBody>
      </p:sp>
      <p:sp>
        <p:nvSpPr>
          <p:cNvPr id="3" name="Zástupný symbol pro obsah 2"/>
          <p:cNvSpPr>
            <a:spLocks noGrp="1"/>
          </p:cNvSpPr>
          <p:nvPr>
            <p:ph idx="1"/>
          </p:nvPr>
        </p:nvSpPr>
        <p:spPr>
          <a:xfrm>
            <a:off x="457200" y="1600200"/>
            <a:ext cx="7139136" cy="4525963"/>
          </a:xfrm>
        </p:spPr>
        <p:txBody>
          <a:bodyPr>
            <a:normAutofit/>
          </a:bodyPr>
          <a:lstStyle/>
          <a:p>
            <a:r>
              <a:rPr lang="cs-CZ" sz="1600" dirty="0" smtClean="0">
                <a:latin typeface="Times New Roman" pitchFamily="18" charset="0"/>
                <a:cs typeface="Times New Roman" pitchFamily="18" charset="0"/>
              </a:rPr>
              <a:t>Při sčítání obyvatel v roce 2001 bylo etnické složení Londýna následující: 71,1 % – běloši (59,8 % bílí Britové; 3,1 % bílí Irové; 8,3 % jiní běloši); 12,1 % Jižní Asiaté (6,1 % Indové; 2,2 % Bangladéšané; 2,0 % Pákistánci); 10,9 % černoši (5,3 % – Afričané; 4,8 % Karibští černoši; 0,8 % jiní černoši); 3,2 % – míšenci; 1,1 % – Číňané; 1,6 % ostatní. Asi 21,8 % obyvatel uvádělo místo narození mimo Evropskou unii.</a:t>
            </a:r>
          </a:p>
          <a:p>
            <a:endParaRPr lang="cs-CZ" sz="1600" dirty="0" smtClean="0">
              <a:latin typeface="Times New Roman" pitchFamily="18" charset="0"/>
              <a:cs typeface="Times New Roman" pitchFamily="18" charset="0"/>
            </a:endParaRPr>
          </a:p>
          <a:p>
            <a:r>
              <a:rPr lang="cs-CZ" sz="1600" dirty="0" smtClean="0">
                <a:latin typeface="Times New Roman" pitchFamily="18" charset="0"/>
                <a:cs typeface="Times New Roman" pitchFamily="18" charset="0"/>
              </a:rPr>
              <a:t>Stav při sčítání v roce 2011: 59,8 % – běloši (44,8 % bílí Britové; 2,2 % bílí Irové; 0,1 % cikáni a Irští </a:t>
            </a:r>
            <a:r>
              <a:rPr lang="cs-CZ" sz="1600" dirty="0" err="1" smtClean="0">
                <a:latin typeface="Times New Roman" pitchFamily="18" charset="0"/>
                <a:cs typeface="Times New Roman" pitchFamily="18" charset="0"/>
              </a:rPr>
              <a:t>Travellers</a:t>
            </a:r>
            <a:r>
              <a:rPr lang="cs-CZ" sz="1600" dirty="0" smtClean="0">
                <a:latin typeface="Times New Roman" pitchFamily="18" charset="0"/>
                <a:cs typeface="Times New Roman" pitchFamily="18" charset="0"/>
              </a:rPr>
              <a:t>; 12,1 % jiní běloši); 6,6 % Indové; 2,7 % Bangladéšané; 2,7 % Pákistánci; 13,3 % černoši (7,0 % – Afričané; 4,2 % Karibští černoši; 2,1 % jiní černoši), 5,0 % – míšenci; 1,5 % – Číňané; 1,3 % Arabové; 2,1 % ostatní. Asi 37 % obyvatel uvádělo místo narození mimo Spojené království.</a:t>
            </a:r>
          </a:p>
          <a:p>
            <a:endParaRPr lang="cs-CZ" sz="1600" dirty="0" smtClean="0">
              <a:latin typeface="Times New Roman" pitchFamily="18" charset="0"/>
              <a:cs typeface="Times New Roman" pitchFamily="18" charset="0"/>
            </a:endParaRPr>
          </a:p>
          <a:p>
            <a:r>
              <a:rPr lang="cs-CZ" sz="1600" dirty="0" smtClean="0">
                <a:latin typeface="Times New Roman" pitchFamily="18" charset="0"/>
                <a:cs typeface="Times New Roman" pitchFamily="18" charset="0"/>
              </a:rPr>
              <a:t>V Londýně žilo k rozhodnému datu při sčítání v roce 2001 asi 14 000 Čechů a 17 000 Slovák</a:t>
            </a:r>
            <a:endParaRPr lang="cs-CZ" sz="16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623513" y="1196752"/>
            <a:ext cx="1520487" cy="5661248"/>
          </a:xfrm>
          <a:prstGeom prst="rect">
            <a:avLst/>
          </a:prstGeom>
          <a:noFill/>
          <a:ln w="9525">
            <a:noFill/>
            <a:miter lim="800000"/>
            <a:headEnd/>
            <a:tailEnd/>
          </a:ln>
        </p:spPr>
      </p:pic>
      <p:sp>
        <p:nvSpPr>
          <p:cNvPr id="5" name="TextovéPole 7"/>
          <p:cNvSpPr txBox="1">
            <a:spLocks noChangeArrowheads="1"/>
          </p:cNvSpPr>
          <p:nvPr/>
        </p:nvSpPr>
        <p:spPr bwMode="auto">
          <a:xfrm>
            <a:off x="5292080" y="6488668"/>
            <a:ext cx="2326278" cy="369332"/>
          </a:xfrm>
          <a:prstGeom prst="rect">
            <a:avLst/>
          </a:prstGeom>
          <a:noFill/>
          <a:ln w="9525">
            <a:noFill/>
            <a:miter lim="800000"/>
            <a:headEnd/>
            <a:tailEnd/>
          </a:ln>
        </p:spPr>
        <p:txBody>
          <a:bodyPr wrap="none">
            <a:spAutoFit/>
          </a:bodyPr>
          <a:lstStyle/>
          <a:p>
            <a:r>
              <a:rPr lang="cs-CZ" dirty="0" smtClean="0">
                <a:latin typeface="Arial" pitchFamily="34" charset="0"/>
                <a:cs typeface="Arial" pitchFamily="34" charset="0"/>
              </a:rPr>
              <a:t>č.5 – Původ obyvatel</a:t>
            </a:r>
            <a:endParaRPr lang="cs-CZ"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Charakteristika</a:t>
            </a:r>
            <a:endParaRPr lang="cs-CZ" dirty="0"/>
          </a:p>
        </p:txBody>
      </p:sp>
      <p:sp>
        <p:nvSpPr>
          <p:cNvPr id="3" name="Zástupný symbol pro obsah 2"/>
          <p:cNvSpPr>
            <a:spLocks noGrp="1"/>
          </p:cNvSpPr>
          <p:nvPr>
            <p:ph idx="1"/>
          </p:nvPr>
        </p:nvSpPr>
        <p:spPr/>
        <p:txBody>
          <a:bodyPr>
            <a:normAutofit/>
          </a:bodyPr>
          <a:lstStyle/>
          <a:p>
            <a:r>
              <a:rPr lang="cs-CZ" sz="1600" dirty="0" smtClean="0">
                <a:latin typeface="Times New Roman" pitchFamily="18" charset="0"/>
                <a:cs typeface="Times New Roman" pitchFamily="18" charset="0"/>
              </a:rPr>
              <a:t>Centrum společenského dění Londýna je </a:t>
            </a:r>
            <a:r>
              <a:rPr lang="cs-CZ" sz="1600" dirty="0" err="1" smtClean="0">
                <a:latin typeface="Times New Roman" pitchFamily="18" charset="0"/>
                <a:cs typeface="Times New Roman" pitchFamily="18" charset="0"/>
              </a:rPr>
              <a:t>Westminster</a:t>
            </a:r>
            <a:r>
              <a:rPr lang="cs-CZ" sz="1600" dirty="0" smtClean="0">
                <a:latin typeface="Times New Roman" pitchFamily="18" charset="0"/>
                <a:cs typeface="Times New Roman" pitchFamily="18" charset="0"/>
              </a:rPr>
              <a:t>, kde sídlí většina obchodů a zábavních center. Zde sídlí také vedení největších britských průmyslových podniků (vyjma finančního sektoru) a vláda Spojeného království.</a:t>
            </a:r>
          </a:p>
          <a:p>
            <a:endParaRPr lang="cs-CZ" sz="1600" dirty="0" smtClean="0">
              <a:latin typeface="Times New Roman" pitchFamily="18" charset="0"/>
              <a:cs typeface="Times New Roman" pitchFamily="18" charset="0"/>
            </a:endParaRPr>
          </a:p>
          <a:p>
            <a:r>
              <a:rPr lang="cs-CZ" sz="1600" dirty="0" smtClean="0">
                <a:latin typeface="Times New Roman" pitchFamily="18" charset="0"/>
                <a:cs typeface="Times New Roman" pitchFamily="18" charset="0"/>
              </a:rPr>
              <a:t>Londýnská City je hlavním finančním centrem Velké Británie a jedním z nejdůležitějších ve světě. Je řízená </a:t>
            </a:r>
            <a:r>
              <a:rPr lang="cs-CZ" sz="1600" dirty="0" err="1" smtClean="0">
                <a:latin typeface="Times New Roman" pitchFamily="18" charset="0"/>
                <a:cs typeface="Times New Roman" pitchFamily="18" charset="0"/>
              </a:rPr>
              <a:t>Corporation</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of</a:t>
            </a:r>
            <a:r>
              <a:rPr lang="cs-CZ" sz="1600" dirty="0" smtClean="0">
                <a:latin typeface="Times New Roman" pitchFamily="18" charset="0"/>
                <a:cs typeface="Times New Roman" pitchFamily="18" charset="0"/>
              </a:rPr>
              <a:t> London, institucí která má středověké kořeny a v jejímž čele je Lord </a:t>
            </a:r>
            <a:r>
              <a:rPr lang="cs-CZ" sz="1600" dirty="0" err="1" smtClean="0">
                <a:latin typeface="Times New Roman" pitchFamily="18" charset="0"/>
                <a:cs typeface="Times New Roman" pitchFamily="18" charset="0"/>
              </a:rPr>
              <a:t>Mayor</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of</a:t>
            </a:r>
            <a:r>
              <a:rPr lang="cs-CZ" sz="1600" dirty="0" smtClean="0">
                <a:latin typeface="Times New Roman" pitchFamily="18" charset="0"/>
                <a:cs typeface="Times New Roman" pitchFamily="18" charset="0"/>
              </a:rPr>
              <a:t> London (v českém prostředí starosta). Původní dominantu katedrálu svatého Pavla doplnily vysoké budovy kanceláří včetně nejvyšších </a:t>
            </a:r>
            <a:r>
              <a:rPr lang="cs-CZ" sz="1600" dirty="0" err="1" smtClean="0">
                <a:latin typeface="Times New Roman" pitchFamily="18" charset="0"/>
                <a:cs typeface="Times New Roman" pitchFamily="18" charset="0"/>
              </a:rPr>
              <a:t>Tower</a:t>
            </a:r>
            <a:r>
              <a:rPr lang="cs-CZ" sz="1600" dirty="0" smtClean="0">
                <a:latin typeface="Times New Roman" pitchFamily="18" charset="0"/>
                <a:cs typeface="Times New Roman" pitchFamily="18" charset="0"/>
              </a:rPr>
              <a:t> 42 (známa spíše jako </a:t>
            </a:r>
            <a:r>
              <a:rPr lang="cs-CZ" sz="1600" dirty="0" err="1" smtClean="0">
                <a:latin typeface="Times New Roman" pitchFamily="18" charset="0"/>
                <a:cs typeface="Times New Roman" pitchFamily="18" charset="0"/>
              </a:rPr>
              <a:t>NatWest</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Tower</a:t>
            </a:r>
            <a:r>
              <a:rPr lang="cs-CZ" sz="1600" dirty="0" smtClean="0">
                <a:latin typeface="Times New Roman" pitchFamily="18" charset="0"/>
                <a:cs typeface="Times New Roman" pitchFamily="18" charset="0"/>
              </a:rPr>
              <a:t>) a 30 St Mary </a:t>
            </a:r>
            <a:r>
              <a:rPr lang="cs-CZ" sz="1600" dirty="0" err="1" smtClean="0">
                <a:latin typeface="Times New Roman" pitchFamily="18" charset="0"/>
                <a:cs typeface="Times New Roman" pitchFamily="18" charset="0"/>
              </a:rPr>
              <a:t>Axe</a:t>
            </a:r>
            <a:r>
              <a:rPr lang="cs-CZ" sz="1600" dirty="0" smtClean="0">
                <a:latin typeface="Times New Roman" pitchFamily="18" charset="0"/>
                <a:cs typeface="Times New Roman" pitchFamily="18" charset="0"/>
              </a:rPr>
              <a:t> (nazývána </a:t>
            </a:r>
            <a:r>
              <a:rPr lang="cs-CZ" sz="1600" dirty="0" err="1" smtClean="0">
                <a:latin typeface="Times New Roman" pitchFamily="18" charset="0"/>
                <a:cs typeface="Times New Roman" pitchFamily="18" charset="0"/>
              </a:rPr>
              <a:t>Gherkin</a:t>
            </a:r>
            <a:r>
              <a:rPr lang="cs-CZ" sz="1600" dirty="0" smtClean="0">
                <a:latin typeface="Times New Roman" pitchFamily="18" charset="0"/>
                <a:cs typeface="Times New Roman" pitchFamily="18" charset="0"/>
              </a:rPr>
              <a:t>, postavená v roce 2003). City má pouze malé množství stálých obyvatel (asi 7 000), ale během dne zde pracuje až 300 000 lidí. V poslední době se finanční centrum stále více přesouvá z City do </a:t>
            </a:r>
            <a:r>
              <a:rPr lang="cs-CZ" sz="1600" dirty="0" err="1" smtClean="0">
                <a:latin typeface="Times New Roman" pitchFamily="18" charset="0"/>
                <a:cs typeface="Times New Roman" pitchFamily="18" charset="0"/>
              </a:rPr>
              <a:t>Canary</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Wharf</a:t>
            </a:r>
            <a:r>
              <a:rPr lang="cs-CZ" sz="1600" dirty="0" smtClean="0">
                <a:latin typeface="Times New Roman" pitchFamily="18" charset="0"/>
                <a:cs typeface="Times New Roman" pitchFamily="18" charset="0"/>
              </a:rPr>
              <a:t> na východě Londýna.</a:t>
            </a:r>
            <a:endParaRPr lang="cs-CZ" sz="1600"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cstate="print"/>
          <a:srcRect/>
          <a:stretch>
            <a:fillRect/>
          </a:stretch>
        </p:blipFill>
        <p:spPr bwMode="auto">
          <a:xfrm>
            <a:off x="5364088" y="4509120"/>
            <a:ext cx="3600400" cy="2205245"/>
          </a:xfrm>
          <a:prstGeom prst="rect">
            <a:avLst/>
          </a:prstGeom>
          <a:noFill/>
          <a:ln w="9525">
            <a:noFill/>
            <a:miter lim="800000"/>
            <a:headEnd/>
            <a:tailEnd/>
          </a:ln>
        </p:spPr>
      </p:pic>
      <p:sp>
        <p:nvSpPr>
          <p:cNvPr id="5" name="TextovéPole 7"/>
          <p:cNvSpPr txBox="1">
            <a:spLocks noChangeArrowheads="1"/>
          </p:cNvSpPr>
          <p:nvPr/>
        </p:nvSpPr>
        <p:spPr bwMode="auto">
          <a:xfrm>
            <a:off x="0" y="6381328"/>
            <a:ext cx="5327805" cy="369332"/>
          </a:xfrm>
          <a:prstGeom prst="rect">
            <a:avLst/>
          </a:prstGeom>
          <a:noFill/>
          <a:ln w="9525">
            <a:noFill/>
            <a:miter lim="800000"/>
            <a:headEnd/>
            <a:tailEnd/>
          </a:ln>
        </p:spPr>
        <p:txBody>
          <a:bodyPr wrap="none">
            <a:spAutoFit/>
          </a:bodyPr>
          <a:lstStyle/>
          <a:p>
            <a:r>
              <a:rPr lang="cs-CZ" dirty="0" smtClean="0">
                <a:latin typeface="Arial" pitchFamily="34" charset="0"/>
                <a:cs typeface="Arial" pitchFamily="34" charset="0"/>
              </a:rPr>
              <a:t>č.6 – Typický dvoupatrový autobus „doubledecker“</a:t>
            </a:r>
            <a:endParaRPr lang="cs-CZ"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Ekonomika</a:t>
            </a:r>
            <a:endParaRPr lang="cs-CZ" dirty="0"/>
          </a:p>
        </p:txBody>
      </p:sp>
      <p:sp>
        <p:nvSpPr>
          <p:cNvPr id="3" name="Zástupný symbol pro obsah 2"/>
          <p:cNvSpPr>
            <a:spLocks noGrp="1"/>
          </p:cNvSpPr>
          <p:nvPr>
            <p:ph idx="1"/>
          </p:nvPr>
        </p:nvSpPr>
        <p:spPr/>
        <p:txBody>
          <a:bodyPr>
            <a:normAutofit/>
          </a:bodyPr>
          <a:lstStyle/>
          <a:p>
            <a:r>
              <a:rPr lang="cs-CZ" sz="1600" dirty="0" smtClean="0">
                <a:latin typeface="Times New Roman" pitchFamily="18" charset="0"/>
                <a:cs typeface="Times New Roman" pitchFamily="18" charset="0"/>
              </a:rPr>
              <a:t>Ekonomický význam Londýna je způsoben mimo jiné jeho včasnou poválečnou orientací na odvětví poskytování služeb. Londýn je hlavní centrálou mezinárodního obchodu a patří spolu s New Yorkem a Tokiem mezi tři nejdůležitější ekonomická centra. Je po New Yorku druhým největším světovým finančním střediskem a po Tokiu, New Yorku, Los Angeles, Chicagu a Paříží šestou největší městskou ekonomikou. Londýn produkuje asi 20% HDP a Londýnská metropolitní oblast je zdrojem asi 30% HDP Velké Británie.</a:t>
            </a:r>
          </a:p>
          <a:p>
            <a:endParaRPr lang="cs-CZ" sz="1600" dirty="0" smtClean="0">
              <a:latin typeface="Times New Roman" pitchFamily="18" charset="0"/>
              <a:cs typeface="Times New Roman" pitchFamily="18" charset="0"/>
            </a:endParaRPr>
          </a:p>
          <a:p>
            <a:r>
              <a:rPr lang="cs-CZ" sz="1600" dirty="0" smtClean="0">
                <a:latin typeface="Times New Roman" pitchFamily="18" charset="0"/>
                <a:cs typeface="Times New Roman" pitchFamily="18" charset="0"/>
              </a:rPr>
              <a:t>Více než 85% (3,2 milionů) lidí zaměstnaných v Londýně pracuje v odvětví poskytování služeb. Dalších asi 1,5 milionu pracuje v průmyslových podnicích. I když v posledních letech došlo k poklesu počtu průmyslových společností stále jich zde existuje asi 15 000 a jsou zaměřeny na výrobu oděvů, tiskařství, výrobu nábytku a produkci potravin.</a:t>
            </a:r>
            <a:endParaRPr lang="cs-CZ" sz="1600"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cstate="print"/>
          <a:srcRect/>
          <a:stretch>
            <a:fillRect/>
          </a:stretch>
        </p:blipFill>
        <p:spPr bwMode="auto">
          <a:xfrm>
            <a:off x="971600" y="4437112"/>
            <a:ext cx="2880320" cy="2160240"/>
          </a:xfrm>
          <a:prstGeom prst="rect">
            <a:avLst/>
          </a:prstGeom>
          <a:noFill/>
          <a:ln w="9525">
            <a:noFill/>
            <a:miter lim="800000"/>
            <a:headEnd/>
            <a:tailEnd/>
          </a:ln>
        </p:spPr>
      </p:pic>
      <p:sp>
        <p:nvSpPr>
          <p:cNvPr id="5" name="TextovéPole 7"/>
          <p:cNvSpPr txBox="1">
            <a:spLocks noChangeArrowheads="1"/>
          </p:cNvSpPr>
          <p:nvPr/>
        </p:nvSpPr>
        <p:spPr bwMode="auto">
          <a:xfrm>
            <a:off x="3923928" y="6309320"/>
            <a:ext cx="4579202" cy="369332"/>
          </a:xfrm>
          <a:prstGeom prst="rect">
            <a:avLst/>
          </a:prstGeom>
          <a:noFill/>
          <a:ln w="9525">
            <a:noFill/>
            <a:miter lim="800000"/>
            <a:headEnd/>
            <a:tailEnd/>
          </a:ln>
        </p:spPr>
        <p:txBody>
          <a:bodyPr wrap="none">
            <a:spAutoFit/>
          </a:bodyPr>
          <a:lstStyle/>
          <a:p>
            <a:r>
              <a:rPr lang="cs-CZ" dirty="0" smtClean="0">
                <a:latin typeface="Arial" pitchFamily="34" charset="0"/>
                <a:cs typeface="Arial" pitchFamily="34" charset="0"/>
              </a:rPr>
              <a:t>č.7 – </a:t>
            </a:r>
            <a:r>
              <a:rPr lang="en-US" dirty="0" err="1" smtClean="0">
                <a:latin typeface="Arial" pitchFamily="34" charset="0"/>
                <a:cs typeface="Arial" pitchFamily="34" charset="0"/>
              </a:rPr>
              <a:t>Budovy</a:t>
            </a:r>
            <a:r>
              <a:rPr lang="en-US" dirty="0" smtClean="0">
                <a:latin typeface="Arial" pitchFamily="34" charset="0"/>
                <a:cs typeface="Arial" pitchFamily="34" charset="0"/>
              </a:rPr>
              <a:t> City – </a:t>
            </a:r>
            <a:r>
              <a:rPr lang="en-US" dirty="0" err="1" smtClean="0">
                <a:latin typeface="Arial" pitchFamily="34" charset="0"/>
                <a:cs typeface="Arial" pitchFamily="34" charset="0"/>
              </a:rPr>
              <a:t>pohled</a:t>
            </a:r>
            <a:r>
              <a:rPr lang="en-US" dirty="0" smtClean="0">
                <a:latin typeface="Arial" pitchFamily="34" charset="0"/>
                <a:cs typeface="Arial" pitchFamily="34" charset="0"/>
              </a:rPr>
              <a:t> z Tower Bridge.</a:t>
            </a:r>
            <a:endParaRPr lang="cs-CZ"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Správa města</a:t>
            </a:r>
            <a:endParaRPr lang="cs-CZ" dirty="0"/>
          </a:p>
        </p:txBody>
      </p:sp>
      <p:sp>
        <p:nvSpPr>
          <p:cNvPr id="3" name="Zástupný symbol pro obsah 2"/>
          <p:cNvSpPr>
            <a:spLocks noGrp="1"/>
          </p:cNvSpPr>
          <p:nvPr>
            <p:ph idx="1"/>
          </p:nvPr>
        </p:nvSpPr>
        <p:spPr/>
        <p:txBody>
          <a:bodyPr>
            <a:normAutofit/>
          </a:bodyPr>
          <a:lstStyle/>
          <a:p>
            <a:r>
              <a:rPr lang="cs-CZ" sz="1600" dirty="0" smtClean="0">
                <a:latin typeface="Times New Roman" pitchFamily="18" charset="0"/>
                <a:cs typeface="Times New Roman" pitchFamily="18" charset="0"/>
              </a:rPr>
              <a:t>Velký Londýn je rozdělen do 32 městských obvodů a londýnské City. Jednotlivé samosprávy městských obvodů jsou nejdůležitější jednotkou místní správy Londýna a jsou zodpovědné za zajištění většiny lokálních služeb v oblasti, kterou spravují. City není spravována běžnou místní radou ale historickou </a:t>
            </a:r>
            <a:r>
              <a:rPr lang="cs-CZ" sz="1600" dirty="0" err="1" smtClean="0">
                <a:latin typeface="Times New Roman" pitchFamily="18" charset="0"/>
                <a:cs typeface="Times New Roman" pitchFamily="18" charset="0"/>
              </a:rPr>
              <a:t>Corporation</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of</a:t>
            </a:r>
            <a:r>
              <a:rPr lang="cs-CZ" sz="1600" dirty="0" smtClean="0">
                <a:latin typeface="Times New Roman" pitchFamily="18" charset="0"/>
                <a:cs typeface="Times New Roman" pitchFamily="18" charset="0"/>
              </a:rPr>
              <a:t> London.</a:t>
            </a:r>
          </a:p>
          <a:p>
            <a:endParaRPr lang="cs-CZ" sz="1600" dirty="0" smtClean="0">
              <a:latin typeface="Times New Roman" pitchFamily="18" charset="0"/>
              <a:cs typeface="Times New Roman" pitchFamily="18" charset="0"/>
            </a:endParaRPr>
          </a:p>
          <a:p>
            <a:r>
              <a:rPr lang="cs-CZ" sz="1600" dirty="0" err="1" smtClean="0">
                <a:latin typeface="Times New Roman" pitchFamily="18" charset="0"/>
                <a:cs typeface="Times New Roman" pitchFamily="18" charset="0"/>
              </a:rPr>
              <a:t>Greater</a:t>
            </a:r>
            <a:r>
              <a:rPr lang="cs-CZ" sz="1600" dirty="0" smtClean="0">
                <a:latin typeface="Times New Roman" pitchFamily="18" charset="0"/>
                <a:cs typeface="Times New Roman" pitchFamily="18" charset="0"/>
              </a:rPr>
              <a:t> London </a:t>
            </a:r>
            <a:r>
              <a:rPr lang="cs-CZ" sz="1600" dirty="0" err="1" smtClean="0">
                <a:latin typeface="Times New Roman" pitchFamily="18" charset="0"/>
                <a:cs typeface="Times New Roman" pitchFamily="18" charset="0"/>
              </a:rPr>
              <a:t>Authority</a:t>
            </a:r>
            <a:r>
              <a:rPr lang="cs-CZ" sz="1600" dirty="0" smtClean="0">
                <a:latin typeface="Times New Roman" pitchFamily="18" charset="0"/>
                <a:cs typeface="Times New Roman" pitchFamily="18" charset="0"/>
              </a:rPr>
              <a:t> (GLA), nejvyšší správní orgán Velkého Londýna, má vliv na dění celé oblasti Velkého Londýna a je zodpovědná za koordinaci činností samospráv městských čtvrtí, strategické plánování a chod služeb, jež mají dosah v celém Londýně jako například policie, požární ochrana a doprava. GLA se skládá ze zastupitelstva, jímž je Londýnské shromáždění (London </a:t>
            </a:r>
            <a:r>
              <a:rPr lang="cs-CZ" sz="1600" dirty="0" err="1" smtClean="0">
                <a:latin typeface="Times New Roman" pitchFamily="18" charset="0"/>
                <a:cs typeface="Times New Roman" pitchFamily="18" charset="0"/>
              </a:rPr>
              <a:t>Assembly</a:t>
            </a:r>
            <a:r>
              <a:rPr lang="cs-CZ" sz="1600" dirty="0" smtClean="0">
                <a:latin typeface="Times New Roman" pitchFamily="18" charset="0"/>
                <a:cs typeface="Times New Roman" pitchFamily="18" charset="0"/>
              </a:rPr>
              <a:t>), které řídí starosta Londýna (</a:t>
            </a:r>
            <a:r>
              <a:rPr lang="cs-CZ" sz="1600" dirty="0" err="1" smtClean="0">
                <a:latin typeface="Times New Roman" pitchFamily="18" charset="0"/>
                <a:cs typeface="Times New Roman" pitchFamily="18" charset="0"/>
              </a:rPr>
              <a:t>Mayor</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of</a:t>
            </a:r>
            <a:r>
              <a:rPr lang="cs-CZ" sz="1600" dirty="0" smtClean="0">
                <a:latin typeface="Times New Roman" pitchFamily="18" charset="0"/>
                <a:cs typeface="Times New Roman" pitchFamily="18" charset="0"/>
              </a:rPr>
              <a:t> London).</a:t>
            </a:r>
            <a:endParaRPr lang="cs-CZ"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2179</Words>
  <Application>Microsoft Office PowerPoint</Application>
  <PresentationFormat>Předvádění na obrazovce (4:3)</PresentationFormat>
  <Paragraphs>99</Paragraphs>
  <Slides>16</Slides>
  <Notes>2</Notes>
  <HiddenSlides>0</HiddenSlides>
  <MMClips>0</MMClips>
  <ScaleCrop>false</ScaleCrop>
  <HeadingPairs>
    <vt:vector size="4" baseType="variant">
      <vt:variant>
        <vt:lpstr>Motiv</vt:lpstr>
      </vt:variant>
      <vt:variant>
        <vt:i4>1</vt:i4>
      </vt:variant>
      <vt:variant>
        <vt:lpstr>Nadpisy snímků</vt:lpstr>
      </vt:variant>
      <vt:variant>
        <vt:i4>16</vt:i4>
      </vt:variant>
    </vt:vector>
  </HeadingPairs>
  <TitlesOfParts>
    <vt:vector size="17" baseType="lpstr">
      <vt:lpstr>Motiv sady Office</vt:lpstr>
      <vt:lpstr>Snímek 1</vt:lpstr>
      <vt:lpstr>Londýn</vt:lpstr>
      <vt:lpstr>Historie</vt:lpstr>
      <vt:lpstr>Geografie</vt:lpstr>
      <vt:lpstr>Podnebí</vt:lpstr>
      <vt:lpstr>Obyvatelstvo</vt:lpstr>
      <vt:lpstr>Charakteristika</vt:lpstr>
      <vt:lpstr>Ekonomika</vt:lpstr>
      <vt:lpstr>Správa města</vt:lpstr>
      <vt:lpstr>Velký Londýn a oblasti Anglie</vt:lpstr>
      <vt:lpstr>Doprava</vt:lpstr>
      <vt:lpstr>Náboženství</vt:lpstr>
      <vt:lpstr>Vzdělání</vt:lpstr>
      <vt:lpstr>Sport</vt:lpstr>
      <vt:lpstr>Turistické atrakce</vt:lpstr>
      <vt:lpstr>Zdroje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Henrik</dc:creator>
  <cp:lastModifiedBy>Danath</cp:lastModifiedBy>
  <cp:revision>5</cp:revision>
  <dcterms:created xsi:type="dcterms:W3CDTF">2013-06-15T07:11:14Z</dcterms:created>
  <dcterms:modified xsi:type="dcterms:W3CDTF">2013-08-26T12:16:38Z</dcterms:modified>
</cp:coreProperties>
</file>