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58" r:id="rId4"/>
    <p:sldId id="259" r:id="rId5"/>
    <p:sldId id="260" r:id="rId6"/>
    <p:sldId id="266" r:id="rId7"/>
    <p:sldId id="267" r:id="rId8"/>
    <p:sldId id="261" r:id="rId9"/>
    <p:sldId id="262" r:id="rId10"/>
    <p:sldId id="263" r:id="rId11"/>
    <p:sldId id="268" r:id="rId12"/>
    <p:sldId id="269" r:id="rId13"/>
    <p:sldId id="264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F5324-8751-4712-B7D5-1000EAB87769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9267B-560D-499E-8C5D-A943BDAEF0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E5E3B-67D5-4366-B1A1-ABF9167A5D42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6953-2F82-4A3E-8831-D7FCA5A3CC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ADBEF-48B8-404A-BC58-BF02BD00EB64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97204-387A-4F9B-8F45-CBDB1B629B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4F35-B5AA-4A0A-948E-32BC15E06101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4B969-FB84-47EC-8FAB-EAB9656460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E7BCE-21CA-46EC-80D9-D85153FF27B1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6264-5AE9-46E0-B059-E81E9CB740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4B8D9-7914-412B-8383-F2CBBB29576B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0949E-D58C-4B9F-8E88-7605A275D0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00F0A-945F-48CE-8641-7D027741C97E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A9488-41FA-40B3-BA70-39EF1840A1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A643-9372-4FBD-BC88-A6BC67AC0BE4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63521-2B4B-4591-BCA4-737EC33D92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2E646-F1CF-43BE-B968-BC0B5D093505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560F1-3AD9-41C7-8A81-A683700A60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1FBE7-5115-4DAE-B996-0A3C1622574E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4F193-2F8B-464D-9050-4CC638496C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00E2A-D9A8-4F92-B31A-483E01EA6211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B2892-D3D0-43E8-920C-4BFD2ED0B7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6516E4-0933-4B95-81F9-7068044FEA1B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C726D-4162-49EC-ADB0-13AFF629B6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Pojišťovnictví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Členění pojištění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17.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 členění pojištění. Obsahuje rozdělení a charakteristiku pojištění podle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základních hledisek.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Součástí je samostatná aktivita žáků.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 členěním pojištění a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formou úkolů v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závěru si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5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E. PODLE CÍLE POJIŠTĚNÍ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1. </a:t>
            </a:r>
            <a:r>
              <a:rPr lang="cs-CZ" sz="2500" b="1" i="1" dirty="0" smtClean="0">
                <a:solidFill>
                  <a:srgbClr val="C00000"/>
                </a:solidFill>
              </a:rPr>
              <a:t>ŠKODNÍ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</a:t>
            </a:r>
            <a:r>
              <a:rPr lang="cs-CZ" sz="2500" dirty="0" smtClean="0"/>
              <a:t>cíl: </a:t>
            </a:r>
            <a:r>
              <a:rPr lang="cs-CZ" sz="2500" i="1" dirty="0" smtClean="0"/>
              <a:t>nahradit škodu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</a:t>
            </a:r>
            <a:r>
              <a:rPr lang="cs-CZ" sz="2500" dirty="0" smtClean="0"/>
              <a:t>př. pojištění majetku</a:t>
            </a:r>
          </a:p>
          <a:p>
            <a:pPr marL="514350" indent="-514350" eaLnBrk="1" hangingPunct="1">
              <a:buFont typeface="Arial" charset="0"/>
              <a:buAutoNum type="arabicPeriod"/>
            </a:pPr>
            <a:endParaRPr lang="cs-CZ" sz="2500" dirty="0" smtClean="0"/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2. </a:t>
            </a:r>
            <a:r>
              <a:rPr lang="cs-CZ" sz="2500" b="1" i="1" dirty="0" smtClean="0">
                <a:solidFill>
                  <a:srgbClr val="C00000"/>
                </a:solidFill>
              </a:rPr>
              <a:t>OBNOSOVÉ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</a:t>
            </a:r>
            <a:r>
              <a:rPr lang="cs-CZ" sz="2500" dirty="0" smtClean="0"/>
              <a:t>cíl: </a:t>
            </a:r>
            <a:r>
              <a:rPr lang="cs-CZ" sz="2500" i="1" dirty="0" smtClean="0"/>
              <a:t>získat</a:t>
            </a:r>
            <a:r>
              <a:rPr lang="cs-CZ" sz="2500" dirty="0" smtClean="0"/>
              <a:t> dohodnutou</a:t>
            </a:r>
            <a:r>
              <a:rPr lang="cs-CZ" sz="2500" i="1" dirty="0" smtClean="0"/>
              <a:t> částku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smtClean="0"/>
              <a:t>    - </a:t>
            </a:r>
            <a:r>
              <a:rPr lang="cs-CZ" sz="2500" dirty="0" smtClean="0"/>
              <a:t>př. životní pojištění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ÚKOL - zadání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Určete, o jaký </a:t>
            </a:r>
            <a:r>
              <a:rPr lang="cs-CZ" sz="2500" b="1" dirty="0" smtClean="0"/>
              <a:t>druh pojištění osob </a:t>
            </a:r>
            <a:r>
              <a:rPr lang="cs-CZ" sz="2500" dirty="0" smtClean="0"/>
              <a:t>se jedná:</a:t>
            </a:r>
          </a:p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a) pojištění proti diagnóze infarktu </a:t>
            </a:r>
          </a:p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b) pojištění pro případ trvalých následků </a:t>
            </a:r>
          </a:p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c) pojištění dětí ve škole v přírodě</a:t>
            </a:r>
          </a:p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d) pojištění pro případ trvalé invalidity </a:t>
            </a:r>
          </a:p>
          <a:p>
            <a:pPr marL="914400" lvl="1" indent="-514350" eaLnBrk="1" hangingPunct="1">
              <a:buFont typeface="Arial" charset="0"/>
              <a:buNone/>
            </a:pPr>
            <a:r>
              <a:rPr lang="cs-CZ" sz="2500" dirty="0" smtClean="0"/>
              <a:t>e) pojištění zákazníka cestovní kanceláře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dirty="0" smtClean="0"/>
              <a:t>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ÚKOL - 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Určete, o jaký </a:t>
            </a:r>
            <a:r>
              <a:rPr lang="cs-CZ" sz="2500" b="1" dirty="0" smtClean="0"/>
              <a:t>druh pojištění osob </a:t>
            </a:r>
            <a:r>
              <a:rPr lang="cs-CZ" sz="2500" dirty="0" smtClean="0"/>
              <a:t>se jedná: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a) pojištění proti diagnóze infarktu (vážných chorob)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b) pojištění pro případ trvalých následků (úrazové)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c) pojištění dětí ve škole v přírodě (skupinové)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d) pojištění pro případ trvalé invalidity (důchodové)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e) pojištění zákazníka cestovní kanceláře (cestovní)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cs-CZ" sz="2500" dirty="0" smtClean="0"/>
              <a:t>BIŇOVEC, Karel. </a:t>
            </a:r>
            <a:r>
              <a:rPr lang="cs-CZ" sz="2500" i="1" dirty="0" smtClean="0"/>
              <a:t>Přehled učiva k maturitní zkoušce z ekonomiky: podle právní úpravy platné od roku 2007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2007, 310 s. ISBN 978-80-7168-989-8. </a:t>
            </a:r>
          </a:p>
          <a:p>
            <a:endParaRPr lang="cs-CZ" sz="2500" dirty="0" smtClean="0"/>
          </a:p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/>
          <a:lstStyle/>
          <a:p>
            <a:r>
              <a:rPr lang="cs-CZ" sz="6600" dirty="0" smtClean="0"/>
              <a:t>ČLENĚNÍ POJIŠTĚNÍ</a:t>
            </a:r>
            <a:endParaRPr lang="cs-CZ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A. PODLE ZPŮSOBU VZNIKU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1. </a:t>
            </a:r>
            <a:r>
              <a:rPr lang="cs-CZ" sz="2500" b="1" i="1" dirty="0" smtClean="0">
                <a:solidFill>
                  <a:srgbClr val="FF0000"/>
                </a:solidFill>
              </a:rPr>
              <a:t>ZÁKONNÉ</a:t>
            </a:r>
            <a:r>
              <a:rPr lang="cs-CZ" sz="2500" dirty="0" smtClean="0"/>
              <a:t> (KOMERČNÍ)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povinné </a:t>
            </a:r>
            <a:r>
              <a:rPr lang="cs-CZ" sz="2500" i="1" dirty="0" smtClean="0"/>
              <a:t>ze zákona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př. pojištění odpovědnosti zaměstnavatele za škodu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/>
              <a:t> </a:t>
            </a:r>
            <a:r>
              <a:rPr lang="cs-CZ" sz="2500" dirty="0" smtClean="0"/>
              <a:t>           při pracovním úrazu nebo nemocí z povolání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sz="2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2. </a:t>
            </a:r>
            <a:r>
              <a:rPr lang="cs-CZ" sz="2500" b="1" i="1" dirty="0" smtClean="0">
                <a:solidFill>
                  <a:srgbClr val="FF0000"/>
                </a:solidFill>
              </a:rPr>
              <a:t>POVINNÉ SMLUVNÍ </a:t>
            </a:r>
            <a:r>
              <a:rPr lang="cs-CZ" sz="2500" dirty="0" smtClean="0"/>
              <a:t>(KOMERČNÍ)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povinné </a:t>
            </a:r>
            <a:r>
              <a:rPr lang="cs-CZ" sz="2500" i="1" dirty="0" smtClean="0"/>
              <a:t>ze zákona</a:t>
            </a:r>
            <a:r>
              <a:rPr lang="cs-CZ" sz="2500" dirty="0" smtClean="0"/>
              <a:t>, ale </a:t>
            </a:r>
            <a:r>
              <a:rPr lang="cs-CZ" sz="2500" i="1" dirty="0" smtClean="0"/>
              <a:t>možnost vybrat si pojistitele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př. pojištění odpovědnosti za škodu způsobenou provozem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/>
              <a:t> </a:t>
            </a:r>
            <a:r>
              <a:rPr lang="cs-CZ" sz="2500" dirty="0" smtClean="0"/>
              <a:t>          motorového vozidla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A. PODLE ZPŮSOBU VZNIKU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500" dirty="0" smtClean="0"/>
              <a:t>3. </a:t>
            </a:r>
            <a:r>
              <a:rPr lang="cs-CZ" sz="2500" b="1" i="1" dirty="0" smtClean="0">
                <a:solidFill>
                  <a:srgbClr val="FF0000"/>
                </a:solidFill>
              </a:rPr>
              <a:t>SMLUVNÍ</a:t>
            </a:r>
            <a:r>
              <a:rPr lang="cs-CZ" sz="2500" dirty="0" smtClean="0"/>
              <a:t> (KOMERČNÍ)</a:t>
            </a:r>
          </a:p>
          <a:p>
            <a:pPr eaLnBrk="1" hangingPunct="1">
              <a:buFont typeface="Arial" charset="0"/>
              <a:buNone/>
            </a:pPr>
            <a:r>
              <a:rPr lang="cs-CZ" sz="2500" dirty="0" smtClean="0"/>
              <a:t>    - </a:t>
            </a:r>
            <a:r>
              <a:rPr lang="cs-CZ" sz="2500" i="1" dirty="0" smtClean="0"/>
              <a:t>dobrovolné</a:t>
            </a:r>
          </a:p>
          <a:p>
            <a:pPr eaLnBrk="1" hangingPunct="1">
              <a:buFont typeface="Arial" charset="0"/>
              <a:buNone/>
            </a:pPr>
            <a:r>
              <a:rPr lang="cs-CZ" sz="2500" dirty="0" smtClean="0"/>
              <a:t>    - možnost vybrat si pojistitele</a:t>
            </a:r>
          </a:p>
          <a:p>
            <a:pPr eaLnBrk="1" hangingPunct="1">
              <a:buFont typeface="Arial" charset="0"/>
              <a:buNone/>
            </a:pPr>
            <a:r>
              <a:rPr lang="cs-CZ" sz="2500" dirty="0" smtClean="0"/>
              <a:t>    - př. pojištění havarijní </a:t>
            </a:r>
          </a:p>
          <a:p>
            <a:pPr eaLnBrk="1" hangingPunct="1">
              <a:buFont typeface="Arial" charset="0"/>
              <a:buNone/>
            </a:pPr>
            <a:r>
              <a:rPr lang="cs-CZ" sz="2500" dirty="0" smtClean="0"/>
              <a:t>                            cestovní </a:t>
            </a:r>
          </a:p>
          <a:p>
            <a:pPr eaLnBrk="1" hangingPunct="1">
              <a:buFont typeface="Arial" charset="0"/>
              <a:buNone/>
            </a:pPr>
            <a:r>
              <a:rPr lang="cs-CZ" sz="2500" dirty="0" smtClean="0"/>
              <a:t>                            životní </a:t>
            </a:r>
          </a:p>
          <a:p>
            <a:pPr eaLnBrk="1" hangingPunct="1">
              <a:buFont typeface="Arial" charset="0"/>
              <a:buNone/>
            </a:pPr>
            <a:r>
              <a:rPr lang="cs-CZ" sz="2500" smtClean="0"/>
              <a:t>                            </a:t>
            </a:r>
            <a:r>
              <a:rPr lang="cs-CZ" sz="2500" dirty="0" smtClean="0"/>
              <a:t>úrazové 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00B0F0"/>
                </a:solidFill>
              </a:rPr>
              <a:t>B. PODLE PŘEDMĚTU POJIŠTĚNÍ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1. </a:t>
            </a:r>
            <a:r>
              <a:rPr lang="cs-CZ" sz="2500" b="1" i="1" dirty="0" smtClean="0">
                <a:solidFill>
                  <a:srgbClr val="00B0F0"/>
                </a:solidFill>
              </a:rPr>
              <a:t>OSOB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slouží k </a:t>
            </a:r>
            <a:r>
              <a:rPr lang="cs-CZ" sz="2500" i="1" dirty="0" smtClean="0"/>
              <a:t>náhradě škody </a:t>
            </a:r>
            <a:r>
              <a:rPr lang="cs-CZ" sz="2500" dirty="0" smtClean="0"/>
              <a:t>v důsledku stáří, úrazu, vážného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 onemocnění, smrti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500" dirty="0" smtClean="0"/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</a:t>
            </a:r>
            <a:r>
              <a:rPr lang="cs-CZ" sz="2500" i="1" dirty="0" smtClean="0"/>
              <a:t>rozdělení</a:t>
            </a:r>
            <a:r>
              <a:rPr lang="cs-CZ" sz="2500" dirty="0" smtClean="0"/>
              <a:t>: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 • </a:t>
            </a:r>
            <a:r>
              <a:rPr lang="cs-CZ" sz="2500" b="1" dirty="0" smtClean="0"/>
              <a:t>životní</a:t>
            </a:r>
            <a:r>
              <a:rPr lang="cs-CZ" sz="2500" dirty="0" smtClean="0"/>
              <a:t>           • </a:t>
            </a:r>
            <a:r>
              <a:rPr lang="cs-CZ" sz="2500" b="1" dirty="0" smtClean="0"/>
              <a:t>skupinové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 • </a:t>
            </a:r>
            <a:r>
              <a:rPr lang="cs-CZ" sz="2500" b="1" dirty="0" smtClean="0"/>
              <a:t>důchodové</a:t>
            </a:r>
            <a:r>
              <a:rPr lang="cs-CZ" sz="2500" dirty="0" smtClean="0"/>
              <a:t>   • </a:t>
            </a:r>
            <a:r>
              <a:rPr lang="cs-CZ" sz="2500" b="1" dirty="0" smtClean="0"/>
              <a:t>cestovní</a:t>
            </a:r>
            <a:r>
              <a:rPr lang="cs-CZ" sz="2500" dirty="0" smtClean="0"/>
              <a:t> 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 • </a:t>
            </a:r>
            <a:r>
              <a:rPr lang="cs-CZ" sz="2500" b="1" dirty="0" smtClean="0"/>
              <a:t>úrazové</a:t>
            </a:r>
            <a:r>
              <a:rPr lang="cs-CZ" sz="2500" dirty="0" smtClean="0"/>
              <a:t>         • </a:t>
            </a:r>
            <a:r>
              <a:rPr lang="cs-CZ" sz="2500" b="1" dirty="0" smtClean="0"/>
              <a:t>vážných chorob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smtClean="0"/>
              <a:t>      • </a:t>
            </a:r>
            <a:r>
              <a:rPr lang="cs-CZ" sz="2500" b="1" dirty="0" smtClean="0"/>
              <a:t>rodinné</a:t>
            </a:r>
            <a:r>
              <a:rPr lang="cs-CZ" sz="2500" dirty="0" smtClean="0"/>
              <a:t>         • </a:t>
            </a:r>
            <a:r>
              <a:rPr lang="cs-CZ" sz="2500" b="1" dirty="0" smtClean="0"/>
              <a:t>příjmů v době pracovní neschopnosti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500" dirty="0" smtClean="0"/>
          </a:p>
          <a:p>
            <a:pPr marL="514350" indent="-514350" eaLnBrk="1" hangingPunct="1">
              <a:buFont typeface="Arial" charset="0"/>
              <a:buNone/>
            </a:pPr>
            <a:endParaRPr lang="cs-CZ" sz="25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00B0F0"/>
                </a:solidFill>
              </a:rPr>
              <a:t>B. PODLE PŘEDMĚTU POJIŠTĚNÍ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2. </a:t>
            </a:r>
            <a:r>
              <a:rPr lang="cs-CZ" sz="2500" b="1" i="1" dirty="0" smtClean="0">
                <a:solidFill>
                  <a:srgbClr val="00B0F0"/>
                </a:solidFill>
              </a:rPr>
              <a:t>MAJETKU</a:t>
            </a:r>
            <a:endParaRPr lang="cs-CZ" sz="2500" i="1" dirty="0" smtClean="0">
              <a:solidFill>
                <a:srgbClr val="00B0F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slouží k </a:t>
            </a:r>
            <a:r>
              <a:rPr lang="cs-CZ" sz="2500" i="1" dirty="0" smtClean="0"/>
              <a:t>náhradě škody </a:t>
            </a:r>
            <a:r>
              <a:rPr lang="cs-CZ" sz="2500" dirty="0" smtClean="0"/>
              <a:t>v důsledku: živelné pohromy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                                            vodovodní škody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                                            odcizení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                                            vandalismu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- </a:t>
            </a:r>
            <a:r>
              <a:rPr lang="cs-CZ" sz="2500" i="1" dirty="0" smtClean="0"/>
              <a:t>rozdělení</a:t>
            </a:r>
            <a:r>
              <a:rPr lang="cs-CZ" sz="2500" dirty="0" smtClean="0"/>
              <a:t>: • </a:t>
            </a:r>
            <a:r>
              <a:rPr lang="cs-CZ" sz="2500" b="1" dirty="0" smtClean="0"/>
              <a:t>domácnosti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• </a:t>
            </a:r>
            <a:r>
              <a:rPr lang="cs-CZ" sz="2500" b="1" dirty="0" smtClean="0"/>
              <a:t>budov a staveb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• </a:t>
            </a:r>
            <a:r>
              <a:rPr lang="cs-CZ" sz="2500" b="1" dirty="0" smtClean="0"/>
              <a:t>havarijní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500" dirty="0" smtClean="0"/>
              <a:t>                         • </a:t>
            </a:r>
            <a:r>
              <a:rPr lang="cs-CZ" sz="2500" b="1" dirty="0" smtClean="0"/>
              <a:t>úvěrové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00B0F0"/>
                </a:solidFill>
              </a:rPr>
              <a:t>B. PODLE PŘEDMĚTU POJIŠTĚNÍ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                      • </a:t>
            </a:r>
            <a:r>
              <a:rPr lang="cs-CZ" sz="2700" b="1" dirty="0" smtClean="0"/>
              <a:t>průmyslových a podnikatelských rizik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                         (živelní, dopravní, strojní, proti odcizení,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                          proti přerušení provozu)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                      • </a:t>
            </a:r>
            <a:r>
              <a:rPr lang="cs-CZ" sz="2700" b="1" dirty="0" smtClean="0"/>
              <a:t>zemědělských rizik </a:t>
            </a:r>
            <a:r>
              <a:rPr lang="cs-CZ" sz="2700" dirty="0" smtClean="0"/>
              <a:t>(plodin, zvířat, lesů)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7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3. </a:t>
            </a:r>
            <a:r>
              <a:rPr lang="cs-CZ" sz="2700" b="1" i="1" dirty="0" smtClean="0">
                <a:solidFill>
                  <a:srgbClr val="00B0F0"/>
                </a:solidFill>
              </a:rPr>
              <a:t>ODPOVĚDNOSTI ZA ŠKODU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- slouží k </a:t>
            </a:r>
            <a:r>
              <a:rPr lang="cs-CZ" sz="2700" i="1" dirty="0" smtClean="0"/>
              <a:t>náhradě škody </a:t>
            </a:r>
            <a:r>
              <a:rPr lang="cs-CZ" sz="2700" dirty="0" smtClean="0"/>
              <a:t>(pojištěný způsobí škodu jiné osobě)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dirty="0" smtClean="0"/>
              <a:t>   - př. </a:t>
            </a:r>
            <a:r>
              <a:rPr lang="cs-CZ" sz="2700" b="1" dirty="0" smtClean="0"/>
              <a:t>pojištění odpovědnosti za škodu způsobenou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b="1" dirty="0" smtClean="0"/>
              <a:t>           provozem motorového vozidla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700" b="1" smtClean="0"/>
              <a:t>           </a:t>
            </a:r>
            <a:r>
              <a:rPr lang="cs-CZ" sz="2700" b="1" dirty="0" smtClean="0"/>
              <a:t>pojištění za škodu způsobenou výkonem povolání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5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5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00B050"/>
                </a:solidFill>
              </a:rPr>
              <a:t>C. PODLE SUBJEKTU POJIŠTĚNÍ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dirty="0" smtClean="0"/>
              <a:t>1</a:t>
            </a:r>
            <a:r>
              <a:rPr lang="cs-CZ" sz="2500" dirty="0" smtClean="0"/>
              <a:t>. </a:t>
            </a:r>
            <a:r>
              <a:rPr lang="cs-CZ" sz="2500" b="1" i="1" dirty="0" smtClean="0">
                <a:solidFill>
                  <a:srgbClr val="00B050"/>
                </a:solidFill>
              </a:rPr>
              <a:t>OBČANŮ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- určeno pro </a:t>
            </a:r>
            <a:r>
              <a:rPr lang="cs-CZ" sz="2500" i="1" dirty="0" smtClean="0"/>
              <a:t>domácnosti</a:t>
            </a:r>
          </a:p>
          <a:p>
            <a:pPr marL="514350" indent="-514350" eaLnBrk="1" hangingPunct="1">
              <a:buFontTx/>
              <a:buChar char="-"/>
            </a:pPr>
            <a:endParaRPr lang="cs-CZ" sz="2500" dirty="0" smtClean="0"/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2. </a:t>
            </a:r>
            <a:r>
              <a:rPr lang="cs-CZ" sz="2500" b="1" i="1" dirty="0" smtClean="0">
                <a:solidFill>
                  <a:srgbClr val="00B050"/>
                </a:solidFill>
              </a:rPr>
              <a:t>PODNIKATELŮ A PODNIKŮ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- určeno pro </a:t>
            </a:r>
            <a:r>
              <a:rPr lang="cs-CZ" sz="2500" i="1" dirty="0" smtClean="0"/>
              <a:t>podnikatelskou sféru</a:t>
            </a:r>
          </a:p>
          <a:p>
            <a:pPr marL="514350" indent="-514350" eaLnBrk="1" hangingPunct="1">
              <a:buFontTx/>
              <a:buChar char="-"/>
            </a:pPr>
            <a:endParaRPr lang="cs-CZ" sz="2500" b="1" dirty="0" smtClean="0"/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3. </a:t>
            </a:r>
            <a:r>
              <a:rPr lang="cs-CZ" sz="2500" b="1" i="1" dirty="0" smtClean="0">
                <a:solidFill>
                  <a:srgbClr val="00B050"/>
                </a:solidFill>
              </a:rPr>
              <a:t>OSTATNÍCH ORGANIZACÍ  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 - určeno pro </a:t>
            </a:r>
            <a:r>
              <a:rPr lang="cs-CZ" sz="2500" i="1" dirty="0" smtClean="0"/>
              <a:t>neziskové organizace </a:t>
            </a:r>
            <a:r>
              <a:rPr lang="cs-CZ" sz="2500" dirty="0" smtClean="0"/>
              <a:t>(př. škola)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7030A0"/>
                </a:solidFill>
              </a:rPr>
              <a:t>D. PODLE POČTU</a:t>
            </a:r>
            <a:br>
              <a:rPr lang="cs-CZ" dirty="0" smtClean="0">
                <a:solidFill>
                  <a:srgbClr val="7030A0"/>
                </a:solidFill>
              </a:rPr>
            </a:br>
            <a:r>
              <a:rPr lang="cs-CZ" dirty="0" smtClean="0">
                <a:solidFill>
                  <a:srgbClr val="7030A0"/>
                </a:solidFill>
              </a:rPr>
              <a:t> POJIŠTĚNÝCH SUBJEKTŮ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1. </a:t>
            </a:r>
            <a:r>
              <a:rPr lang="cs-CZ" sz="2500" b="1" i="1" dirty="0" smtClean="0">
                <a:solidFill>
                  <a:srgbClr val="7030A0"/>
                </a:solidFill>
              </a:rPr>
              <a:t>INDIVIDUÁLNÍ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určeno pro </a:t>
            </a:r>
            <a:r>
              <a:rPr lang="cs-CZ" sz="2500" i="1" dirty="0" smtClean="0"/>
              <a:t>jednotlivce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př. úrazové pojištění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500" dirty="0" smtClean="0"/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2. </a:t>
            </a:r>
            <a:r>
              <a:rPr lang="cs-CZ" sz="2500" b="1" i="1" dirty="0" smtClean="0">
                <a:solidFill>
                  <a:srgbClr val="7030A0"/>
                </a:solidFill>
              </a:rPr>
              <a:t>KOLEKTIVNÍ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- určeno pro </a:t>
            </a:r>
            <a:r>
              <a:rPr lang="cs-CZ" sz="2500" i="1" dirty="0" smtClean="0"/>
              <a:t>skupiny osob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smtClean="0"/>
              <a:t>    </a:t>
            </a:r>
            <a:r>
              <a:rPr lang="cs-CZ" sz="2500" dirty="0" smtClean="0"/>
              <a:t>- př. skupinové pojištění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z="2500" dirty="0" smtClean="0"/>
              <a:t>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633</Words>
  <Application>Microsoft Office PowerPoint</Application>
  <PresentationFormat>Předvádění na obrazovce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ČLENĚNÍ POJIŠTĚNÍ</vt:lpstr>
      <vt:lpstr>A. PODLE ZPŮSOBU VZNIKU</vt:lpstr>
      <vt:lpstr>A. PODLE ZPŮSOBU VZNIKU</vt:lpstr>
      <vt:lpstr>B. PODLE PŘEDMĚTU POJIŠTĚNÍ</vt:lpstr>
      <vt:lpstr>B. PODLE PŘEDMĚTU POJIŠTĚNÍ</vt:lpstr>
      <vt:lpstr>B. PODLE PŘEDMĚTU POJIŠTĚNÍ</vt:lpstr>
      <vt:lpstr>C. PODLE SUBJEKTU POJIŠTĚNÍ</vt:lpstr>
      <vt:lpstr>D. PODLE POČTU  POJIŠTĚNÝCH SUBJEKTŮ</vt:lpstr>
      <vt:lpstr>E. PODLE CÍLE POJIŠTĚNÍ</vt:lpstr>
      <vt:lpstr>ÚKOL - zadání</vt:lpstr>
      <vt:lpstr>ÚKOL - řešení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Nikol</dc:creator>
  <cp:lastModifiedBy>Kiss</cp:lastModifiedBy>
  <cp:revision>43</cp:revision>
  <dcterms:created xsi:type="dcterms:W3CDTF">2013-04-20T17:04:46Z</dcterms:created>
  <dcterms:modified xsi:type="dcterms:W3CDTF">2013-05-28T17:46:43Z</dcterms:modified>
</cp:coreProperties>
</file>