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5" r:id="rId5"/>
    <p:sldId id="265" r:id="rId6"/>
    <p:sldId id="271" r:id="rId7"/>
    <p:sldId id="261" r:id="rId8"/>
    <p:sldId id="266" r:id="rId9"/>
    <p:sldId id="262" r:id="rId10"/>
    <p:sldId id="268" r:id="rId11"/>
    <p:sldId id="273" r:id="rId12"/>
    <p:sldId id="272" r:id="rId13"/>
    <p:sldId id="269" r:id="rId14"/>
    <p:sldId id="274" r:id="rId15"/>
    <p:sldId id="264" r:id="rId16"/>
    <p:sldId id="260" r:id="rId17"/>
    <p:sldId id="259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1F324-D527-49A2-ABC2-6E582E3BE78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D0987-C425-4C95-B6EF-8F47E9D0310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27755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Fajtla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, Louny,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Pojišťovnictví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Podnikání v pojišťovnictví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1. 5.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podnikání v pojišťovnictví. Obsahuje  charakteristiku pojišťovny, předmět podnikání v pojišťovnictví, instituce v pojišťovnictví , význam pojištění  a 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základní pojmy. Součástí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je samostatná aktivita žáků.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oblasti pojišťovnictví a formou úkolů 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 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ZÁKLADNÍ POJMY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POJISTITEL</a:t>
            </a:r>
            <a:r>
              <a:rPr lang="cs-CZ" sz="2500" dirty="0" smtClean="0"/>
              <a:t> - subjekt (právnická osoba), jehož předmětem </a:t>
            </a:r>
          </a:p>
          <a:p>
            <a:pPr>
              <a:buNone/>
            </a:pPr>
            <a:r>
              <a:rPr lang="cs-CZ" sz="2500" dirty="0" smtClean="0"/>
              <a:t>                            podnikání je pojišťovací činnost →</a:t>
            </a:r>
            <a:r>
              <a:rPr lang="cs-CZ" sz="2500" i="1" dirty="0" smtClean="0"/>
              <a:t> pojišťovna</a:t>
            </a:r>
          </a:p>
          <a:p>
            <a:pPr>
              <a:buNone/>
            </a:pPr>
            <a:endParaRPr lang="cs-CZ" sz="2500" i="1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POJISTNÍK</a:t>
            </a:r>
            <a:r>
              <a:rPr lang="cs-CZ" sz="2500" dirty="0" smtClean="0"/>
              <a:t> - subjekt (osoba fyzická nebo právnická), který </a:t>
            </a:r>
          </a:p>
          <a:p>
            <a:pPr>
              <a:buNone/>
            </a:pPr>
            <a:r>
              <a:rPr lang="cs-CZ" sz="2500" dirty="0" smtClean="0"/>
              <a:t>                          uzavřel smlouvu s pojistitelem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POJIŠTĚNÝ</a:t>
            </a:r>
            <a:r>
              <a:rPr lang="cs-CZ" sz="2500" dirty="0" smtClean="0"/>
              <a:t> (POJIŠTĚNEC) - subjekt, na který se pojistná 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  smlouva vztahuje (je pojištěn)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- nemusí být pojistníkem (př. dítě)</a:t>
            </a:r>
          </a:p>
          <a:p>
            <a:endParaRPr lang="cs-CZ" sz="2500" dirty="0" smtClean="0"/>
          </a:p>
          <a:p>
            <a:endParaRPr lang="cs-CZ" sz="25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OPRÁVNĚNÁ OSOBA </a:t>
            </a:r>
            <a:r>
              <a:rPr lang="cs-CZ" sz="2500" dirty="0" smtClean="0"/>
              <a:t>(OBMYŠLENÝ) </a:t>
            </a:r>
          </a:p>
          <a:p>
            <a:pPr>
              <a:buNone/>
            </a:pPr>
            <a:r>
              <a:rPr lang="cs-CZ" sz="2500" dirty="0" smtClean="0"/>
              <a:t>     - subjekt, kterému vznikne nárok na pojistné plnění</a:t>
            </a:r>
          </a:p>
          <a:p>
            <a:pPr>
              <a:buNone/>
            </a:pPr>
            <a:r>
              <a:rPr lang="cs-CZ" sz="2500" dirty="0" smtClean="0"/>
              <a:t>       v případě pojištění ve prospěch jiné osoby (př. vdova)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POJISTNÁ SMLOUVA </a:t>
            </a:r>
            <a:r>
              <a:rPr lang="cs-CZ" sz="2500" dirty="0" smtClean="0"/>
              <a:t>- právní dokument, na jehož základě</a:t>
            </a:r>
          </a:p>
          <a:p>
            <a:pPr>
              <a:buNone/>
            </a:pPr>
            <a:r>
              <a:rPr lang="cs-CZ" sz="2500" dirty="0" smtClean="0"/>
              <a:t>                                              pojištění vzniká</a:t>
            </a:r>
          </a:p>
          <a:p>
            <a:pPr>
              <a:buNone/>
            </a:pPr>
            <a:r>
              <a:rPr lang="cs-CZ" sz="2500" dirty="0" smtClean="0"/>
              <a:t>                                           - součástí jsou </a:t>
            </a:r>
            <a:r>
              <a:rPr lang="cs-CZ" sz="2500" i="1" dirty="0" smtClean="0"/>
              <a:t>Všeobecné pojistné </a:t>
            </a:r>
          </a:p>
          <a:p>
            <a:pPr>
              <a:buNone/>
            </a:pPr>
            <a:r>
              <a:rPr lang="cs-CZ" sz="2500" i="1" dirty="0" smtClean="0"/>
              <a:t>                                             podmínky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ZÁKLADNÍ POJMY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POJISTNÁ DOBA </a:t>
            </a:r>
            <a:r>
              <a:rPr lang="cs-CZ" sz="2500" dirty="0" smtClean="0"/>
              <a:t>- časové období, na které se pojištění </a:t>
            </a:r>
          </a:p>
          <a:p>
            <a:pPr>
              <a:buNone/>
            </a:pPr>
            <a:r>
              <a:rPr lang="cs-CZ" sz="2500" dirty="0" smtClean="0"/>
              <a:t>                                      vztahuje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POJISTNÉ</a:t>
            </a:r>
            <a:r>
              <a:rPr lang="cs-CZ" sz="2500" dirty="0" smtClean="0"/>
              <a:t> - částka za poskytování pojistné ochrany</a:t>
            </a:r>
          </a:p>
          <a:p>
            <a:pPr>
              <a:buNone/>
            </a:pPr>
            <a:r>
              <a:rPr lang="cs-CZ" sz="2500" dirty="0" smtClean="0"/>
              <a:t>                       - platí pojistník v dohodnutých lhůtách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SPOLUÚČAST</a:t>
            </a:r>
            <a:r>
              <a:rPr lang="cs-CZ" sz="2500" dirty="0" smtClean="0"/>
              <a:t> - limit (dohodnutá částka), do kterého </a:t>
            </a:r>
          </a:p>
          <a:p>
            <a:pPr>
              <a:buNone/>
            </a:pPr>
            <a:r>
              <a:rPr lang="cs-CZ" sz="2500" dirty="0" smtClean="0"/>
              <a:t>                                pojistitel škodu nehradí</a:t>
            </a:r>
            <a:endParaRPr lang="cs-CZ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ZÁKLADNÍ POJMY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POJISTNÁ UDÁLOST </a:t>
            </a:r>
            <a:r>
              <a:rPr lang="cs-CZ" sz="2500" dirty="0" smtClean="0"/>
              <a:t>- skutečnost se kterou je spojen vznik </a:t>
            </a:r>
          </a:p>
          <a:p>
            <a:pPr>
              <a:buNone/>
            </a:pPr>
            <a:r>
              <a:rPr lang="cs-CZ" sz="2500" dirty="0" smtClean="0"/>
              <a:t>                                            povinnosti pojistitele plnit pojistné </a:t>
            </a:r>
          </a:p>
          <a:p>
            <a:pPr>
              <a:buNone/>
            </a:pPr>
            <a:r>
              <a:rPr lang="cs-CZ" sz="2500" dirty="0" smtClean="0"/>
              <a:t>                                            plnění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POJISTNÉ PLNĚNÍ </a:t>
            </a:r>
            <a:r>
              <a:rPr lang="cs-CZ" sz="2500" dirty="0" smtClean="0"/>
              <a:t>- částka vyplacená pojistitelem v případě</a:t>
            </a:r>
          </a:p>
          <a:p>
            <a:pPr>
              <a:buNone/>
            </a:pPr>
            <a:r>
              <a:rPr lang="cs-CZ" sz="2500" dirty="0" smtClean="0"/>
              <a:t>                                        pojistné události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BONUS</a:t>
            </a:r>
            <a:r>
              <a:rPr lang="cs-CZ" sz="2500" dirty="0" smtClean="0"/>
              <a:t> - sleva na pojistném</a:t>
            </a:r>
          </a:p>
          <a:p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MALUS</a:t>
            </a:r>
            <a:r>
              <a:rPr lang="cs-CZ" sz="2500" b="1" dirty="0" smtClean="0"/>
              <a:t> </a:t>
            </a:r>
            <a:r>
              <a:rPr lang="cs-CZ" sz="2500" dirty="0" smtClean="0"/>
              <a:t>- přirážka k pojistnému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NETTO POJISTNÉ </a:t>
            </a:r>
            <a:r>
              <a:rPr lang="cs-CZ" sz="2500" dirty="0" smtClean="0"/>
              <a:t>- základní pojistné</a:t>
            </a:r>
          </a:p>
          <a:p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POJISTNÁ MARŽE </a:t>
            </a:r>
            <a:r>
              <a:rPr lang="cs-CZ" sz="2500" dirty="0" smtClean="0"/>
              <a:t>- přirážka k základnímu pojistnému</a:t>
            </a:r>
          </a:p>
          <a:p>
            <a:pPr>
              <a:buNone/>
            </a:pPr>
            <a:r>
              <a:rPr lang="cs-CZ" sz="2500" dirty="0" smtClean="0"/>
              <a:t>                                      - důvod: pojišťovna je podnik → musí 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   hradit náklady a vytvořit zisk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BRUTTO POJISTNÉ </a:t>
            </a:r>
            <a:r>
              <a:rPr lang="cs-CZ" sz="2500" dirty="0" smtClean="0"/>
              <a:t>- celkové </a:t>
            </a:r>
            <a:r>
              <a:rPr lang="cs-CZ" sz="2500" smtClean="0"/>
              <a:t>(skutečné) pojistné</a:t>
            </a:r>
            <a:endParaRPr lang="cs-CZ" sz="25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ÚKOLY - zadání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1. Určete pomocí následujícího zadání, kdo bude pojištěným, pojistníkem a oprávněnou osobou. Pan Novák uzavřel v České pojišťovně, a. s. životní pojistku pro svou manželku, přičemž pojistná náhrada by byla vyplacena jemu a jejich dceři.</a:t>
            </a:r>
          </a:p>
          <a:p>
            <a:endParaRPr lang="cs-CZ" sz="2500" dirty="0" smtClean="0"/>
          </a:p>
          <a:p>
            <a:r>
              <a:rPr lang="cs-CZ" sz="2500" dirty="0" smtClean="0"/>
              <a:t>2. Uveďte, kolik by činila maximální výše náhrady škody od pojistitele, jestliže došlo k požáru v domácnosti se škodou 500 000 Kč, přičemž byla při uzavření pojistné smlouvy sjednána pojistná částka ve výši 350 000 Kč.</a:t>
            </a:r>
            <a:endParaRPr lang="cs-CZ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ÚKOLY - řešení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700" dirty="0" smtClean="0"/>
              <a:t>1. pojištěný - paní Nováková</a:t>
            </a:r>
          </a:p>
          <a:p>
            <a:pPr>
              <a:buNone/>
            </a:pPr>
            <a:r>
              <a:rPr lang="cs-CZ" sz="2700" dirty="0"/>
              <a:t> </a:t>
            </a:r>
            <a:r>
              <a:rPr lang="cs-CZ" sz="2700" dirty="0" smtClean="0"/>
              <a:t>       oprávněné osoby - pan Novák a dcera</a:t>
            </a:r>
          </a:p>
          <a:p>
            <a:pPr>
              <a:buNone/>
            </a:pPr>
            <a:r>
              <a:rPr lang="cs-CZ" sz="2700" dirty="0"/>
              <a:t> </a:t>
            </a:r>
            <a:r>
              <a:rPr lang="cs-CZ" sz="2700" dirty="0" smtClean="0"/>
              <a:t>       pojistník - pan Novák</a:t>
            </a:r>
          </a:p>
          <a:p>
            <a:endParaRPr lang="cs-CZ" sz="2700" dirty="0" smtClean="0"/>
          </a:p>
          <a:p>
            <a:r>
              <a:rPr lang="cs-CZ" sz="2700" dirty="0" smtClean="0"/>
              <a:t>2. maximální výše náhrady škody od pojistitele by</a:t>
            </a:r>
          </a:p>
          <a:p>
            <a:pPr>
              <a:buNone/>
            </a:pPr>
            <a:r>
              <a:rPr lang="cs-CZ" sz="2700" dirty="0"/>
              <a:t> </a:t>
            </a:r>
            <a:r>
              <a:rPr lang="cs-CZ" sz="2700" dirty="0" smtClean="0"/>
              <a:t>        činila 350 000 Kč </a:t>
            </a:r>
          </a:p>
          <a:p>
            <a:pPr>
              <a:buNone/>
            </a:pPr>
            <a:r>
              <a:rPr lang="cs-CZ" sz="2700" dirty="0" smtClean="0"/>
              <a:t>        (pojištěná hodnota v pojistné smlouvě)      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KLÍNSKÝ, Petr a Otto MÜNCH. </a:t>
            </a:r>
            <a:r>
              <a:rPr lang="cs-CZ" sz="2500" i="1" dirty="0" smtClean="0"/>
              <a:t>Ekonomika pro ekonomická lycea a ostatní střední školy</a:t>
            </a:r>
            <a:r>
              <a:rPr lang="cs-CZ" sz="2500" dirty="0" smtClean="0"/>
              <a:t>. Praha: Fortuna, 2008. ISBN 978-80-7373-033-8.</a:t>
            </a:r>
          </a:p>
          <a:p>
            <a:r>
              <a:rPr lang="cs-CZ" sz="2500" dirty="0" smtClean="0"/>
              <a:t>BIŇOVEC, Karel. </a:t>
            </a:r>
            <a:r>
              <a:rPr lang="cs-CZ" sz="2500" i="1" dirty="0" smtClean="0"/>
              <a:t>Přehled učiva k maturitní zkoušce z ekonomiky: podle právní úpravy platné od roku 2007</a:t>
            </a:r>
            <a:r>
              <a:rPr lang="cs-CZ" sz="2500" dirty="0" smtClean="0"/>
              <a:t>. 2., </a:t>
            </a:r>
            <a:r>
              <a:rPr lang="cs-CZ" sz="2500" dirty="0" err="1" smtClean="0"/>
              <a:t>upr</a:t>
            </a:r>
            <a:r>
              <a:rPr lang="cs-CZ" sz="2500" dirty="0" smtClean="0"/>
              <a:t>. </a:t>
            </a:r>
            <a:r>
              <a:rPr lang="cs-CZ" sz="2500" dirty="0" err="1" smtClean="0"/>
              <a:t>vyd</a:t>
            </a:r>
            <a:r>
              <a:rPr lang="cs-CZ" sz="2500" dirty="0" smtClean="0"/>
              <a:t>. Praha: Fortuna, 2007, 310 s. ISBN 978-80-7168-989-8. </a:t>
            </a:r>
          </a:p>
          <a:p>
            <a:r>
              <a:rPr lang="cs-CZ" sz="2500" dirty="0" smtClean="0"/>
              <a:t>NOVOTNÝ, Zdeněk, Věra DYNTAROVÁ a Radka KAFKOVÁ. </a:t>
            </a:r>
            <a:r>
              <a:rPr lang="cs-CZ" sz="2500" i="1" dirty="0" smtClean="0"/>
              <a:t>Ekonomika 2</a:t>
            </a:r>
            <a:r>
              <a:rPr lang="cs-CZ" sz="2500" dirty="0" smtClean="0"/>
              <a:t>. Břeclav: Střední průmyslová škola Edvarda Beneše a Obchodní akademie Břeclav, 2012. </a:t>
            </a:r>
          </a:p>
          <a:p>
            <a:endParaRPr lang="cs-CZ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>
            <a:normAutofit/>
          </a:bodyPr>
          <a:lstStyle/>
          <a:p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O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K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Á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Í</a:t>
            </a:r>
            <a:r>
              <a:rPr lang="cs-CZ" sz="6600" dirty="0" smtClean="0"/>
              <a:t/>
            </a:r>
            <a:br>
              <a:rPr lang="cs-CZ" sz="6600" dirty="0" smtClean="0"/>
            </a:br>
            <a:r>
              <a:rPr lang="cs-CZ" sz="6600" dirty="0" smtClean="0"/>
              <a:t> 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V 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P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J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Š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Ť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O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V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C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cs-CZ" sz="6600" dirty="0" smtClean="0">
                <a:solidFill>
                  <a:schemeClr val="accent6">
                    <a:lumMod val="50000"/>
                  </a:schemeClr>
                </a:solidFill>
              </a:rPr>
              <a:t>V</a:t>
            </a:r>
            <a:r>
              <a:rPr lang="cs-CZ" sz="6600" dirty="0" smtClean="0">
                <a:solidFill>
                  <a:schemeClr val="accent6">
                    <a:lumMod val="75000"/>
                  </a:schemeClr>
                </a:solidFill>
              </a:rPr>
              <a:t>Í</a:t>
            </a:r>
            <a:endParaRPr lang="cs-CZ" sz="6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POJIŠŤOVNA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zařazení: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podnikatelský subjekt </a:t>
            </a:r>
          </a:p>
          <a:p>
            <a:pPr>
              <a:buNone/>
            </a:pP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     </a:t>
            </a:r>
            <a:r>
              <a:rPr lang="cs-CZ" sz="2500" dirty="0" smtClean="0"/>
              <a:t>→ cíl: </a:t>
            </a:r>
            <a:r>
              <a:rPr lang="cs-CZ" sz="2500" i="1" dirty="0" smtClean="0">
                <a:solidFill>
                  <a:schemeClr val="accent6">
                    <a:lumMod val="75000"/>
                  </a:schemeClr>
                </a:solidFill>
              </a:rPr>
              <a:t>zisk</a:t>
            </a:r>
            <a:r>
              <a:rPr lang="cs-CZ" sz="2500" i="1" dirty="0" smtClean="0"/>
              <a:t>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→ vznik zisku z rozdílu mezi: vybraným pojistným 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      vyplacenými náhradami škod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      náklady na provoz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dirty="0"/>
              <a:t>i</a:t>
            </a:r>
            <a:r>
              <a:rPr lang="cs-CZ" sz="2500" dirty="0" smtClean="0"/>
              <a:t>nstituce napomáhající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odstraňovat</a:t>
            </a:r>
            <a:r>
              <a:rPr lang="cs-CZ" sz="2500" dirty="0" smtClean="0"/>
              <a:t> nebo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mírnit následky škod</a:t>
            </a:r>
            <a:r>
              <a:rPr lang="cs-CZ" sz="2500" b="1" dirty="0" smtClean="0"/>
              <a:t> </a:t>
            </a:r>
            <a:r>
              <a:rPr lang="cs-CZ" sz="2500" dirty="0" smtClean="0"/>
              <a:t>v důsledku nepříznivých událostí </a:t>
            </a:r>
          </a:p>
          <a:p>
            <a:pPr>
              <a:buNone/>
            </a:pPr>
            <a:r>
              <a:rPr lang="cs-CZ" sz="2500" dirty="0" smtClean="0"/>
              <a:t>     (př. odcizení, vandalismus)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POJIŠŤOVNA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pojišťovnictví patří do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terciárního sektoru</a:t>
            </a:r>
          </a:p>
          <a:p>
            <a:pPr>
              <a:buNone/>
            </a:pP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     </a:t>
            </a:r>
            <a:r>
              <a:rPr lang="cs-CZ" sz="2500" dirty="0" smtClean="0"/>
              <a:t>→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nevýrobní obor </a:t>
            </a:r>
            <a:r>
              <a:rPr lang="cs-CZ" sz="2500" dirty="0" smtClean="0"/>
              <a:t>národního hospodářství</a:t>
            </a:r>
          </a:p>
          <a:p>
            <a:endParaRPr lang="cs-CZ" sz="2500" dirty="0" smtClean="0"/>
          </a:p>
          <a:p>
            <a:r>
              <a:rPr lang="cs-CZ" sz="2500" dirty="0" smtClean="0"/>
              <a:t>zabývá se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komerčním </a:t>
            </a:r>
            <a:r>
              <a:rPr lang="cs-CZ" sz="2500" dirty="0" smtClean="0"/>
              <a:t>(</a:t>
            </a:r>
            <a:r>
              <a:rPr lang="cs-CZ" sz="2500" dirty="0" smtClean="0"/>
              <a:t>obchodním</a:t>
            </a:r>
            <a:r>
              <a:rPr lang="cs-CZ" sz="2500" dirty="0" smtClean="0"/>
              <a:t>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pojištěním</a:t>
            </a:r>
          </a:p>
          <a:p>
            <a:endParaRPr lang="cs-CZ" sz="25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500" dirty="0" smtClean="0"/>
              <a:t>založena na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principu solidarity </a:t>
            </a:r>
            <a:r>
              <a:rPr lang="cs-CZ" sz="2500" dirty="0" smtClean="0"/>
              <a:t>a</a:t>
            </a:r>
            <a:r>
              <a:rPr lang="cs-CZ" sz="2500" b="1" dirty="0" smtClean="0"/>
              <a:t>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rozložení rizika </a:t>
            </a:r>
          </a:p>
          <a:p>
            <a:endParaRPr lang="cs-CZ" sz="25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500" dirty="0" smtClean="0"/>
              <a:t>příklad: Česká pojišťovna, a. s.</a:t>
            </a:r>
          </a:p>
          <a:p>
            <a:pPr>
              <a:buNone/>
            </a:pPr>
            <a:r>
              <a:rPr lang="cs-CZ" sz="2500" dirty="0" smtClean="0"/>
              <a:t>                   Kooperativa pojišťovna, a. s.</a:t>
            </a:r>
            <a:endParaRPr lang="cs-CZ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PŘEDMĚT PODNIKÁNÍ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b="1" dirty="0" smtClean="0"/>
              <a:t>1.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Pojišťovací činnost</a:t>
            </a:r>
          </a:p>
          <a:p>
            <a:pPr>
              <a:buNone/>
            </a:pPr>
            <a:r>
              <a:rPr lang="cs-CZ" sz="2500" b="1" dirty="0" smtClean="0"/>
              <a:t>     </a:t>
            </a:r>
            <a:r>
              <a:rPr lang="cs-CZ" sz="2500" dirty="0" smtClean="0"/>
              <a:t>- zahrnuje: </a:t>
            </a:r>
            <a:r>
              <a:rPr lang="cs-CZ" sz="2500" i="1" dirty="0" smtClean="0"/>
              <a:t>správu a sjednávání pojištění</a:t>
            </a:r>
          </a:p>
          <a:p>
            <a:pPr>
              <a:buNone/>
            </a:pPr>
            <a:r>
              <a:rPr lang="cs-CZ" sz="2500" i="1" dirty="0" smtClean="0"/>
              <a:t>                         vyřizování pojistných událostí</a:t>
            </a:r>
          </a:p>
          <a:p>
            <a:pPr>
              <a:buNone/>
            </a:pPr>
            <a:r>
              <a:rPr lang="cs-CZ" sz="2500" i="1" dirty="0" smtClean="0"/>
              <a:t>                         výplatu pojistných plnění</a:t>
            </a:r>
          </a:p>
          <a:p>
            <a:pPr>
              <a:buNone/>
            </a:pPr>
            <a:r>
              <a:rPr lang="cs-CZ" sz="2500" b="1" dirty="0" smtClean="0"/>
              <a:t>2.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Zajišťovací činnost</a:t>
            </a:r>
          </a:p>
          <a:p>
            <a:pPr>
              <a:buNone/>
            </a:pPr>
            <a:r>
              <a:rPr lang="cs-CZ" sz="2500" b="1" dirty="0" smtClean="0"/>
              <a:t>    - </a:t>
            </a:r>
            <a:r>
              <a:rPr lang="cs-CZ" sz="2500" dirty="0" smtClean="0"/>
              <a:t>pojišťovna na základě </a:t>
            </a:r>
            <a:r>
              <a:rPr lang="cs-CZ" sz="2500" i="1" dirty="0" smtClean="0"/>
              <a:t>povolení Ministerstva financí </a:t>
            </a:r>
          </a:p>
          <a:p>
            <a:pPr>
              <a:buNone/>
            </a:pPr>
            <a:r>
              <a:rPr lang="cs-CZ" sz="2500" dirty="0" smtClean="0"/>
              <a:t>      přebírá část rizika od jiné pojišťovny (závazky z pojistných </a:t>
            </a:r>
          </a:p>
          <a:p>
            <a:pPr>
              <a:buNone/>
            </a:pPr>
            <a:r>
              <a:rPr lang="cs-CZ" sz="2500" dirty="0" smtClean="0"/>
              <a:t>      smluv se pojistí u jiné finanční instituce)</a:t>
            </a:r>
          </a:p>
          <a:p>
            <a:pPr>
              <a:buNone/>
            </a:pPr>
            <a:r>
              <a:rPr lang="cs-CZ" sz="2500" b="1" dirty="0" smtClean="0"/>
              <a:t>   - </a:t>
            </a:r>
            <a:r>
              <a:rPr lang="cs-CZ" sz="2500" i="1" dirty="0" smtClean="0"/>
              <a:t>zajišťovna</a:t>
            </a:r>
            <a:r>
              <a:rPr lang="cs-CZ" sz="2500" dirty="0" smtClean="0"/>
              <a:t> = pojišťovna pro  pojištění rizik pojišťoven</a:t>
            </a:r>
          </a:p>
          <a:p>
            <a:endParaRPr lang="cs-CZ" sz="25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PŘEDMĚT PODNIKÁNÍ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500" b="1" dirty="0" smtClean="0"/>
              <a:t>3.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Zábranná činnost</a:t>
            </a:r>
          </a:p>
          <a:p>
            <a:pPr>
              <a:buNone/>
            </a:pPr>
            <a:r>
              <a:rPr lang="cs-CZ" sz="2500" b="1" dirty="0" smtClean="0"/>
              <a:t>     </a:t>
            </a:r>
            <a:r>
              <a:rPr lang="cs-CZ" sz="2500" dirty="0" smtClean="0"/>
              <a:t>- cíl: </a:t>
            </a:r>
            <a:r>
              <a:rPr lang="cs-CZ" sz="2500" i="1" dirty="0" smtClean="0"/>
              <a:t>prevence </a:t>
            </a:r>
            <a:r>
              <a:rPr lang="cs-CZ" sz="2500" dirty="0" smtClean="0"/>
              <a:t>→ předcházení </a:t>
            </a:r>
            <a:r>
              <a:rPr lang="cs-CZ" sz="2500" i="1" dirty="0" smtClean="0"/>
              <a:t>škod</a:t>
            </a:r>
            <a:r>
              <a:rPr lang="cs-CZ" sz="2500" dirty="0" smtClean="0"/>
              <a:t> (př. osvěta)</a:t>
            </a:r>
          </a:p>
          <a:p>
            <a:pPr>
              <a:buNone/>
            </a:pPr>
            <a:endParaRPr lang="cs-CZ" sz="2500" b="1" dirty="0" smtClean="0"/>
          </a:p>
          <a:p>
            <a:pPr>
              <a:buNone/>
            </a:pPr>
            <a:r>
              <a:rPr lang="cs-CZ" sz="2500" b="1" dirty="0" smtClean="0"/>
              <a:t>4.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Poradenská činnost</a:t>
            </a:r>
          </a:p>
          <a:p>
            <a:pPr>
              <a:buNone/>
            </a:pPr>
            <a:r>
              <a:rPr lang="cs-CZ" sz="2500" b="1" dirty="0" smtClean="0"/>
              <a:t>    </a:t>
            </a:r>
            <a:r>
              <a:rPr lang="cs-CZ" sz="2500" dirty="0" smtClean="0"/>
              <a:t>- </a:t>
            </a:r>
            <a:r>
              <a:rPr lang="cs-CZ" sz="2500" i="1" dirty="0" smtClean="0"/>
              <a:t>poskytování informací </a:t>
            </a:r>
            <a:r>
              <a:rPr lang="cs-CZ" sz="2500" dirty="0" smtClean="0"/>
              <a:t>(o možnostech, druzích, rozsahu</a:t>
            </a:r>
          </a:p>
          <a:p>
            <a:pPr>
              <a:buNone/>
            </a:pPr>
            <a:r>
              <a:rPr lang="cs-CZ" sz="2500" dirty="0" smtClean="0"/>
              <a:t>      pojištění a doplňkovém připojištění)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b="1" dirty="0" smtClean="0"/>
              <a:t>5.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Asistenční služby</a:t>
            </a:r>
          </a:p>
          <a:p>
            <a:pPr>
              <a:buNone/>
            </a:pPr>
            <a:r>
              <a:rPr lang="cs-CZ" sz="2500" dirty="0" smtClean="0"/>
              <a:t>   - </a:t>
            </a:r>
            <a:r>
              <a:rPr lang="cs-CZ" sz="2500" i="1" dirty="0" smtClean="0"/>
              <a:t>komplexní zajištění klienta </a:t>
            </a:r>
            <a:r>
              <a:rPr lang="cs-CZ" sz="2500" dirty="0" smtClean="0"/>
              <a:t>v případě pojistné události</a:t>
            </a:r>
          </a:p>
          <a:p>
            <a:pPr>
              <a:buNone/>
            </a:pPr>
            <a:r>
              <a:rPr lang="cs-CZ" sz="2500" dirty="0" smtClean="0"/>
              <a:t>     (př. zajištění opravy, odtahu vozidla, odvoz do hotelu)</a:t>
            </a:r>
            <a:endParaRPr lang="cs-CZ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INSTITUCE V POJIŠŤOVNICTVÍ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pojišťovny</a:t>
            </a:r>
            <a:r>
              <a:rPr lang="cs-CZ" sz="2500" b="1" dirty="0" smtClean="0"/>
              <a:t> </a:t>
            </a:r>
            <a:r>
              <a:rPr lang="cs-CZ" sz="2500" dirty="0" smtClean="0"/>
              <a:t>a</a:t>
            </a:r>
            <a:r>
              <a:rPr lang="cs-CZ" sz="2500" b="1" dirty="0" smtClean="0"/>
              <a:t>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zajišťovny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zprostředkovatelé pojištění </a:t>
            </a:r>
            <a:r>
              <a:rPr lang="cs-CZ" sz="2500" dirty="0" smtClean="0"/>
              <a:t>(př. banky, brokeři)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poradenské firmy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Česká asociace pojišťoven </a:t>
            </a:r>
            <a:r>
              <a:rPr lang="cs-CZ" sz="2500" dirty="0" smtClean="0"/>
              <a:t>(ČAP) </a:t>
            </a:r>
          </a:p>
          <a:p>
            <a:pPr>
              <a:buNone/>
            </a:pPr>
            <a:r>
              <a:rPr lang="cs-CZ" sz="2500" dirty="0" smtClean="0"/>
              <a:t>     - zájmové sdružení komerčních pojišťoven</a:t>
            </a:r>
          </a:p>
          <a:p>
            <a:pPr>
              <a:buNone/>
            </a:pPr>
            <a:r>
              <a:rPr lang="cs-CZ" sz="2500" dirty="0" smtClean="0"/>
              <a:t>     - </a:t>
            </a:r>
            <a:r>
              <a:rPr lang="cs-CZ" sz="2500" i="1" dirty="0" smtClean="0"/>
              <a:t>hájí zájmy pojišťoven </a:t>
            </a:r>
            <a:endParaRPr lang="cs-CZ" sz="2500" dirty="0" smtClean="0"/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Ministerstvo financí </a:t>
            </a:r>
            <a:r>
              <a:rPr lang="cs-CZ" sz="2500" dirty="0" smtClean="0"/>
              <a:t>(státní dozor)</a:t>
            </a:r>
          </a:p>
          <a:p>
            <a:pPr>
              <a:buNone/>
            </a:pPr>
            <a:r>
              <a:rPr lang="cs-CZ" sz="2500" dirty="0" smtClean="0"/>
              <a:t>     - </a:t>
            </a:r>
            <a:r>
              <a:rPr lang="cs-CZ" sz="2500" i="1" dirty="0" smtClean="0"/>
              <a:t>kontroluje</a:t>
            </a:r>
            <a:r>
              <a:rPr lang="cs-CZ" sz="2500" dirty="0" smtClean="0"/>
              <a:t> činnost pojišťoven</a:t>
            </a:r>
          </a:p>
          <a:p>
            <a:pPr>
              <a:buNone/>
            </a:pPr>
            <a:r>
              <a:rPr lang="cs-CZ" sz="2500" dirty="0" smtClean="0"/>
              <a:t>     - </a:t>
            </a:r>
            <a:r>
              <a:rPr lang="cs-CZ" sz="2500" i="1" dirty="0" smtClean="0"/>
              <a:t>hájí zájmy </a:t>
            </a:r>
            <a:r>
              <a:rPr lang="cs-CZ" sz="2500" dirty="0" smtClean="0"/>
              <a:t>pojištěných</a:t>
            </a:r>
          </a:p>
          <a:p>
            <a:pPr>
              <a:buNone/>
            </a:pPr>
            <a:r>
              <a:rPr lang="cs-CZ" sz="2500" dirty="0" smtClean="0"/>
              <a:t>     - uděluje povolení = </a:t>
            </a:r>
            <a:r>
              <a:rPr lang="cs-CZ" sz="2500" i="1" dirty="0" smtClean="0"/>
              <a:t>koncesi</a:t>
            </a:r>
            <a:r>
              <a:rPr lang="cs-CZ" sz="2500" dirty="0" smtClean="0"/>
              <a:t> </a:t>
            </a:r>
            <a:r>
              <a:rPr lang="cs-CZ" sz="2500" i="1" dirty="0" smtClean="0"/>
              <a:t>k pojišťovací činnosti</a:t>
            </a:r>
            <a:endParaRPr lang="cs-CZ" sz="25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PODMÍNKY UDĚLENÍ KONCESE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povolená právní forma </a:t>
            </a:r>
            <a:r>
              <a:rPr lang="cs-CZ" sz="2500" dirty="0" smtClean="0"/>
              <a:t>(př. a. s.)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žádost</a:t>
            </a:r>
            <a:r>
              <a:rPr lang="cs-CZ" sz="2500" dirty="0" smtClean="0"/>
              <a:t> (předkládá se podnikatelský záměr, obchodní plán)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složení kauce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určitá výše základního kapitálu </a:t>
            </a:r>
          </a:p>
          <a:p>
            <a:pPr>
              <a:buNone/>
            </a:pPr>
            <a:r>
              <a:rPr lang="cs-CZ" sz="2500" dirty="0" smtClean="0"/>
              <a:t>     (liší se dle pojištění - př. životní, neživotní)</a:t>
            </a:r>
          </a:p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předložení Všeobecných pojistných podmínek </a:t>
            </a: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    (jsou součástí pojistné smlouvy, tj. smlouvy o finančních službách → vydává ji pojistitel)</a:t>
            </a:r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VÝZNAM POJIŠTĚNÍ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1. </a:t>
            </a:r>
            <a:r>
              <a:rPr lang="cs-CZ" sz="2500" b="1" dirty="0" smtClean="0"/>
              <a:t>pro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jednotlivce</a:t>
            </a:r>
            <a:r>
              <a:rPr lang="cs-CZ" sz="2500" b="1" dirty="0" smtClean="0"/>
              <a:t> </a:t>
            </a:r>
            <a:r>
              <a:rPr lang="cs-CZ" sz="2500" dirty="0" smtClean="0"/>
              <a:t>- př. úraz, léčba v cizině</a:t>
            </a:r>
          </a:p>
          <a:p>
            <a:endParaRPr lang="cs-CZ" sz="2500" dirty="0" smtClean="0"/>
          </a:p>
          <a:p>
            <a:r>
              <a:rPr lang="cs-CZ" sz="2500" dirty="0" smtClean="0"/>
              <a:t>2. </a:t>
            </a:r>
            <a:r>
              <a:rPr lang="cs-CZ" sz="2500" b="1" dirty="0" smtClean="0"/>
              <a:t>pro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organizace</a:t>
            </a:r>
            <a:r>
              <a:rPr lang="cs-CZ" sz="2500" b="1" dirty="0" smtClean="0"/>
              <a:t> </a:t>
            </a:r>
            <a:r>
              <a:rPr lang="cs-CZ" sz="2500" dirty="0" smtClean="0"/>
              <a:t>- př. požár výrobní haly, odcizení </a:t>
            </a:r>
            <a:r>
              <a:rPr lang="cs-CZ" sz="2500" smtClean="0"/>
              <a:t>majetku </a:t>
            </a:r>
            <a:endParaRPr lang="cs-CZ" sz="2500" dirty="0" smtClean="0"/>
          </a:p>
          <a:p>
            <a:pPr>
              <a:buNone/>
            </a:pPr>
            <a:endParaRPr lang="cs-CZ" sz="2500" dirty="0" smtClean="0"/>
          </a:p>
          <a:p>
            <a:r>
              <a:rPr lang="cs-CZ" sz="2500" dirty="0" smtClean="0"/>
              <a:t>3. </a:t>
            </a:r>
            <a:r>
              <a:rPr lang="cs-CZ" sz="2500" b="1" dirty="0" smtClean="0"/>
              <a:t>pro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hospodářstv</a:t>
            </a:r>
            <a:r>
              <a:rPr lang="cs-CZ" sz="2500" b="1" dirty="0" smtClean="0"/>
              <a:t>í </a:t>
            </a:r>
            <a:r>
              <a:rPr lang="cs-CZ" sz="2500" dirty="0" smtClean="0"/>
              <a:t>- př. omezení počtu bankrotů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         (podpora plynulého chodu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           národního hospodářství)</a:t>
            </a:r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918</Words>
  <Application>Microsoft Office PowerPoint</Application>
  <PresentationFormat>Předvádění na obrazovce (4:3)</PresentationFormat>
  <Paragraphs>157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sady Office</vt:lpstr>
      <vt:lpstr>Snímek 1</vt:lpstr>
      <vt:lpstr>PODNIKÁNÍ  V POJIŠŤOVNICTVÍ</vt:lpstr>
      <vt:lpstr>POJIŠŤOVNA</vt:lpstr>
      <vt:lpstr>POJIŠŤOVNA</vt:lpstr>
      <vt:lpstr>PŘEDMĚT PODNIKÁNÍ</vt:lpstr>
      <vt:lpstr>PŘEDMĚT PODNIKÁNÍ</vt:lpstr>
      <vt:lpstr>INSTITUCE V POJIŠŤOVNICTVÍ</vt:lpstr>
      <vt:lpstr>PODMÍNKY UDĚLENÍ KONCESE</vt:lpstr>
      <vt:lpstr>VÝZNAM POJIŠTĚNÍ</vt:lpstr>
      <vt:lpstr>ZÁKLADNÍ POJMY</vt:lpstr>
      <vt:lpstr>ZÁKLADNÍ POJMY</vt:lpstr>
      <vt:lpstr>ZÁKLADNÍ POJMY</vt:lpstr>
      <vt:lpstr>ZÁKLADNÍ POJMY</vt:lpstr>
      <vt:lpstr>ZÁKLADNÍ POJMY</vt:lpstr>
      <vt:lpstr>ÚKOLY - zadání</vt:lpstr>
      <vt:lpstr>ÚKOLY - řešení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Kiss</dc:creator>
  <cp:lastModifiedBy>Kiss</cp:lastModifiedBy>
  <cp:revision>28</cp:revision>
  <dcterms:created xsi:type="dcterms:W3CDTF">2013-04-27T19:40:34Z</dcterms:created>
  <dcterms:modified xsi:type="dcterms:W3CDTF">2013-05-28T17:36:44Z</dcterms:modified>
</cp:coreProperties>
</file>