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1" r:id="rId3"/>
    <p:sldId id="257" r:id="rId4"/>
    <p:sldId id="263" r:id="rId5"/>
    <p:sldId id="272" r:id="rId6"/>
    <p:sldId id="259" r:id="rId7"/>
    <p:sldId id="258" r:id="rId8"/>
    <p:sldId id="266" r:id="rId9"/>
    <p:sldId id="262" r:id="rId10"/>
    <p:sldId id="260" r:id="rId11"/>
    <p:sldId id="270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73A37-C4F8-4A83-8555-0A100009CEB7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16028-79AA-4B45-BCB5-671CE31EAB5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Činnosti obchodních bank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Úvěrové obchody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 úvěrové obchody. Obsahuje  charakteristiku úvěrových obchodů a 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přehled druhů úvěrů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 Součástí je samostatná aktivita žáků.    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úvěrových obchodů a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formou úkolů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si v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ÚKOLY - zadání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cs-CZ" sz="2500" dirty="0" smtClean="0"/>
              <a:t>1. Vysvětlete podstatu úvěru.</a:t>
            </a:r>
          </a:p>
          <a:p>
            <a:pPr marL="457200" indent="-457200">
              <a:buNone/>
            </a:pPr>
            <a:r>
              <a:rPr lang="cs-CZ" sz="2500" dirty="0" smtClean="0"/>
              <a:t>    </a:t>
            </a:r>
          </a:p>
          <a:p>
            <a:pPr>
              <a:buNone/>
            </a:pPr>
            <a:r>
              <a:rPr lang="cs-CZ" sz="2500" dirty="0" smtClean="0"/>
              <a:t>2. Čím je vyjádřena cena úvěru?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3. Co je RPSN? 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4. Prostřednictvím internetu vyhledejte konkrétní obchodní </a:t>
            </a:r>
          </a:p>
          <a:p>
            <a:pPr>
              <a:buNone/>
            </a:pPr>
            <a:r>
              <a:rPr lang="cs-CZ" sz="2500" dirty="0" smtClean="0"/>
              <a:t>    banku, její úvěrový produkt a stručně ho popište.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ÚKOLY - řešení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None/>
            </a:pPr>
            <a:r>
              <a:rPr lang="cs-CZ" sz="2500" dirty="0" smtClean="0"/>
              <a:t>1. </a:t>
            </a:r>
            <a:r>
              <a:rPr lang="cs-CZ" sz="2500" b="1" dirty="0" smtClean="0"/>
              <a:t>Vysvětlete podstatu úvěru</a:t>
            </a:r>
            <a:r>
              <a:rPr lang="cs-CZ" sz="2500" dirty="0" smtClean="0"/>
              <a:t>.</a:t>
            </a:r>
          </a:p>
          <a:p>
            <a:pPr marL="457200" indent="-457200">
              <a:buNone/>
            </a:pPr>
            <a:r>
              <a:rPr lang="cs-CZ" sz="2500" dirty="0" smtClean="0"/>
              <a:t>    (banka je v postavení věřitele → půjčuje peníze, klient je</a:t>
            </a:r>
          </a:p>
          <a:p>
            <a:pPr marL="457200" indent="-457200">
              <a:buNone/>
            </a:pPr>
            <a:r>
              <a:rPr lang="cs-CZ" sz="2500" dirty="0" smtClean="0"/>
              <a:t>     v postavení dlužníka → musí úvěr splácet + hradit úroky</a:t>
            </a:r>
          </a:p>
          <a:p>
            <a:pPr marL="457200" indent="-457200">
              <a:buNone/>
            </a:pPr>
            <a:r>
              <a:rPr lang="cs-CZ" sz="2500" dirty="0" smtClean="0"/>
              <a:t>     a poplatky bance)</a:t>
            </a:r>
          </a:p>
          <a:p>
            <a:pPr>
              <a:buNone/>
            </a:pPr>
            <a:r>
              <a:rPr lang="cs-CZ" sz="2500" dirty="0" smtClean="0"/>
              <a:t>2. </a:t>
            </a:r>
            <a:r>
              <a:rPr lang="cs-CZ" sz="2500" b="1" dirty="0" smtClean="0"/>
              <a:t>Čím je vyjádřena cena úvěru? </a:t>
            </a:r>
            <a:r>
              <a:rPr lang="cs-CZ" sz="2500" dirty="0" smtClean="0"/>
              <a:t>(úrokem)</a:t>
            </a:r>
          </a:p>
          <a:p>
            <a:pPr>
              <a:buNone/>
            </a:pPr>
            <a:r>
              <a:rPr lang="cs-CZ" sz="2500" dirty="0" smtClean="0"/>
              <a:t>3. </a:t>
            </a:r>
            <a:r>
              <a:rPr lang="cs-CZ" sz="2500" b="1" dirty="0" smtClean="0"/>
              <a:t>Co je RPSN? </a:t>
            </a:r>
          </a:p>
          <a:p>
            <a:pPr>
              <a:buNone/>
            </a:pPr>
            <a:r>
              <a:rPr lang="cs-CZ" sz="2500" dirty="0" smtClean="0"/>
              <a:t>    (roční procentní sazba nákladů na půjčku = celkové náklady)</a:t>
            </a:r>
          </a:p>
          <a:p>
            <a:pPr>
              <a:buNone/>
            </a:pPr>
            <a:r>
              <a:rPr lang="cs-CZ" sz="2500" dirty="0" smtClean="0"/>
              <a:t>4. </a:t>
            </a:r>
            <a:r>
              <a:rPr lang="cs-CZ" sz="2500" b="1" dirty="0" smtClean="0"/>
              <a:t>Prostřednictvím internetu vyhledejte konkrétní obchodní </a:t>
            </a:r>
          </a:p>
          <a:p>
            <a:pPr>
              <a:buNone/>
            </a:pPr>
            <a:r>
              <a:rPr lang="cs-CZ" sz="2500" b="1" dirty="0" smtClean="0"/>
              <a:t>    banku, její úvěrový produkt a stručně ho popište.</a:t>
            </a:r>
          </a:p>
          <a:p>
            <a:pPr>
              <a:buNone/>
            </a:pPr>
            <a:r>
              <a:rPr lang="cs-CZ" sz="2500" dirty="0" smtClean="0"/>
              <a:t>    (Hypoteční banka, a. s. → ČSOB hypotéka → nemovitosti)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KLÍNSKÝ, Petr a Otto MÜNCH. </a:t>
            </a:r>
            <a:r>
              <a:rPr lang="cs-CZ" sz="2500" i="1" dirty="0" smtClean="0"/>
              <a:t>Ekonomika pro ekonomická lycea a ostatní střední školy</a:t>
            </a:r>
            <a:r>
              <a:rPr lang="cs-CZ" sz="2500" dirty="0" smtClean="0"/>
              <a:t>. Praha: Fortuna, 2008. ISBN 978-80-7373-033-8. </a:t>
            </a:r>
          </a:p>
          <a:p>
            <a:r>
              <a:rPr lang="cs-CZ" sz="2500" dirty="0" smtClean="0"/>
              <a:t>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295 s. ISBN 80-903-4333-3. </a:t>
            </a:r>
          </a:p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cs-CZ" sz="6600" b="1" dirty="0" smtClean="0">
                <a:solidFill>
                  <a:srgbClr val="C00000"/>
                </a:solidFill>
              </a:rPr>
              <a:t>ÚVĚROVÉ OBCHODY</a:t>
            </a:r>
            <a:endParaRPr lang="cs-CZ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CHARAKTERISTIKA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b="1" dirty="0" smtClean="0"/>
              <a:t>AKTIVNÍ</a:t>
            </a:r>
            <a:r>
              <a:rPr lang="cs-CZ" sz="2500" dirty="0" smtClean="0"/>
              <a:t> BANKOVNÍ OPERACE → </a:t>
            </a:r>
            <a:r>
              <a:rPr lang="cs-CZ" sz="2500" b="1" dirty="0" smtClean="0"/>
              <a:t>banka</a:t>
            </a:r>
            <a:r>
              <a:rPr lang="cs-CZ" sz="2500" dirty="0" smtClean="0"/>
              <a:t> = </a:t>
            </a:r>
            <a:r>
              <a:rPr lang="cs-CZ" sz="2500" b="1" dirty="0" smtClean="0"/>
              <a:t>věřitel</a:t>
            </a:r>
          </a:p>
          <a:p>
            <a:endParaRPr lang="cs-CZ" sz="2500" dirty="0" smtClean="0"/>
          </a:p>
          <a:p>
            <a:r>
              <a:rPr lang="cs-CZ" sz="2500" b="1" dirty="0" smtClean="0"/>
              <a:t>ÚVĚROVÁ POLITIKA </a:t>
            </a:r>
            <a:r>
              <a:rPr lang="cs-CZ" sz="2500" dirty="0" smtClean="0"/>
              <a:t>= zásady a metody používané</a:t>
            </a:r>
          </a:p>
          <a:p>
            <a:pPr>
              <a:buNone/>
            </a:pPr>
            <a:r>
              <a:rPr lang="cs-CZ" sz="2500" dirty="0" smtClean="0"/>
              <a:t>                                            při poskytování úvěrů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•   CENA ÚVĚRU → </a:t>
            </a:r>
            <a:r>
              <a:rPr lang="cs-CZ" sz="2500" b="1" dirty="0" smtClean="0"/>
              <a:t>úrok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dirty="0" smtClean="0"/>
              <a:t>ZÁSADY: 1. </a:t>
            </a:r>
            <a:r>
              <a:rPr lang="cs-CZ" sz="2500" b="1" dirty="0" smtClean="0"/>
              <a:t>bezpečnost</a:t>
            </a:r>
          </a:p>
          <a:p>
            <a:pPr>
              <a:buNone/>
            </a:pPr>
            <a:r>
              <a:rPr lang="cs-CZ" sz="2500" dirty="0" smtClean="0"/>
              <a:t>                     2. </a:t>
            </a:r>
            <a:r>
              <a:rPr lang="cs-CZ" sz="2500" b="1" dirty="0" smtClean="0"/>
              <a:t>likvidita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3. </a:t>
            </a:r>
            <a:r>
              <a:rPr lang="cs-CZ" sz="2500" b="1" dirty="0" smtClean="0"/>
              <a:t>rentabilita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CHARAKTERISTIKA</a:t>
            </a:r>
            <a:endParaRPr lang="cs-CZ" sz="33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•  RIZIKO: </a:t>
            </a:r>
            <a:r>
              <a:rPr lang="cs-CZ" sz="2500" b="1" dirty="0" smtClean="0"/>
              <a:t>aktivní</a:t>
            </a:r>
            <a:r>
              <a:rPr lang="cs-CZ" sz="2500" dirty="0" smtClean="0"/>
              <a:t> </a:t>
            </a:r>
            <a:r>
              <a:rPr lang="cs-CZ" sz="2500" dirty="0" smtClean="0">
                <a:latin typeface="Times New Roman"/>
                <a:cs typeface="Times New Roman"/>
              </a:rPr>
              <a:t>► </a:t>
            </a:r>
            <a:r>
              <a:rPr lang="cs-CZ" sz="2500" dirty="0" smtClean="0"/>
              <a:t>nesplacení úvěru vůbec nebo včas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             </a:t>
            </a:r>
            <a:r>
              <a:rPr lang="cs-CZ" sz="2500" b="1" dirty="0" smtClean="0"/>
              <a:t>pasivní</a:t>
            </a:r>
            <a:r>
              <a:rPr lang="cs-CZ" sz="2500" dirty="0" smtClean="0"/>
              <a:t> </a:t>
            </a:r>
            <a:r>
              <a:rPr lang="cs-CZ" sz="2500" dirty="0" smtClean="0">
                <a:latin typeface="Times New Roman"/>
                <a:cs typeface="Times New Roman"/>
              </a:rPr>
              <a:t>► </a:t>
            </a:r>
            <a:r>
              <a:rPr lang="cs-CZ" sz="2500" dirty="0" smtClean="0"/>
              <a:t>dřívější výběr peněz</a:t>
            </a:r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• POSKYTOVÁNÍ: 1. </a:t>
            </a:r>
            <a:r>
              <a:rPr lang="cs-CZ" sz="2500" b="1" dirty="0" smtClean="0"/>
              <a:t>jednorázově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>
                <a:latin typeface="Times New Roman"/>
                <a:cs typeface="Times New Roman"/>
              </a:rPr>
              <a:t> </a:t>
            </a:r>
            <a:r>
              <a:rPr lang="cs-CZ" sz="2500" dirty="0" smtClean="0">
                <a:latin typeface="Times New Roman"/>
                <a:cs typeface="Times New Roman"/>
              </a:rPr>
              <a:t>                              ► </a:t>
            </a:r>
            <a:r>
              <a:rPr lang="cs-CZ" sz="2500" dirty="0" smtClean="0"/>
              <a:t>čerpání: najednou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postupně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                          2. ve formě </a:t>
            </a:r>
            <a:r>
              <a:rPr lang="cs-CZ" sz="2500" b="1" dirty="0" smtClean="0"/>
              <a:t>úvěrové linky</a:t>
            </a:r>
          </a:p>
          <a:p>
            <a:pPr>
              <a:buNone/>
            </a:pPr>
            <a:r>
              <a:rPr lang="cs-CZ" sz="2500" dirty="0" smtClean="0"/>
              <a:t>                                  </a:t>
            </a:r>
            <a:r>
              <a:rPr lang="cs-CZ" sz="2500" dirty="0" smtClean="0">
                <a:latin typeface="Times New Roman"/>
                <a:cs typeface="Times New Roman"/>
              </a:rPr>
              <a:t>► </a:t>
            </a:r>
            <a:r>
              <a:rPr lang="cs-CZ" sz="2500" dirty="0" smtClean="0"/>
              <a:t>opakované půjčky do úvěrového limitu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CHARAKTERISTIKA</a:t>
            </a:r>
            <a:endParaRPr lang="cs-CZ" sz="33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úvěrové obchody zajišťují tyto </a:t>
            </a:r>
            <a:r>
              <a:rPr lang="cs-CZ" sz="2500" b="1" dirty="0" smtClean="0"/>
              <a:t>činnosti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i="1" dirty="0" smtClean="0"/>
              <a:t>posouzení žádosti o úvěr </a:t>
            </a:r>
            <a:r>
              <a:rPr lang="cs-CZ" sz="2500" dirty="0" smtClean="0"/>
              <a:t>(úvěrová analýza)</a:t>
            </a:r>
          </a:p>
          <a:p>
            <a:pPr>
              <a:buNone/>
            </a:pPr>
            <a:r>
              <a:rPr lang="cs-CZ" sz="2500" dirty="0" smtClean="0"/>
              <a:t>     2. </a:t>
            </a:r>
            <a:r>
              <a:rPr lang="cs-CZ" sz="2500" b="1" i="1" dirty="0" smtClean="0"/>
              <a:t>uzavření Smlouvy o úvěru </a:t>
            </a:r>
            <a:r>
              <a:rPr lang="cs-CZ" sz="2500" dirty="0" smtClean="0"/>
              <a:t>(podpis Všeobecných </a:t>
            </a:r>
          </a:p>
          <a:p>
            <a:pPr>
              <a:buNone/>
            </a:pPr>
            <a:r>
              <a:rPr lang="cs-CZ" sz="2500" dirty="0" smtClean="0"/>
              <a:t>                                                          úvěrových podmínek)</a:t>
            </a:r>
          </a:p>
          <a:p>
            <a:pPr>
              <a:buNone/>
            </a:pPr>
            <a:r>
              <a:rPr lang="cs-CZ" sz="2500" dirty="0" smtClean="0"/>
              <a:t>     3. </a:t>
            </a:r>
            <a:r>
              <a:rPr lang="cs-CZ" sz="2500" b="1" i="1" dirty="0" smtClean="0"/>
              <a:t>poskytnutí a čerpání úvěru </a:t>
            </a:r>
            <a:r>
              <a:rPr lang="cs-CZ" sz="2500" dirty="0" smtClean="0"/>
              <a:t>(najednou x postupně)</a:t>
            </a:r>
          </a:p>
          <a:p>
            <a:pPr>
              <a:buNone/>
            </a:pPr>
            <a:r>
              <a:rPr lang="cs-CZ" sz="2500" dirty="0" smtClean="0"/>
              <a:t>     4. </a:t>
            </a:r>
            <a:r>
              <a:rPr lang="cs-CZ" sz="2500" b="1" i="1" dirty="0" smtClean="0"/>
              <a:t>splácení úvěru a placení úroků </a:t>
            </a:r>
          </a:p>
          <a:p>
            <a:pPr>
              <a:buNone/>
            </a:pPr>
            <a:r>
              <a:rPr lang="cs-CZ" sz="2500" i="1" dirty="0" smtClean="0"/>
              <a:t>         </a:t>
            </a:r>
            <a:r>
              <a:rPr lang="cs-CZ" sz="2500" dirty="0" smtClean="0"/>
              <a:t>(splátka úvěru + úroku = anuita)</a:t>
            </a:r>
          </a:p>
          <a:p>
            <a:pPr>
              <a:buNone/>
            </a:pPr>
            <a:r>
              <a:rPr lang="cs-CZ" sz="2500" dirty="0" smtClean="0"/>
              <a:t>     5. </a:t>
            </a:r>
            <a:r>
              <a:rPr lang="cs-CZ" sz="2500" b="1" i="1" dirty="0" smtClean="0"/>
              <a:t>řešení problémů se splácením</a:t>
            </a:r>
          </a:p>
          <a:p>
            <a:pPr>
              <a:buNone/>
            </a:pPr>
            <a:r>
              <a:rPr lang="cs-CZ" sz="2500" dirty="0" smtClean="0"/>
              <a:t>         (</a:t>
            </a:r>
            <a:r>
              <a:rPr lang="cs-CZ" sz="2500" smtClean="0"/>
              <a:t>dle situace → </a:t>
            </a:r>
            <a:r>
              <a:rPr lang="cs-CZ" sz="2500" dirty="0" smtClean="0"/>
              <a:t>př. snížení nebo odložení splátek)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DRUHY ÚVĚRŮ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Autofit/>
          </a:bodyPr>
          <a:lstStyle/>
          <a:p>
            <a:pPr hangingPunct="0">
              <a:buNone/>
            </a:pPr>
            <a:r>
              <a:rPr lang="cs-CZ" sz="2500" dirty="0">
                <a:cs typeface="Times New Roman" pitchFamily="18" charset="0"/>
              </a:rPr>
              <a:t>I. </a:t>
            </a:r>
            <a:r>
              <a:rPr lang="cs-CZ" sz="2500" i="1" dirty="0">
                <a:cs typeface="Times New Roman" pitchFamily="18" charset="0"/>
              </a:rPr>
              <a:t>dle splatnosti</a:t>
            </a:r>
            <a:r>
              <a:rPr lang="cs-CZ" sz="2500" dirty="0">
                <a:cs typeface="Times New Roman" pitchFamily="18" charset="0"/>
              </a:rPr>
              <a:t>: 1. </a:t>
            </a:r>
            <a:r>
              <a:rPr lang="cs-CZ" sz="2500" b="1" dirty="0">
                <a:cs typeface="Times New Roman" pitchFamily="18" charset="0"/>
              </a:rPr>
              <a:t>krátkodobé</a:t>
            </a:r>
            <a:r>
              <a:rPr lang="cs-CZ" sz="2500" dirty="0">
                <a:cs typeface="Times New Roman" pitchFamily="18" charset="0"/>
              </a:rPr>
              <a:t> (do 1 roku)</a:t>
            </a:r>
          </a:p>
          <a:p>
            <a:pPr hangingPunct="0">
              <a:buNone/>
            </a:pPr>
            <a:r>
              <a:rPr lang="cs-CZ" sz="2500" dirty="0" smtClean="0">
                <a:cs typeface="Times New Roman" pitchFamily="18" charset="0"/>
              </a:rPr>
              <a:t>                              2</a:t>
            </a:r>
            <a:r>
              <a:rPr lang="cs-CZ" sz="2500" dirty="0">
                <a:cs typeface="Times New Roman" pitchFamily="18" charset="0"/>
              </a:rPr>
              <a:t>. </a:t>
            </a:r>
            <a:r>
              <a:rPr lang="cs-CZ" sz="2500" b="1" dirty="0">
                <a:cs typeface="Times New Roman" pitchFamily="18" charset="0"/>
              </a:rPr>
              <a:t>střednědobé</a:t>
            </a:r>
            <a:r>
              <a:rPr lang="cs-CZ" sz="2500" dirty="0">
                <a:cs typeface="Times New Roman" pitchFamily="18" charset="0"/>
              </a:rPr>
              <a:t> </a:t>
            </a:r>
            <a:r>
              <a:rPr lang="cs-CZ" sz="2500" dirty="0" smtClean="0">
                <a:cs typeface="Times New Roman" pitchFamily="18" charset="0"/>
              </a:rPr>
              <a:t>(1 - </a:t>
            </a:r>
            <a:r>
              <a:rPr lang="cs-CZ" sz="2500" dirty="0" smtClean="0">
                <a:cs typeface="Times New Roman" pitchFamily="18" charset="0"/>
              </a:rPr>
              <a:t>5 let)</a:t>
            </a:r>
            <a:endParaRPr lang="cs-CZ" sz="2500" dirty="0" smtClean="0">
              <a:cs typeface="Times New Roman" pitchFamily="18" charset="0"/>
            </a:endParaRPr>
          </a:p>
          <a:p>
            <a:pPr hangingPunct="0">
              <a:buNone/>
            </a:pPr>
            <a:r>
              <a:rPr lang="cs-CZ" sz="2500" dirty="0">
                <a:cs typeface="Times New Roman" pitchFamily="18" charset="0"/>
              </a:rPr>
              <a:t> </a:t>
            </a:r>
            <a:r>
              <a:rPr lang="cs-CZ" sz="2500" dirty="0" smtClean="0">
                <a:cs typeface="Times New Roman" pitchFamily="18" charset="0"/>
              </a:rPr>
              <a:t>                             3</a:t>
            </a:r>
            <a:r>
              <a:rPr lang="cs-CZ" sz="2500" dirty="0">
                <a:cs typeface="Times New Roman" pitchFamily="18" charset="0"/>
              </a:rPr>
              <a:t>. </a:t>
            </a:r>
            <a:r>
              <a:rPr lang="cs-CZ" sz="2500" b="1" dirty="0">
                <a:cs typeface="Times New Roman" pitchFamily="18" charset="0"/>
              </a:rPr>
              <a:t>dlouhodobé</a:t>
            </a:r>
            <a:r>
              <a:rPr lang="cs-CZ" sz="2500" dirty="0">
                <a:cs typeface="Times New Roman" pitchFamily="18" charset="0"/>
              </a:rPr>
              <a:t> (nad </a:t>
            </a:r>
            <a:r>
              <a:rPr lang="cs-CZ" sz="2500" smtClean="0">
                <a:cs typeface="Times New Roman" pitchFamily="18" charset="0"/>
              </a:rPr>
              <a:t>5</a:t>
            </a:r>
            <a:r>
              <a:rPr lang="cs-CZ" sz="2500" smtClean="0">
                <a:cs typeface="Times New Roman" pitchFamily="18" charset="0"/>
              </a:rPr>
              <a:t> let)</a:t>
            </a:r>
            <a:endParaRPr lang="cs-CZ" sz="2500" dirty="0" smtClean="0">
              <a:cs typeface="Times New Roman" pitchFamily="18" charset="0"/>
            </a:endParaRPr>
          </a:p>
          <a:p>
            <a:pPr hangingPunct="0">
              <a:buNone/>
            </a:pPr>
            <a:endParaRPr lang="cs-CZ" sz="2500" dirty="0" smtClean="0">
              <a:cs typeface="Times New Roman" pitchFamily="18" charset="0"/>
            </a:endParaRPr>
          </a:p>
          <a:p>
            <a:pPr hangingPunct="0">
              <a:buNone/>
            </a:pPr>
            <a:r>
              <a:rPr lang="cs-CZ" sz="2500" dirty="0" smtClean="0"/>
              <a:t>II</a:t>
            </a:r>
            <a:r>
              <a:rPr lang="cs-CZ" sz="2500" dirty="0"/>
              <a:t>. </a:t>
            </a:r>
            <a:r>
              <a:rPr lang="cs-CZ" sz="2500" i="1" dirty="0"/>
              <a:t>dle věřitele</a:t>
            </a:r>
            <a:r>
              <a:rPr lang="cs-CZ" sz="2500" dirty="0"/>
              <a:t>: </a:t>
            </a:r>
            <a:r>
              <a:rPr lang="cs-CZ" sz="2500" dirty="0" smtClean="0"/>
              <a:t>1</a:t>
            </a:r>
            <a:r>
              <a:rPr lang="cs-CZ" sz="2500" dirty="0"/>
              <a:t>. </a:t>
            </a:r>
            <a:r>
              <a:rPr lang="cs-CZ" sz="2500" b="1" dirty="0"/>
              <a:t>bankovní</a:t>
            </a:r>
            <a:r>
              <a:rPr lang="cs-CZ" sz="2500" dirty="0"/>
              <a:t> (od obchodní </a:t>
            </a:r>
            <a:r>
              <a:rPr lang="cs-CZ" sz="2500" dirty="0" smtClean="0"/>
              <a:t>banky)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2</a:t>
            </a:r>
            <a:r>
              <a:rPr lang="cs-CZ" sz="2500" dirty="0"/>
              <a:t>. </a:t>
            </a:r>
            <a:r>
              <a:rPr lang="cs-CZ" sz="2500" b="1" dirty="0"/>
              <a:t>obchodní</a:t>
            </a:r>
            <a:r>
              <a:rPr lang="cs-CZ" sz="2500" dirty="0"/>
              <a:t> (mezi podnikateli</a:t>
            </a:r>
            <a:r>
              <a:rPr lang="cs-CZ" sz="2500" dirty="0" smtClean="0"/>
              <a:t>)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III. </a:t>
            </a:r>
            <a:r>
              <a:rPr lang="cs-CZ" sz="2500" i="1" dirty="0" smtClean="0"/>
              <a:t>dle druhu měny</a:t>
            </a:r>
            <a:r>
              <a:rPr lang="cs-CZ" sz="2500" dirty="0" smtClean="0"/>
              <a:t>: 1. </a:t>
            </a:r>
            <a:r>
              <a:rPr lang="cs-CZ" sz="2500" b="1" dirty="0" smtClean="0"/>
              <a:t>korunové </a:t>
            </a:r>
            <a:r>
              <a:rPr lang="cs-CZ" sz="2500" dirty="0" smtClean="0"/>
              <a:t>(v CZK)</a:t>
            </a:r>
          </a:p>
          <a:p>
            <a:pPr hangingPunct="0">
              <a:buNone/>
            </a:pPr>
            <a:r>
              <a:rPr lang="cs-CZ" sz="2500" dirty="0" smtClean="0"/>
              <a:t>                                    2. </a:t>
            </a:r>
            <a:r>
              <a:rPr lang="cs-CZ" sz="2500" b="1" dirty="0" smtClean="0"/>
              <a:t>devizové </a:t>
            </a:r>
            <a:r>
              <a:rPr lang="cs-CZ" sz="2500" dirty="0" smtClean="0"/>
              <a:t>(v cizí měně)</a:t>
            </a:r>
          </a:p>
          <a:p>
            <a:pPr hangingPunct="0">
              <a:buNone/>
            </a:pPr>
            <a:endParaRPr lang="cs-CZ" sz="25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DRUHY ÚVĚRŮ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>
              <a:buNone/>
            </a:pPr>
            <a:r>
              <a:rPr lang="cs-CZ" sz="2500" dirty="0" smtClean="0"/>
              <a:t>IV. </a:t>
            </a:r>
            <a:r>
              <a:rPr lang="cs-CZ" sz="2500" i="1" dirty="0" smtClean="0"/>
              <a:t>dle žadatele</a:t>
            </a:r>
            <a:r>
              <a:rPr lang="cs-CZ" sz="2500" dirty="0" smtClean="0"/>
              <a:t>:  1. </a:t>
            </a:r>
            <a:r>
              <a:rPr lang="cs-CZ" sz="2500" b="1" dirty="0" smtClean="0"/>
              <a:t>soukromých osob</a:t>
            </a:r>
            <a:r>
              <a:rPr lang="cs-CZ" sz="2500" dirty="0" smtClean="0"/>
              <a:t> (občan)</a:t>
            </a:r>
          </a:p>
          <a:p>
            <a:pPr hangingPunct="0">
              <a:buNone/>
            </a:pPr>
            <a:r>
              <a:rPr lang="cs-CZ" sz="2500" dirty="0" smtClean="0"/>
              <a:t>                              2. </a:t>
            </a:r>
            <a:r>
              <a:rPr lang="cs-CZ" sz="2500" b="1" dirty="0" smtClean="0"/>
              <a:t>podnikatelských subjektů</a:t>
            </a:r>
          </a:p>
          <a:p>
            <a:pPr hangingPunct="0">
              <a:buNone/>
            </a:pPr>
            <a:r>
              <a:rPr lang="cs-CZ" sz="2500" dirty="0" smtClean="0"/>
              <a:t>                              3. </a:t>
            </a:r>
            <a:r>
              <a:rPr lang="cs-CZ" sz="2500" b="1" dirty="0" smtClean="0"/>
              <a:t>mezibankovní</a:t>
            </a:r>
          </a:p>
          <a:p>
            <a:pPr hangingPunct="0">
              <a:buNone/>
            </a:pPr>
            <a:r>
              <a:rPr lang="cs-CZ" sz="2500" dirty="0" smtClean="0"/>
              <a:t>                              4. </a:t>
            </a:r>
            <a:r>
              <a:rPr lang="cs-CZ" sz="2500" b="1" dirty="0" smtClean="0"/>
              <a:t>ostatní</a:t>
            </a:r>
            <a:r>
              <a:rPr lang="cs-CZ" sz="2500" dirty="0" smtClean="0"/>
              <a:t> (př. obec)</a:t>
            </a:r>
          </a:p>
          <a:p>
            <a:pPr hangingPunct="0">
              <a:buNone/>
            </a:pPr>
            <a:endParaRPr lang="cs-CZ" sz="2500" dirty="0" smtClean="0"/>
          </a:p>
          <a:p>
            <a:pPr hangingPunct="0">
              <a:buNone/>
            </a:pPr>
            <a:r>
              <a:rPr lang="cs-CZ" sz="2500" dirty="0" smtClean="0"/>
              <a:t>V</a:t>
            </a:r>
            <a:r>
              <a:rPr lang="cs-CZ" sz="2500" dirty="0"/>
              <a:t>. </a:t>
            </a:r>
            <a:r>
              <a:rPr lang="cs-CZ" sz="2500" i="1" dirty="0"/>
              <a:t>dle zajištění</a:t>
            </a:r>
            <a:r>
              <a:rPr lang="cs-CZ" sz="2500" dirty="0"/>
              <a:t>: 1. </a:t>
            </a:r>
            <a:r>
              <a:rPr lang="cs-CZ" sz="2500" b="1" dirty="0"/>
              <a:t>nekryté</a:t>
            </a:r>
            <a:r>
              <a:rPr lang="cs-CZ" sz="2500" dirty="0"/>
              <a:t> </a:t>
            </a:r>
            <a:r>
              <a:rPr lang="cs-CZ" sz="2500" dirty="0" smtClean="0"/>
              <a:t>(pouze kvalitní klient)</a:t>
            </a:r>
            <a:endParaRPr lang="cs-CZ" sz="2500" dirty="0"/>
          </a:p>
          <a:p>
            <a:pPr hangingPunct="0">
              <a:buNone/>
            </a:pPr>
            <a:r>
              <a:rPr lang="cs-CZ" sz="2500" dirty="0" smtClean="0"/>
              <a:t>                           2</a:t>
            </a:r>
            <a:r>
              <a:rPr lang="cs-CZ" sz="2500" dirty="0"/>
              <a:t>. </a:t>
            </a:r>
            <a:r>
              <a:rPr lang="cs-CZ" sz="2500" b="1" dirty="0" smtClean="0"/>
              <a:t>kryté: </a:t>
            </a:r>
          </a:p>
          <a:p>
            <a:pPr hangingPunct="0"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                           a) osobním </a:t>
            </a:r>
            <a:r>
              <a:rPr lang="cs-CZ" sz="2500" b="1" dirty="0"/>
              <a:t>zajištěním</a:t>
            </a:r>
            <a:r>
              <a:rPr lang="cs-CZ" sz="2500" dirty="0"/>
              <a:t> (ručení)</a:t>
            </a:r>
          </a:p>
          <a:p>
            <a:pPr hangingPunct="0">
              <a:buNone/>
            </a:pPr>
            <a:r>
              <a:rPr lang="cs-CZ" sz="2500" dirty="0" smtClean="0"/>
              <a:t>                               b) </a:t>
            </a:r>
            <a:r>
              <a:rPr lang="cs-CZ" sz="2500" b="1" dirty="0" smtClean="0"/>
              <a:t>reálným </a:t>
            </a:r>
            <a:r>
              <a:rPr lang="cs-CZ" sz="2500" b="1" dirty="0"/>
              <a:t>zajištěním</a:t>
            </a:r>
            <a:r>
              <a:rPr lang="cs-CZ" sz="2500" dirty="0"/>
              <a:t> </a:t>
            </a:r>
            <a:r>
              <a:rPr lang="cs-CZ" sz="2500" dirty="0" smtClean="0"/>
              <a:t>(</a:t>
            </a:r>
            <a:r>
              <a:rPr lang="cs-CZ" sz="2500" dirty="0"/>
              <a:t>zástava </a:t>
            </a:r>
            <a:r>
              <a:rPr lang="cs-CZ" sz="2500" dirty="0" smtClean="0"/>
              <a:t>movitosti, </a:t>
            </a:r>
          </a:p>
          <a:p>
            <a:pPr hangingPunc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nemovitosti, postoupení pohledávky)</a:t>
            </a: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DRUHY ÚVĚRŮ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VI. </a:t>
            </a:r>
            <a:r>
              <a:rPr lang="cs-CZ" sz="2500" i="1" dirty="0" smtClean="0"/>
              <a:t>dle formy poskytnutí</a:t>
            </a:r>
            <a:r>
              <a:rPr lang="cs-CZ" sz="2500" dirty="0" smtClean="0"/>
              <a:t>: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1. </a:t>
            </a:r>
            <a:r>
              <a:rPr lang="cs-CZ" sz="2500" b="1" dirty="0" smtClean="0"/>
              <a:t>přímé</a:t>
            </a:r>
            <a:r>
              <a:rPr lang="cs-CZ" sz="2500" dirty="0" smtClean="0"/>
              <a:t> → </a:t>
            </a:r>
            <a:r>
              <a:rPr lang="cs-CZ" sz="2500" dirty="0" smtClean="0">
                <a:cs typeface="Times New Roman"/>
              </a:rPr>
              <a:t>od pracovníka banky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2. </a:t>
            </a:r>
            <a:r>
              <a:rPr lang="cs-CZ" sz="2500" b="1" dirty="0" smtClean="0"/>
              <a:t>nepřímé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>
                <a:cs typeface="Times New Roman"/>
              </a:rPr>
              <a:t> </a:t>
            </a:r>
            <a:r>
              <a:rPr lang="cs-CZ" sz="2500" dirty="0" smtClean="0">
                <a:cs typeface="Times New Roman"/>
              </a:rPr>
              <a:t>        → zákazník • nákup od obchodníka</a:t>
            </a:r>
          </a:p>
          <a:p>
            <a:pPr>
              <a:buNone/>
            </a:pPr>
            <a:r>
              <a:rPr lang="cs-CZ" sz="2500" dirty="0">
                <a:cs typeface="Times New Roman"/>
              </a:rPr>
              <a:t> </a:t>
            </a:r>
            <a:r>
              <a:rPr lang="cs-CZ" sz="2500" dirty="0" smtClean="0">
                <a:cs typeface="Times New Roman"/>
              </a:rPr>
              <a:t>        → obchodník • zařízení financování zákazníkovi</a:t>
            </a:r>
          </a:p>
          <a:p>
            <a:pPr>
              <a:buNone/>
            </a:pPr>
            <a:r>
              <a:rPr lang="cs-CZ" sz="2500" dirty="0">
                <a:cs typeface="Times New Roman"/>
              </a:rPr>
              <a:t> </a:t>
            </a:r>
            <a:r>
              <a:rPr lang="cs-CZ" sz="2500" dirty="0" smtClean="0">
                <a:cs typeface="Times New Roman"/>
              </a:rPr>
              <a:t>                                 • prodej úvěru bance</a:t>
            </a:r>
          </a:p>
          <a:p>
            <a:pPr>
              <a:buNone/>
            </a:pPr>
            <a:r>
              <a:rPr lang="cs-CZ" sz="2500" dirty="0">
                <a:cs typeface="Times New Roman"/>
              </a:rPr>
              <a:t> </a:t>
            </a:r>
            <a:r>
              <a:rPr lang="cs-CZ" sz="2500" dirty="0" smtClean="0">
                <a:cs typeface="Times New Roman"/>
              </a:rPr>
              <a:t>        → banka • úvěr od zákazníka</a:t>
            </a:r>
            <a:endParaRPr lang="cs-CZ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300" b="1" dirty="0" smtClean="0">
                <a:solidFill>
                  <a:srgbClr val="C00000"/>
                </a:solidFill>
              </a:rPr>
              <a:t>DRUHY ÚVĚRŮ</a:t>
            </a:r>
            <a:endParaRPr lang="cs-CZ" sz="33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hangingPunct="0">
              <a:buNone/>
            </a:pPr>
            <a:r>
              <a:rPr lang="cs-CZ" sz="2500" dirty="0" smtClean="0"/>
              <a:t>VII. </a:t>
            </a:r>
            <a:r>
              <a:rPr lang="cs-CZ" sz="2500" i="1" dirty="0" smtClean="0"/>
              <a:t>dle účelu</a:t>
            </a:r>
            <a:r>
              <a:rPr lang="cs-CZ" sz="2500" dirty="0" smtClean="0"/>
              <a:t>: 1. </a:t>
            </a:r>
            <a:r>
              <a:rPr lang="cs-CZ" sz="2500" b="1" dirty="0" smtClean="0"/>
              <a:t>účelové</a:t>
            </a:r>
          </a:p>
          <a:p>
            <a:pPr hangingPunct="0">
              <a:buNone/>
            </a:pPr>
            <a:r>
              <a:rPr lang="cs-CZ" sz="2500" dirty="0" smtClean="0"/>
              <a:t>                             a/ </a:t>
            </a:r>
            <a:r>
              <a:rPr lang="cs-CZ" sz="2500" i="1" dirty="0" smtClean="0"/>
              <a:t>provozní</a:t>
            </a:r>
            <a:r>
              <a:rPr lang="cs-CZ" sz="2500" dirty="0" smtClean="0"/>
              <a:t> (př. zásoby)</a:t>
            </a:r>
          </a:p>
          <a:p>
            <a:pPr hangingPunct="0">
              <a:buNone/>
            </a:pPr>
            <a:r>
              <a:rPr lang="cs-CZ" sz="2500" dirty="0" smtClean="0"/>
              <a:t>                             b/</a:t>
            </a:r>
            <a:r>
              <a:rPr lang="cs-CZ" sz="2500" b="1" dirty="0" smtClean="0"/>
              <a:t> </a:t>
            </a:r>
            <a:r>
              <a:rPr lang="cs-CZ" sz="2500" i="1" dirty="0" smtClean="0"/>
              <a:t>investiční</a:t>
            </a:r>
            <a:r>
              <a:rPr lang="cs-CZ" sz="2500" dirty="0" smtClean="0"/>
              <a:t> (př. výstavba)</a:t>
            </a:r>
          </a:p>
          <a:p>
            <a:pPr hangingPunct="0">
              <a:buNone/>
            </a:pPr>
            <a:r>
              <a:rPr lang="cs-CZ" sz="2500" dirty="0" smtClean="0"/>
              <a:t>                             c/ </a:t>
            </a:r>
            <a:r>
              <a:rPr lang="cs-CZ" sz="2500" i="1" dirty="0" smtClean="0"/>
              <a:t>překlenovací</a:t>
            </a:r>
            <a:r>
              <a:rPr lang="cs-CZ" sz="2500" dirty="0" smtClean="0"/>
              <a:t> (př. přechodný nedostatek</a:t>
            </a:r>
          </a:p>
          <a:p>
            <a:pPr hangingPunct="0">
              <a:buNone/>
            </a:pPr>
            <a:r>
              <a:rPr lang="cs-CZ" sz="2500" dirty="0" smtClean="0"/>
              <a:t>                                                                 finančních prostředků)</a:t>
            </a:r>
          </a:p>
          <a:p>
            <a:pPr hangingPunct="0">
              <a:buNone/>
            </a:pPr>
            <a:r>
              <a:rPr lang="cs-CZ" sz="2500" dirty="0" smtClean="0"/>
              <a:t>                             d/ </a:t>
            </a:r>
            <a:r>
              <a:rPr lang="cs-CZ" sz="2500" i="1" dirty="0" smtClean="0"/>
              <a:t>sezónní</a:t>
            </a:r>
            <a:r>
              <a:rPr lang="cs-CZ" sz="2500" dirty="0" smtClean="0"/>
              <a:t> (př. výkyvy v nákladech)</a:t>
            </a:r>
          </a:p>
          <a:p>
            <a:pPr hangingPunct="0">
              <a:buNone/>
            </a:pPr>
            <a:r>
              <a:rPr lang="cs-CZ" sz="2500" dirty="0" smtClean="0"/>
              <a:t>                             e/ </a:t>
            </a:r>
            <a:r>
              <a:rPr lang="cs-CZ" sz="2500" i="1" dirty="0" smtClean="0"/>
              <a:t>hypoteční</a:t>
            </a:r>
            <a:r>
              <a:rPr lang="cs-CZ" sz="2500" dirty="0" smtClean="0"/>
              <a:t> (př. nemovitosti)</a:t>
            </a:r>
          </a:p>
          <a:p>
            <a:pPr hangingPunct="0">
              <a:buNone/>
            </a:pPr>
            <a:r>
              <a:rPr lang="cs-CZ" sz="2500" dirty="0" smtClean="0"/>
              <a:t>                             f/ </a:t>
            </a:r>
            <a:r>
              <a:rPr lang="cs-CZ" sz="2500" i="1" dirty="0" smtClean="0"/>
              <a:t>spotřební</a:t>
            </a:r>
            <a:r>
              <a:rPr lang="cs-CZ" sz="2500" dirty="0" smtClean="0"/>
              <a:t> (př. automobil)</a:t>
            </a:r>
          </a:p>
          <a:p>
            <a:pPr hangingPunct="0">
              <a:buNone/>
            </a:pPr>
            <a:r>
              <a:rPr lang="cs-CZ" sz="2500" dirty="0" smtClean="0"/>
              <a:t>                             g/ </a:t>
            </a:r>
            <a:r>
              <a:rPr lang="cs-CZ" sz="2500" i="1" dirty="0" smtClean="0"/>
              <a:t>exportní a importní </a:t>
            </a:r>
            <a:r>
              <a:rPr lang="cs-CZ" sz="2500" dirty="0" smtClean="0"/>
              <a:t>(př. vývoz a dovoz)</a:t>
            </a:r>
          </a:p>
          <a:p>
            <a:pPr hangingPunct="0">
              <a:buNone/>
            </a:pPr>
            <a:r>
              <a:rPr lang="cs-CZ" sz="2500" dirty="0" smtClean="0"/>
              <a:t>                         2</a:t>
            </a:r>
            <a:r>
              <a:rPr lang="cs-CZ" sz="2500" b="1" dirty="0" smtClean="0"/>
              <a:t>. neúčelové</a:t>
            </a:r>
            <a:endParaRPr lang="cs-CZ" sz="25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746</Words>
  <Application>Microsoft Office PowerPoint</Application>
  <PresentationFormat>Předvádění na obrazovce (4:3)</PresentationFormat>
  <Paragraphs>125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ÚVĚROVÉ OBCHODY</vt:lpstr>
      <vt:lpstr>CHARAKTERISTIKA</vt:lpstr>
      <vt:lpstr>CHARAKTERISTIKA</vt:lpstr>
      <vt:lpstr>CHARAKTERISTIKA</vt:lpstr>
      <vt:lpstr>DRUHY ÚVĚRŮ</vt:lpstr>
      <vt:lpstr>DRUHY ÚVĚRŮ</vt:lpstr>
      <vt:lpstr>DRUHY ÚVĚRŮ</vt:lpstr>
      <vt:lpstr>DRUHY ÚVĚRŮ</vt:lpstr>
      <vt:lpstr>ÚKOLY - zadání</vt:lpstr>
      <vt:lpstr>ÚKOLY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ÚVĚROVÉ OBCHODY</dc:title>
  <dc:creator>Kiss</dc:creator>
  <cp:lastModifiedBy>Kiss</cp:lastModifiedBy>
  <cp:revision>33</cp:revision>
  <dcterms:created xsi:type="dcterms:W3CDTF">2013-04-11T16:39:39Z</dcterms:created>
  <dcterms:modified xsi:type="dcterms:W3CDTF">2013-05-28T16:36:44Z</dcterms:modified>
</cp:coreProperties>
</file>