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5" r:id="rId3"/>
    <p:sldId id="257" r:id="rId4"/>
    <p:sldId id="266" r:id="rId5"/>
    <p:sldId id="267" r:id="rId6"/>
    <p:sldId id="258" r:id="rId7"/>
    <p:sldId id="259" r:id="rId8"/>
    <p:sldId id="260" r:id="rId9"/>
    <p:sldId id="261" r:id="rId10"/>
    <p:sldId id="268" r:id="rId11"/>
    <p:sldId id="269" r:id="rId12"/>
    <p:sldId id="262" r:id="rId13"/>
    <p:sldId id="263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E95BD-0411-4297-B569-7996B99BD0C8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30B54F-C487-4A57-B568-65AEA25190D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30B54F-C487-4A57-B568-65AEA25190D2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845DD-4851-4679-AB19-E816225660B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851F-E097-4979-9CDB-AA04B2C71E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845DD-4851-4679-AB19-E816225660B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851F-E097-4979-9CDB-AA04B2C71E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845DD-4851-4679-AB19-E816225660B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851F-E097-4979-9CDB-AA04B2C71E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845DD-4851-4679-AB19-E816225660B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851F-E097-4979-9CDB-AA04B2C71E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845DD-4851-4679-AB19-E816225660B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851F-E097-4979-9CDB-AA04B2C71E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845DD-4851-4679-AB19-E816225660B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851F-E097-4979-9CDB-AA04B2C71E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845DD-4851-4679-AB19-E816225660B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851F-E097-4979-9CDB-AA04B2C71E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845DD-4851-4679-AB19-E816225660B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851F-E097-4979-9CDB-AA04B2C71E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845DD-4851-4679-AB19-E816225660B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851F-E097-4979-9CDB-AA04B2C71E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845DD-4851-4679-AB19-E816225660B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851F-E097-4979-9CDB-AA04B2C71E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845DD-4851-4679-AB19-E816225660B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5851F-E097-4979-9CDB-AA04B2C71E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845DD-4851-4679-AB19-E816225660B2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5851F-E097-4979-9CDB-AA04B2C71E9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1258888" y="827088"/>
          <a:ext cx="6743700" cy="3094673"/>
        </p:xfrm>
        <a:graphic>
          <a:graphicData uri="http://schemas.openxmlformats.org/drawingml/2006/table">
            <a:tbl>
              <a:tblPr/>
              <a:tblGrid>
                <a:gridCol w="1562100"/>
                <a:gridCol w="1890712"/>
                <a:gridCol w="830263"/>
                <a:gridCol w="106362"/>
                <a:gridCol w="107950"/>
                <a:gridCol w="458788"/>
                <a:gridCol w="1008062"/>
                <a:gridCol w="779463"/>
              </a:tblGrid>
              <a:tr h="9001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Obchodní akademie a Střední odborná škola, gen. F. Fajtla, Louny, p.o.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CZ.1.07/1.5.00/34.0644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09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Ekonomika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Činnosti obchodních bank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Jednoduché úročení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Ing. Charlotta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Kissová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2. 5. 2013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3.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Anotace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Kombinovaný materiál zaměřený na téma jednoduché úročení. Obsahuje  základní pojmy, pravidla pro výpočet a ukázkový příklad. Součástí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je samostatná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aktivita žáků.  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Žáci se prostřednictvím prezentace seznámí s jednoduchým úročením včetně ukázkového příkladu a na závěr si formou úkolu danou problematiku procvičí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     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4" name="Skupina 3"/>
          <p:cNvGrpSpPr>
            <a:grpSpLocks/>
          </p:cNvGrpSpPr>
          <p:nvPr/>
        </p:nvGrpSpPr>
        <p:grpSpPr bwMode="auto">
          <a:xfrm>
            <a:off x="1476375" y="838200"/>
            <a:ext cx="3892550" cy="847725"/>
            <a:chOff x="1475656" y="2133600"/>
            <a:chExt cx="3893393" cy="847725"/>
          </a:xfrm>
        </p:grpSpPr>
        <p:pic>
          <p:nvPicPr>
            <p:cNvPr id="5" name="Obrázek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75656" y="2133600"/>
              <a:ext cx="2905125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Obrázek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8024" y="2266949"/>
              <a:ext cx="581025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Text Box 49"/>
          <p:cNvSpPr txBox="1">
            <a:spLocks noChangeArrowheads="1"/>
          </p:cNvSpPr>
          <p:nvPr/>
        </p:nvSpPr>
        <p:spPr bwMode="auto">
          <a:xfrm>
            <a:off x="468313" y="5734050"/>
            <a:ext cx="842486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100" i="1" dirty="0">
                <a:solidFill>
                  <a:srgbClr val="898989"/>
                </a:solidFill>
              </a:rPr>
              <a:t>Autorem materiálu a všech jeho částí, není-li uvedeno jinak, je Ing. Charlotta Kissová. </a:t>
            </a:r>
            <a:br>
              <a:rPr lang="cs-CZ" sz="1100" i="1" dirty="0">
                <a:solidFill>
                  <a:srgbClr val="898989"/>
                </a:solidFill>
              </a:rPr>
            </a:br>
            <a:r>
              <a:rPr lang="cs-CZ" sz="1100" i="1" dirty="0">
                <a:solidFill>
                  <a:srgbClr val="898989"/>
                </a:solidFill>
              </a:rPr>
              <a:t>Dostupné z Metodického portálu www.</a:t>
            </a:r>
            <a:r>
              <a:rPr lang="cs-CZ" sz="1100" i="1" dirty="0" err="1">
                <a:solidFill>
                  <a:srgbClr val="898989"/>
                </a:solidFill>
              </a:rPr>
              <a:t>rvp.cz</a:t>
            </a:r>
            <a:r>
              <a:rPr lang="cs-CZ" sz="1100" i="1" dirty="0">
                <a:solidFill>
                  <a:srgbClr val="898989"/>
                </a:solidFill>
              </a:rPr>
              <a:t> ; ISSN 1802-4785. Provozuje Národní ústav pro vzdělávání, školské poradenské zařízení a zařízení pro další vzdělávání pedagogických pracovníků (NÚV).</a:t>
            </a:r>
          </a:p>
          <a:p>
            <a:pPr algn="ctr">
              <a:spcBef>
                <a:spcPct val="50000"/>
              </a:spcBef>
            </a:pPr>
            <a:endParaRPr lang="cs-CZ" sz="1100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PŘÍKLAD 2 - zadání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500" dirty="0" smtClean="0"/>
              <a:t>Vypočtěte roční úrok před zdaněním a po zdanění, jestliže</a:t>
            </a:r>
          </a:p>
          <a:p>
            <a:pPr>
              <a:buNone/>
            </a:pPr>
            <a:r>
              <a:rPr lang="cs-CZ" sz="2500" dirty="0" smtClean="0"/>
              <a:t>vložený kapitál činil 20 000 Kč, roční úroková sazba 2% a sazba</a:t>
            </a:r>
          </a:p>
          <a:p>
            <a:pPr>
              <a:buNone/>
            </a:pPr>
            <a:r>
              <a:rPr lang="cs-CZ" sz="2500" dirty="0" smtClean="0"/>
              <a:t>daně z úroků 15%.</a:t>
            </a:r>
            <a:endParaRPr lang="cs-CZ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PŘÍKLAD 2 -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cs-CZ" sz="2500" dirty="0" smtClean="0"/>
              <a:t>1. roční úrok před zdaněním:</a:t>
            </a:r>
          </a:p>
          <a:p>
            <a:pPr marL="514350" indent="-514350">
              <a:buNone/>
            </a:pPr>
            <a:r>
              <a:rPr lang="cs-CZ" sz="2500" dirty="0" smtClean="0"/>
              <a:t>    20 000 * 0,02 = </a:t>
            </a:r>
            <a:r>
              <a:rPr lang="cs-CZ" sz="2500" dirty="0" smtClean="0">
                <a:solidFill>
                  <a:srgbClr val="FF0000"/>
                </a:solidFill>
              </a:rPr>
              <a:t>400</a:t>
            </a:r>
            <a:r>
              <a:rPr lang="cs-CZ" sz="2500" dirty="0" smtClean="0"/>
              <a:t> Kč</a:t>
            </a:r>
          </a:p>
          <a:p>
            <a:pPr marL="514350" indent="-514350">
              <a:buNone/>
            </a:pPr>
            <a:endParaRPr lang="cs-CZ" sz="2500" dirty="0" smtClean="0"/>
          </a:p>
          <a:p>
            <a:pPr marL="514350" indent="-514350">
              <a:buNone/>
            </a:pPr>
            <a:r>
              <a:rPr lang="cs-CZ" sz="2500" dirty="0" smtClean="0"/>
              <a:t>2. roční úrok po zdanění:</a:t>
            </a:r>
          </a:p>
          <a:p>
            <a:pPr marL="514350" indent="-514350">
              <a:buNone/>
            </a:pPr>
            <a:r>
              <a:rPr lang="cs-CZ" sz="2500" dirty="0" smtClean="0"/>
              <a:t>    daň = 0,15 * 400 Kč = </a:t>
            </a:r>
            <a:r>
              <a:rPr lang="cs-CZ" sz="2500" b="1" dirty="0" smtClean="0"/>
              <a:t>60 </a:t>
            </a:r>
            <a:r>
              <a:rPr lang="cs-CZ" sz="2500" dirty="0" smtClean="0"/>
              <a:t>Kč</a:t>
            </a:r>
          </a:p>
          <a:p>
            <a:pPr marL="514350" indent="-514350">
              <a:buNone/>
            </a:pPr>
            <a:r>
              <a:rPr lang="cs-CZ" sz="2500" dirty="0" smtClean="0"/>
              <a:t>    úrok = 400 – 60 = </a:t>
            </a:r>
            <a:r>
              <a:rPr lang="cs-CZ" sz="2500" dirty="0" smtClean="0">
                <a:solidFill>
                  <a:srgbClr val="FF0000"/>
                </a:solidFill>
              </a:rPr>
              <a:t>340</a:t>
            </a:r>
            <a:r>
              <a:rPr lang="cs-CZ" sz="2500" dirty="0" smtClean="0"/>
              <a:t> Kč</a:t>
            </a:r>
          </a:p>
          <a:p>
            <a:pPr marL="514350" indent="-514350">
              <a:buNone/>
            </a:pPr>
            <a:endParaRPr lang="cs-CZ" sz="2500" dirty="0" smtClean="0"/>
          </a:p>
          <a:p>
            <a:pPr marL="514350" indent="-514350">
              <a:buNone/>
            </a:pPr>
            <a:r>
              <a:rPr lang="cs-CZ" sz="2500" dirty="0" smtClean="0"/>
              <a:t>    Závěr:</a:t>
            </a:r>
          </a:p>
          <a:p>
            <a:pPr marL="514350" indent="-514350">
              <a:buNone/>
            </a:pPr>
            <a:r>
              <a:rPr lang="cs-CZ" sz="2500" dirty="0" smtClean="0"/>
              <a:t>    Úrok po zdanění představuje 85% úroku před zdaněním.</a:t>
            </a:r>
            <a:endParaRPr lang="cs-CZ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ÚKOL</a:t>
            </a:r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500" dirty="0" smtClean="0"/>
              <a:t>Vypočtěte</a:t>
            </a:r>
            <a:r>
              <a:rPr lang="cs-CZ" sz="2500" dirty="0"/>
              <a:t>, jak velký úrok by byl </a:t>
            </a:r>
            <a:r>
              <a:rPr lang="cs-CZ" sz="2500" dirty="0" smtClean="0"/>
              <a:t>dosažen při úrokové míře</a:t>
            </a:r>
          </a:p>
          <a:p>
            <a:pPr>
              <a:buNone/>
            </a:pPr>
            <a:r>
              <a:rPr lang="cs-CZ" sz="2500" dirty="0" smtClean="0"/>
              <a:t> 3% p</a:t>
            </a:r>
            <a:r>
              <a:rPr lang="cs-CZ" sz="2500" dirty="0"/>
              <a:t>. a., jestliže klient </a:t>
            </a:r>
            <a:r>
              <a:rPr lang="cs-CZ" sz="2500" dirty="0" smtClean="0"/>
              <a:t>uložil</a:t>
            </a:r>
            <a:r>
              <a:rPr lang="cs-CZ" sz="2500" dirty="0"/>
              <a:t> </a:t>
            </a:r>
            <a:r>
              <a:rPr lang="cs-CZ" sz="2500" dirty="0" smtClean="0"/>
              <a:t>do </a:t>
            </a:r>
            <a:r>
              <a:rPr lang="cs-CZ" sz="2500" dirty="0"/>
              <a:t>obchodní banky vklad ve </a:t>
            </a:r>
            <a:r>
              <a:rPr lang="cs-CZ" sz="2500" dirty="0" smtClean="0"/>
              <a:t>výši</a:t>
            </a:r>
          </a:p>
          <a:p>
            <a:pPr>
              <a:buNone/>
            </a:pPr>
            <a:r>
              <a:rPr lang="cs-CZ" sz="2500" dirty="0" smtClean="0"/>
              <a:t>95</a:t>
            </a:r>
            <a:r>
              <a:rPr lang="cs-CZ" sz="2500" dirty="0"/>
              <a:t> 000 </a:t>
            </a:r>
            <a:r>
              <a:rPr lang="cs-CZ" sz="2500" dirty="0" smtClean="0"/>
              <a:t>Kč dne </a:t>
            </a:r>
            <a:r>
              <a:rPr lang="cs-CZ" sz="2500" dirty="0"/>
              <a:t>15. 8. daného roku a vybral jej i s úroky </a:t>
            </a:r>
          </a:p>
          <a:p>
            <a:pPr>
              <a:buNone/>
            </a:pPr>
            <a:r>
              <a:rPr lang="cs-CZ" sz="2500" dirty="0" smtClean="0"/>
              <a:t>30</a:t>
            </a:r>
            <a:r>
              <a:rPr lang="cs-CZ" sz="2500" dirty="0"/>
              <a:t>. 12. téhož roku.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ZDROJE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500" dirty="0" smtClean="0"/>
              <a:t>KIPIELOVÁ, Ivana. </a:t>
            </a:r>
            <a:r>
              <a:rPr lang="cs-CZ" sz="2500" i="1" dirty="0" smtClean="0"/>
              <a:t>Bankovnictví pro střední školy a veřejnost</a:t>
            </a:r>
            <a:r>
              <a:rPr lang="cs-CZ" sz="2500" dirty="0" smtClean="0"/>
              <a:t>.</a:t>
            </a:r>
          </a:p>
          <a:p>
            <a:pPr>
              <a:buNone/>
            </a:pPr>
            <a:r>
              <a:rPr lang="cs-CZ" sz="2500" dirty="0" err="1" smtClean="0"/>
              <a:t>Vyd</a:t>
            </a:r>
            <a:r>
              <a:rPr lang="cs-CZ" sz="2500" dirty="0" smtClean="0"/>
              <a:t>. 2., </a:t>
            </a:r>
            <a:r>
              <a:rPr lang="cs-CZ" sz="2500" dirty="0" err="1" smtClean="0"/>
              <a:t>upr</a:t>
            </a:r>
            <a:r>
              <a:rPr lang="cs-CZ" sz="2500" dirty="0" smtClean="0"/>
              <a:t>. Praha: Fortuna, 1998, 211 s. ISBN 80-716-8535-6. 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KLÍNSKÝ, Petr a Otto MÜNCH. </a:t>
            </a:r>
            <a:r>
              <a:rPr lang="cs-CZ" sz="2500" i="1" dirty="0" smtClean="0"/>
              <a:t>Ekonomika 3 pro obchodní</a:t>
            </a:r>
          </a:p>
          <a:p>
            <a:pPr>
              <a:buNone/>
            </a:pPr>
            <a:r>
              <a:rPr lang="cs-CZ" sz="2500" i="1" dirty="0" smtClean="0"/>
              <a:t>akademie a ostatní střední školy</a:t>
            </a:r>
            <a:r>
              <a:rPr lang="cs-CZ" sz="2500" dirty="0" smtClean="0"/>
              <a:t>. Praha: Fortuna, 2002. ISBN</a:t>
            </a:r>
          </a:p>
          <a:p>
            <a:pPr>
              <a:buNone/>
            </a:pPr>
            <a:r>
              <a:rPr lang="cs-CZ" sz="2500" dirty="0" smtClean="0"/>
              <a:t>80-7168-826-6. </a:t>
            </a:r>
            <a:endParaRPr lang="cs-CZ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348880"/>
            <a:ext cx="8229600" cy="1210146"/>
          </a:xfrm>
        </p:spPr>
        <p:txBody>
          <a:bodyPr>
            <a:normAutofit/>
          </a:bodyPr>
          <a:lstStyle/>
          <a:p>
            <a:r>
              <a:rPr lang="cs-CZ" sz="6000" b="1" dirty="0" smtClean="0">
                <a:solidFill>
                  <a:srgbClr val="C00000"/>
                </a:solidFill>
              </a:rPr>
              <a:t>J</a:t>
            </a:r>
            <a:r>
              <a:rPr lang="cs-CZ" sz="6000" b="1" dirty="0" smtClean="0">
                <a:solidFill>
                  <a:srgbClr val="FF0000"/>
                </a:solidFill>
              </a:rPr>
              <a:t>E</a:t>
            </a:r>
            <a:r>
              <a:rPr lang="cs-CZ" sz="6000" b="1" dirty="0" smtClean="0">
                <a:solidFill>
                  <a:srgbClr val="C00000"/>
                </a:solidFill>
              </a:rPr>
              <a:t>D</a:t>
            </a:r>
            <a:r>
              <a:rPr lang="cs-CZ" sz="6000" b="1" dirty="0" smtClean="0">
                <a:solidFill>
                  <a:srgbClr val="FF0000"/>
                </a:solidFill>
              </a:rPr>
              <a:t>N</a:t>
            </a:r>
            <a:r>
              <a:rPr lang="cs-CZ" sz="6000" b="1" dirty="0" smtClean="0">
                <a:solidFill>
                  <a:srgbClr val="C00000"/>
                </a:solidFill>
              </a:rPr>
              <a:t>O</a:t>
            </a:r>
            <a:r>
              <a:rPr lang="cs-CZ" sz="6000" b="1" dirty="0" smtClean="0">
                <a:solidFill>
                  <a:srgbClr val="FF0000"/>
                </a:solidFill>
              </a:rPr>
              <a:t>D</a:t>
            </a:r>
            <a:r>
              <a:rPr lang="cs-CZ" sz="6000" b="1" dirty="0" smtClean="0">
                <a:solidFill>
                  <a:srgbClr val="C00000"/>
                </a:solidFill>
              </a:rPr>
              <a:t>U</a:t>
            </a:r>
            <a:r>
              <a:rPr lang="cs-CZ" sz="6000" b="1" dirty="0" smtClean="0">
                <a:solidFill>
                  <a:srgbClr val="FF0000"/>
                </a:solidFill>
              </a:rPr>
              <a:t>CH</a:t>
            </a:r>
            <a:r>
              <a:rPr lang="cs-CZ" sz="6000" b="1" dirty="0" smtClean="0">
                <a:solidFill>
                  <a:srgbClr val="C00000"/>
                </a:solidFill>
              </a:rPr>
              <a:t>É</a:t>
            </a:r>
            <a:r>
              <a:rPr lang="cs-CZ" sz="6000" b="1" dirty="0" smtClean="0">
                <a:solidFill>
                  <a:srgbClr val="FF0000"/>
                </a:solidFill>
              </a:rPr>
              <a:t> Ú</a:t>
            </a:r>
            <a:r>
              <a:rPr lang="cs-CZ" sz="6000" b="1" dirty="0" smtClean="0">
                <a:solidFill>
                  <a:srgbClr val="C00000"/>
                </a:solidFill>
              </a:rPr>
              <a:t>R</a:t>
            </a:r>
            <a:r>
              <a:rPr lang="cs-CZ" sz="6000" b="1" dirty="0" smtClean="0">
                <a:solidFill>
                  <a:srgbClr val="FF0000"/>
                </a:solidFill>
              </a:rPr>
              <a:t>O</a:t>
            </a:r>
            <a:r>
              <a:rPr lang="cs-CZ" sz="6000" b="1" dirty="0" smtClean="0">
                <a:solidFill>
                  <a:srgbClr val="C00000"/>
                </a:solidFill>
              </a:rPr>
              <a:t>Č</a:t>
            </a:r>
            <a:r>
              <a:rPr lang="cs-CZ" sz="6000" b="1" dirty="0" smtClean="0">
                <a:solidFill>
                  <a:srgbClr val="FF0000"/>
                </a:solidFill>
              </a:rPr>
              <a:t>E</a:t>
            </a:r>
            <a:r>
              <a:rPr lang="cs-CZ" sz="6000" b="1" dirty="0" smtClean="0">
                <a:solidFill>
                  <a:srgbClr val="C00000"/>
                </a:solidFill>
              </a:rPr>
              <a:t>N</a:t>
            </a:r>
            <a:r>
              <a:rPr lang="cs-CZ" sz="6000" b="1" dirty="0" smtClean="0">
                <a:solidFill>
                  <a:srgbClr val="FF0000"/>
                </a:solidFill>
              </a:rPr>
              <a:t>Í</a:t>
            </a:r>
            <a:endParaRPr lang="cs-CZ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ZÁKLADNÍ POJMY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úročení </a:t>
            </a:r>
            <a:r>
              <a:rPr lang="cs-CZ" sz="2500" dirty="0"/>
              <a:t>- způsob výpočtu </a:t>
            </a:r>
            <a:r>
              <a:rPr lang="cs-CZ" sz="2500" dirty="0" smtClean="0"/>
              <a:t>úroku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jednoduché </a:t>
            </a:r>
            <a:r>
              <a:rPr lang="cs-CZ" sz="2500" b="1" dirty="0">
                <a:solidFill>
                  <a:srgbClr val="FF0000"/>
                </a:solidFill>
              </a:rPr>
              <a:t>úročení</a:t>
            </a:r>
            <a:r>
              <a:rPr lang="cs-CZ" sz="2500" dirty="0">
                <a:solidFill>
                  <a:srgbClr val="FF0000"/>
                </a:solidFill>
              </a:rPr>
              <a:t> </a:t>
            </a:r>
            <a:r>
              <a:rPr lang="cs-CZ" sz="2500" dirty="0" smtClean="0"/>
              <a:t>- základní typ úročení </a:t>
            </a:r>
          </a:p>
          <a:p>
            <a:pPr>
              <a:buNone/>
            </a:pPr>
            <a:r>
              <a:rPr lang="cs-CZ" sz="2500" dirty="0" smtClean="0"/>
              <a:t>                                      - doba </a:t>
            </a:r>
            <a:r>
              <a:rPr lang="cs-CZ" sz="2500" dirty="0"/>
              <a:t>splatnosti </a:t>
            </a:r>
            <a:r>
              <a:rPr lang="cs-CZ" sz="2500" dirty="0" smtClean="0"/>
              <a:t>nepřekročí 1 úrokové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         období (1 </a:t>
            </a:r>
            <a:r>
              <a:rPr lang="cs-CZ" sz="2500" dirty="0"/>
              <a:t>rok</a:t>
            </a:r>
            <a:r>
              <a:rPr lang="cs-CZ" sz="2500" dirty="0" smtClean="0"/>
              <a:t>) → tj. vklad na období </a:t>
            </a:r>
          </a:p>
          <a:p>
            <a:pPr>
              <a:buNone/>
            </a:pPr>
            <a:r>
              <a:rPr lang="cs-CZ" sz="2500" dirty="0" smtClean="0"/>
              <a:t>                                        maximálně 1 rok</a:t>
            </a:r>
            <a:endParaRPr lang="cs-CZ" sz="2500" dirty="0"/>
          </a:p>
          <a:p>
            <a:pPr>
              <a:buNone/>
            </a:pPr>
            <a:r>
              <a:rPr lang="cs-CZ" sz="2500" dirty="0" smtClean="0"/>
              <a:t>                                      </a:t>
            </a:r>
            <a:r>
              <a:rPr lang="cs-CZ" sz="2500" dirty="0"/>
              <a:t>- na konci úrokového období </a:t>
            </a:r>
            <a:r>
              <a:rPr lang="cs-CZ" sz="2500" dirty="0" smtClean="0"/>
              <a:t>je připsán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         úrok</a:t>
            </a:r>
          </a:p>
          <a:p>
            <a:pPr>
              <a:buNone/>
            </a:pPr>
            <a:r>
              <a:rPr lang="cs-CZ" sz="2500" dirty="0" smtClean="0"/>
              <a:t>                                      - výpočet úroku probíhá ze stále stejného </a:t>
            </a:r>
          </a:p>
          <a:p>
            <a:pPr>
              <a:buNone/>
            </a:pPr>
            <a:r>
              <a:rPr lang="cs-CZ" sz="2500" dirty="0" smtClean="0"/>
              <a:t>                                        základu (z počátečního kapitálu)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úrok</a:t>
            </a:r>
            <a:r>
              <a:rPr lang="cs-CZ" sz="2500" b="1" dirty="0" smtClean="0"/>
              <a:t> </a:t>
            </a:r>
            <a:r>
              <a:rPr lang="cs-CZ" sz="2500" dirty="0" smtClean="0"/>
              <a:t>- peněžitá částka, odměna za půjčení peněz </a:t>
            </a:r>
          </a:p>
          <a:p>
            <a:pPr>
              <a:buNone/>
            </a:pPr>
            <a:r>
              <a:rPr lang="cs-CZ" sz="2500" dirty="0" smtClean="0"/>
              <a:t>         - platí dlužník věřiteli za poskytnutí peněžních prostředků</a:t>
            </a:r>
          </a:p>
          <a:p>
            <a:pPr>
              <a:buNone/>
            </a:pPr>
            <a:endParaRPr lang="cs-CZ" sz="25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jistina</a:t>
            </a:r>
            <a:r>
              <a:rPr lang="cs-CZ" sz="2500" dirty="0" smtClean="0"/>
              <a:t> - vložená peněžní částka (počáteční vklad)</a:t>
            </a:r>
          </a:p>
          <a:p>
            <a:pPr>
              <a:buNone/>
            </a:pPr>
            <a:r>
              <a:rPr lang="cs-CZ" sz="2500" dirty="0" smtClean="0"/>
              <a:t>            - úročí se ve výši 100%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úroková míra</a:t>
            </a:r>
            <a:r>
              <a:rPr lang="cs-CZ" sz="2500" dirty="0" smtClean="0">
                <a:solidFill>
                  <a:srgbClr val="FF0000"/>
                </a:solidFill>
              </a:rPr>
              <a:t> </a:t>
            </a:r>
            <a:r>
              <a:rPr lang="cs-CZ" sz="2500" dirty="0" smtClean="0"/>
              <a:t>- úroková sazba</a:t>
            </a:r>
          </a:p>
          <a:p>
            <a:pPr>
              <a:buNone/>
            </a:pPr>
            <a:r>
              <a:rPr lang="cs-CZ" sz="2500" dirty="0" smtClean="0"/>
              <a:t>                         - vyjádření výše úroku (př. v %)</a:t>
            </a:r>
          </a:p>
          <a:p>
            <a:pPr>
              <a:buNone/>
            </a:pPr>
            <a:r>
              <a:rPr lang="cs-CZ" sz="2500" dirty="0" smtClean="0"/>
              <a:t>                         - představuje podíl úroku získaného za určité </a:t>
            </a:r>
          </a:p>
          <a:p>
            <a:pPr>
              <a:buNone/>
            </a:pPr>
            <a:r>
              <a:rPr lang="cs-CZ" sz="2500" dirty="0" smtClean="0"/>
              <a:t>                           období (př. rok) a zapůjčeného kapitálu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ZÁKLADNÍ 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úrokovací doba</a:t>
            </a:r>
            <a:r>
              <a:rPr lang="cs-CZ" sz="2500" dirty="0" smtClean="0">
                <a:solidFill>
                  <a:srgbClr val="FF0000"/>
                </a:solidFill>
              </a:rPr>
              <a:t> </a:t>
            </a:r>
            <a:r>
              <a:rPr lang="cs-CZ" sz="2500" dirty="0" smtClean="0"/>
              <a:t>- počet dní uložení peněz </a:t>
            </a:r>
          </a:p>
          <a:p>
            <a:pPr>
              <a:buNone/>
            </a:pPr>
            <a:r>
              <a:rPr lang="cs-CZ" sz="2500" dirty="0" smtClean="0"/>
              <a:t>                             - doba, za kterou se úroky připisují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daň z úroku </a:t>
            </a:r>
            <a:r>
              <a:rPr lang="cs-CZ" sz="2500" dirty="0" smtClean="0"/>
              <a:t>- část úroku v %, která se odvádí státu</a:t>
            </a:r>
          </a:p>
          <a:p>
            <a:pPr>
              <a:buNone/>
            </a:pPr>
            <a:r>
              <a:rPr lang="cs-CZ" dirty="0" smtClean="0"/>
              <a:t>                 </a:t>
            </a:r>
            <a:r>
              <a:rPr lang="cs-CZ" sz="2500" dirty="0" smtClean="0"/>
              <a:t>- srážku provede obchodní banka</a:t>
            </a:r>
          </a:p>
          <a:p>
            <a:pPr>
              <a:buNone/>
            </a:pPr>
            <a:r>
              <a:rPr lang="cs-CZ" sz="2500" dirty="0" smtClean="0"/>
              <a:t>                      - aktuální sazba: 15%</a:t>
            </a:r>
            <a:endParaRPr lang="cs-CZ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PRAVIDLA PRO VÝPOČET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cs-CZ" sz="2500" dirty="0" smtClean="0"/>
              <a:t>1. úrok </a:t>
            </a:r>
            <a:r>
              <a:rPr lang="cs-CZ" sz="2500" dirty="0"/>
              <a:t>se </a:t>
            </a:r>
            <a:r>
              <a:rPr lang="cs-CZ" sz="2500" dirty="0" smtClean="0"/>
              <a:t>počítá </a:t>
            </a:r>
            <a:r>
              <a:rPr lang="cs-CZ" sz="2500" b="1" dirty="0">
                <a:solidFill>
                  <a:srgbClr val="FF0000"/>
                </a:solidFill>
              </a:rPr>
              <a:t>z vložené částky </a:t>
            </a:r>
            <a:r>
              <a:rPr lang="cs-CZ" sz="2500" dirty="0"/>
              <a:t>(vkladu</a:t>
            </a:r>
            <a:r>
              <a:rPr lang="cs-CZ" sz="2500" dirty="0" smtClean="0"/>
              <a:t>)</a:t>
            </a:r>
          </a:p>
          <a:p>
            <a:pPr marL="457200" indent="-457200">
              <a:buNone/>
            </a:pPr>
            <a:endParaRPr lang="cs-CZ" sz="2500" dirty="0"/>
          </a:p>
          <a:p>
            <a:pPr>
              <a:buNone/>
            </a:pPr>
            <a:r>
              <a:rPr lang="cs-CZ" sz="2500" dirty="0" smtClean="0"/>
              <a:t>2</a:t>
            </a:r>
            <a:r>
              <a:rPr lang="cs-CZ" sz="2500" dirty="0"/>
              <a:t>.</a:t>
            </a:r>
            <a:r>
              <a:rPr lang="cs-CZ" sz="2500" i="1" dirty="0"/>
              <a:t> </a:t>
            </a:r>
            <a:r>
              <a:rPr lang="cs-CZ" sz="2500" dirty="0" smtClean="0"/>
              <a:t>uvažuje se </a:t>
            </a:r>
            <a:r>
              <a:rPr lang="cs-CZ" sz="2500" b="1" dirty="0">
                <a:solidFill>
                  <a:srgbClr val="FF0000"/>
                </a:solidFill>
              </a:rPr>
              <a:t>30 dní</a:t>
            </a:r>
            <a:r>
              <a:rPr lang="cs-CZ" sz="2500" dirty="0">
                <a:solidFill>
                  <a:srgbClr val="FF0000"/>
                </a:solidFill>
              </a:rPr>
              <a:t> </a:t>
            </a:r>
            <a:r>
              <a:rPr lang="cs-CZ" sz="2500" dirty="0"/>
              <a:t>v měsíci a </a:t>
            </a:r>
            <a:r>
              <a:rPr lang="cs-CZ" sz="2500" dirty="0">
                <a:solidFill>
                  <a:srgbClr val="FF0000"/>
                </a:solidFill>
              </a:rPr>
              <a:t>360 dní </a:t>
            </a:r>
            <a:r>
              <a:rPr lang="cs-CZ" sz="2500" dirty="0"/>
              <a:t>v roce </a:t>
            </a:r>
            <a:endParaRPr lang="cs-CZ" sz="2500" dirty="0" smtClean="0"/>
          </a:p>
          <a:p>
            <a:pPr>
              <a:buNone/>
            </a:pPr>
            <a:endParaRPr lang="cs-CZ" sz="2500" dirty="0"/>
          </a:p>
          <a:p>
            <a:pPr>
              <a:buNone/>
            </a:pPr>
            <a:r>
              <a:rPr lang="cs-CZ" sz="2500" dirty="0" smtClean="0"/>
              <a:t>3</a:t>
            </a:r>
            <a:r>
              <a:rPr lang="cs-CZ" sz="2500" dirty="0"/>
              <a:t>. odečítací metodou </a:t>
            </a:r>
            <a:r>
              <a:rPr lang="cs-CZ" sz="2500" dirty="0" smtClean="0"/>
              <a:t>se vypočte </a:t>
            </a:r>
            <a:r>
              <a:rPr lang="cs-CZ" sz="2500" b="1" dirty="0" smtClean="0">
                <a:solidFill>
                  <a:srgbClr val="FF0000"/>
                </a:solidFill>
              </a:rPr>
              <a:t>úrokovací doba</a:t>
            </a:r>
            <a:r>
              <a:rPr lang="cs-CZ" sz="2500" dirty="0" smtClean="0"/>
              <a:t>: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počet </a:t>
            </a:r>
            <a:r>
              <a:rPr lang="cs-CZ" sz="2500" dirty="0"/>
              <a:t>dnů = (měsíc ukončení vkladu </a:t>
            </a:r>
            <a:r>
              <a:rPr lang="cs-CZ" sz="2500" dirty="0" smtClean="0"/>
              <a:t>- </a:t>
            </a:r>
            <a:r>
              <a:rPr lang="cs-CZ" sz="2500" dirty="0"/>
              <a:t>měsíc uložení vkladu</a:t>
            </a:r>
            <a:r>
              <a:rPr lang="cs-CZ" sz="2500" dirty="0" smtClean="0"/>
              <a:t>)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</a:t>
            </a:r>
            <a:r>
              <a:rPr lang="cs-CZ" sz="2500" dirty="0" smtClean="0"/>
              <a:t>         </a:t>
            </a:r>
            <a:r>
              <a:rPr lang="cs-CZ" sz="2500" dirty="0"/>
              <a:t>* 30 </a:t>
            </a:r>
            <a:r>
              <a:rPr lang="cs-CZ" sz="2500" dirty="0" smtClean="0"/>
              <a:t>+ </a:t>
            </a:r>
            <a:r>
              <a:rPr lang="cs-CZ" sz="2500" dirty="0"/>
              <a:t>(den v měsíci </a:t>
            </a:r>
            <a:r>
              <a:rPr lang="cs-CZ" sz="2500" dirty="0" smtClean="0"/>
              <a:t>ukončení </a:t>
            </a:r>
            <a:r>
              <a:rPr lang="cs-CZ" sz="2500" dirty="0"/>
              <a:t>vkladu </a:t>
            </a:r>
            <a:r>
              <a:rPr lang="cs-CZ" sz="2500" dirty="0" smtClean="0"/>
              <a:t>-</a:t>
            </a:r>
            <a:r>
              <a:rPr lang="cs-CZ" sz="2500" dirty="0" smtClean="0"/>
              <a:t> den</a:t>
            </a:r>
          </a:p>
          <a:p>
            <a:pPr>
              <a:buNone/>
            </a:pPr>
            <a:r>
              <a:rPr lang="cs-CZ" sz="2500" dirty="0" smtClean="0"/>
              <a:t> </a:t>
            </a:r>
            <a:r>
              <a:rPr lang="cs-CZ" sz="2500" dirty="0" smtClean="0"/>
              <a:t>                                        </a:t>
            </a:r>
            <a:r>
              <a:rPr lang="cs-CZ" sz="2500" dirty="0" smtClean="0"/>
              <a:t> v </a:t>
            </a:r>
            <a:r>
              <a:rPr lang="cs-CZ" sz="2500" dirty="0"/>
              <a:t>měsíci uložení vkladu) </a:t>
            </a: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VZOREC pro výpočet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cs-CZ" sz="2500" b="1" dirty="0" smtClean="0"/>
          </a:p>
          <a:p>
            <a:pPr algn="ctr">
              <a:buNone/>
            </a:pPr>
            <a:r>
              <a:rPr lang="cs-CZ" sz="3500" b="1" dirty="0" smtClean="0"/>
              <a:t>Ú = J / 100 * p * d / 360</a:t>
            </a:r>
            <a:endParaRPr lang="cs-CZ" sz="3500" dirty="0" smtClean="0"/>
          </a:p>
          <a:p>
            <a:pPr algn="ctr">
              <a:buNone/>
            </a:pPr>
            <a:r>
              <a:rPr lang="cs-CZ" sz="2500" dirty="0" smtClean="0"/>
              <a:t> </a:t>
            </a:r>
          </a:p>
          <a:p>
            <a:pPr>
              <a:buNone/>
            </a:pPr>
            <a:r>
              <a:rPr lang="cs-CZ" sz="2500" b="1" dirty="0" smtClean="0"/>
              <a:t>                           </a:t>
            </a:r>
            <a:r>
              <a:rPr lang="cs-CZ" sz="2500" b="1" dirty="0" smtClean="0">
                <a:solidFill>
                  <a:srgbClr val="FF0000"/>
                </a:solidFill>
              </a:rPr>
              <a:t>Ú</a:t>
            </a:r>
            <a:r>
              <a:rPr lang="cs-CZ" sz="2500" b="1" dirty="0" smtClean="0"/>
              <a:t> … </a:t>
            </a:r>
            <a:r>
              <a:rPr lang="cs-CZ" sz="2500" dirty="0" smtClean="0"/>
              <a:t>úrok</a:t>
            </a:r>
          </a:p>
          <a:p>
            <a:pPr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                            J</a:t>
            </a:r>
            <a:r>
              <a:rPr lang="cs-CZ" sz="2500" b="1" dirty="0" smtClean="0"/>
              <a:t> … </a:t>
            </a:r>
            <a:r>
              <a:rPr lang="cs-CZ" sz="2500" dirty="0" smtClean="0"/>
              <a:t>počáteční jistina</a:t>
            </a:r>
          </a:p>
          <a:p>
            <a:pPr>
              <a:buNone/>
            </a:pPr>
            <a:r>
              <a:rPr lang="cs-CZ" sz="2500" b="1" dirty="0" smtClean="0"/>
              <a:t>                           </a:t>
            </a:r>
            <a:r>
              <a:rPr lang="cs-CZ" sz="2500" b="1" dirty="0" smtClean="0">
                <a:solidFill>
                  <a:srgbClr val="FF0000"/>
                </a:solidFill>
              </a:rPr>
              <a:t>p</a:t>
            </a:r>
            <a:r>
              <a:rPr lang="cs-CZ" sz="2500" b="1" dirty="0" smtClean="0"/>
              <a:t> … </a:t>
            </a:r>
            <a:r>
              <a:rPr lang="cs-CZ" sz="2500" dirty="0" smtClean="0"/>
              <a:t>úroková míra</a:t>
            </a:r>
          </a:p>
          <a:p>
            <a:pPr>
              <a:buNone/>
            </a:pPr>
            <a:r>
              <a:rPr lang="cs-CZ" sz="2500" b="1" dirty="0" smtClean="0"/>
              <a:t>                           </a:t>
            </a:r>
            <a:r>
              <a:rPr lang="cs-CZ" sz="2500" b="1" dirty="0" smtClean="0">
                <a:solidFill>
                  <a:srgbClr val="FF0000"/>
                </a:solidFill>
              </a:rPr>
              <a:t>d</a:t>
            </a:r>
            <a:r>
              <a:rPr lang="cs-CZ" sz="2500" b="1" dirty="0" smtClean="0"/>
              <a:t> … </a:t>
            </a:r>
            <a:r>
              <a:rPr lang="cs-CZ" sz="2500" dirty="0" smtClean="0"/>
              <a:t>počet dnů</a:t>
            </a:r>
          </a:p>
          <a:p>
            <a:pPr>
              <a:buNone/>
            </a:pPr>
            <a:r>
              <a:rPr lang="cs-CZ" sz="2500" dirty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PŘÍKLAD 1 - zadání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500" dirty="0" smtClean="0"/>
              <a:t>Ke </a:t>
            </a:r>
            <a:r>
              <a:rPr lang="cs-CZ" sz="2500" dirty="0"/>
              <a:t>dni 5. 4. daného roku klient vložil do </a:t>
            </a:r>
            <a:r>
              <a:rPr lang="cs-CZ" sz="2500" dirty="0" smtClean="0"/>
              <a:t>banky vklad ve výši</a:t>
            </a:r>
          </a:p>
          <a:p>
            <a:pPr>
              <a:buNone/>
            </a:pPr>
            <a:r>
              <a:rPr lang="cs-CZ" sz="2500" dirty="0" smtClean="0"/>
              <a:t>100</a:t>
            </a:r>
            <a:r>
              <a:rPr lang="cs-CZ" sz="2500" dirty="0"/>
              <a:t> 000 Kč při roční úrokové sazbě </a:t>
            </a:r>
            <a:r>
              <a:rPr lang="cs-CZ" sz="2500" dirty="0" smtClean="0"/>
              <a:t>2</a:t>
            </a:r>
            <a:r>
              <a:rPr lang="cs-CZ" sz="2500" dirty="0"/>
              <a:t>%. Dne 15. 11. </a:t>
            </a:r>
            <a:r>
              <a:rPr lang="cs-CZ" sz="2500" dirty="0" smtClean="0"/>
              <a:t>téhož roku</a:t>
            </a:r>
          </a:p>
          <a:p>
            <a:pPr>
              <a:buNone/>
            </a:pPr>
            <a:r>
              <a:rPr lang="cs-CZ" sz="2500" dirty="0" smtClean="0"/>
              <a:t>částku vybral včetně </a:t>
            </a:r>
            <a:r>
              <a:rPr lang="cs-CZ" sz="2500" dirty="0"/>
              <a:t>úroku. </a:t>
            </a:r>
            <a:endParaRPr lang="cs-CZ" sz="2500" dirty="0" smtClean="0"/>
          </a:p>
          <a:p>
            <a:pPr>
              <a:buNone/>
            </a:pPr>
            <a:endParaRPr lang="cs-CZ" sz="2500" dirty="0"/>
          </a:p>
          <a:p>
            <a:pPr>
              <a:buNone/>
            </a:pPr>
            <a:r>
              <a:rPr lang="cs-CZ" sz="2500" dirty="0" smtClean="0"/>
              <a:t>Vypočtěte</a:t>
            </a:r>
            <a:r>
              <a:rPr lang="cs-CZ" sz="2500" dirty="0"/>
              <a:t>: a) počet dnů </a:t>
            </a:r>
            <a:r>
              <a:rPr lang="cs-CZ" sz="2500" dirty="0" smtClean="0"/>
              <a:t>úročení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b</a:t>
            </a:r>
            <a:r>
              <a:rPr lang="cs-CZ" sz="2500" dirty="0"/>
              <a:t>) výši </a:t>
            </a:r>
            <a:r>
              <a:rPr lang="cs-CZ" sz="2500" dirty="0" smtClean="0"/>
              <a:t>úroku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c</a:t>
            </a:r>
            <a:r>
              <a:rPr lang="cs-CZ" sz="2500" dirty="0"/>
              <a:t>) celkovou vyplacenou částku.</a:t>
            </a:r>
          </a:p>
          <a:p>
            <a:pPr>
              <a:buNone/>
            </a:pPr>
            <a:endParaRPr lang="cs-CZ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</a:rPr>
              <a:t>PŘÍKLAD 1 - řešení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cs-CZ" sz="2500" dirty="0" smtClean="0"/>
              <a:t>a) </a:t>
            </a:r>
            <a:r>
              <a:rPr lang="cs-CZ" sz="2500" b="1" dirty="0" smtClean="0">
                <a:solidFill>
                  <a:srgbClr val="FF0000"/>
                </a:solidFill>
              </a:rPr>
              <a:t>počet </a:t>
            </a:r>
            <a:r>
              <a:rPr lang="cs-CZ" sz="2500" b="1" dirty="0">
                <a:solidFill>
                  <a:srgbClr val="FF0000"/>
                </a:solidFill>
              </a:rPr>
              <a:t>dnů </a:t>
            </a:r>
            <a:r>
              <a:rPr lang="cs-CZ" sz="2500" dirty="0"/>
              <a:t>= (11 – 4) * 30 + (15 – 5) </a:t>
            </a:r>
          </a:p>
          <a:p>
            <a:pPr marL="514350" indent="-514350">
              <a:buNone/>
            </a:pPr>
            <a:r>
              <a:rPr lang="cs-CZ" sz="2500" dirty="0" smtClean="0"/>
              <a:t>                        = </a:t>
            </a:r>
            <a:r>
              <a:rPr lang="cs-CZ" sz="2500" b="1" dirty="0">
                <a:solidFill>
                  <a:srgbClr val="FF0000"/>
                </a:solidFill>
              </a:rPr>
              <a:t>220 </a:t>
            </a:r>
            <a:r>
              <a:rPr lang="cs-CZ" sz="2500" b="1" dirty="0"/>
              <a:t>dnů</a:t>
            </a:r>
            <a:endParaRPr lang="cs-CZ" sz="2500" dirty="0"/>
          </a:p>
          <a:p>
            <a:pPr>
              <a:buNone/>
            </a:pPr>
            <a:r>
              <a:rPr lang="cs-CZ" sz="2500" b="1" dirty="0"/>
              <a:t> </a:t>
            </a:r>
            <a:endParaRPr lang="cs-CZ" sz="2500" dirty="0"/>
          </a:p>
          <a:p>
            <a:pPr>
              <a:buNone/>
            </a:pPr>
            <a:r>
              <a:rPr lang="cs-CZ" sz="2500" dirty="0" smtClean="0"/>
              <a:t>b</a:t>
            </a:r>
            <a:r>
              <a:rPr lang="cs-CZ" sz="2500" dirty="0"/>
              <a:t>) </a:t>
            </a:r>
            <a:r>
              <a:rPr lang="cs-CZ" sz="2500" b="1" dirty="0">
                <a:solidFill>
                  <a:srgbClr val="FF0000"/>
                </a:solidFill>
              </a:rPr>
              <a:t>úrok</a:t>
            </a:r>
            <a:r>
              <a:rPr lang="cs-CZ" sz="2500" dirty="0"/>
              <a:t> = 100 000/100 * 2 * 220/360 </a:t>
            </a:r>
            <a:endParaRPr lang="cs-CZ" sz="2500" dirty="0" smtClean="0"/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= </a:t>
            </a:r>
            <a:r>
              <a:rPr lang="cs-CZ" sz="2500" dirty="0"/>
              <a:t>1 222,22 Kč ≈</a:t>
            </a:r>
            <a:r>
              <a:rPr lang="cs-CZ" sz="2500" b="1" dirty="0"/>
              <a:t> </a:t>
            </a:r>
            <a:r>
              <a:rPr lang="cs-CZ" sz="2500" b="1" dirty="0">
                <a:solidFill>
                  <a:srgbClr val="FF0000"/>
                </a:solidFill>
              </a:rPr>
              <a:t>1 222 </a:t>
            </a:r>
            <a:r>
              <a:rPr lang="cs-CZ" sz="2500" b="1" dirty="0"/>
              <a:t>Kč</a:t>
            </a:r>
            <a:endParaRPr lang="cs-CZ" sz="2500" dirty="0"/>
          </a:p>
          <a:p>
            <a:pPr>
              <a:buNone/>
            </a:pPr>
            <a:endParaRPr lang="cs-CZ" sz="2500" dirty="0"/>
          </a:p>
          <a:p>
            <a:pPr>
              <a:buNone/>
            </a:pPr>
            <a:r>
              <a:rPr lang="cs-CZ" sz="2500" dirty="0" smtClean="0"/>
              <a:t>c</a:t>
            </a:r>
            <a:r>
              <a:rPr lang="cs-CZ" sz="2500" dirty="0"/>
              <a:t>) </a:t>
            </a:r>
            <a:r>
              <a:rPr lang="cs-CZ" sz="2500" b="1" dirty="0">
                <a:solidFill>
                  <a:srgbClr val="FF0000"/>
                </a:solidFill>
              </a:rPr>
              <a:t>celková částka </a:t>
            </a:r>
            <a:r>
              <a:rPr lang="cs-CZ" sz="2500" dirty="0"/>
              <a:t>= 100 000 + 1 222 </a:t>
            </a:r>
            <a:endParaRPr lang="cs-CZ" sz="2500" dirty="0" smtClean="0"/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 = </a:t>
            </a:r>
            <a:r>
              <a:rPr lang="cs-CZ" sz="2500" b="1" dirty="0">
                <a:solidFill>
                  <a:srgbClr val="FF0000"/>
                </a:solidFill>
              </a:rPr>
              <a:t>101 222 </a:t>
            </a:r>
            <a:r>
              <a:rPr lang="cs-CZ" sz="2500" b="1" dirty="0"/>
              <a:t>Kč</a:t>
            </a:r>
            <a:endParaRPr lang="cs-CZ" sz="2500" dirty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500</Words>
  <Application>Microsoft Office PowerPoint</Application>
  <PresentationFormat>Předvádění na obrazovce (4:3)</PresentationFormat>
  <Paragraphs>117</Paragraphs>
  <Slides>13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Snímek 1</vt:lpstr>
      <vt:lpstr>JEDNODUCHÉ ÚROČENÍ</vt:lpstr>
      <vt:lpstr>ZÁKLADNÍ POJMY</vt:lpstr>
      <vt:lpstr>ZÁKLADNÍ POJMY</vt:lpstr>
      <vt:lpstr>ZÁKLADNÍ POJMY</vt:lpstr>
      <vt:lpstr>PRAVIDLA PRO VÝPOČET</vt:lpstr>
      <vt:lpstr>VZOREC pro výpočet</vt:lpstr>
      <vt:lpstr>PŘÍKLAD 1 - zadání</vt:lpstr>
      <vt:lpstr>PŘÍKLAD 1 - řešení</vt:lpstr>
      <vt:lpstr>PŘÍKLAD 2 - zadání</vt:lpstr>
      <vt:lpstr>PŘÍKLAD 2 - řešení</vt:lpstr>
      <vt:lpstr>ÚKOL</vt:lpstr>
      <vt:lpstr>ZDROJE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Nikol</dc:creator>
  <cp:lastModifiedBy>Kiss</cp:lastModifiedBy>
  <cp:revision>39</cp:revision>
  <dcterms:created xsi:type="dcterms:W3CDTF">2013-04-19T09:31:26Z</dcterms:created>
  <dcterms:modified xsi:type="dcterms:W3CDTF">2013-05-28T16:13:42Z</dcterms:modified>
</cp:coreProperties>
</file>