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9" r:id="rId3"/>
    <p:sldId id="257" r:id="rId4"/>
    <p:sldId id="258" r:id="rId5"/>
    <p:sldId id="261" r:id="rId6"/>
    <p:sldId id="259" r:id="rId7"/>
    <p:sldId id="260" r:id="rId8"/>
    <p:sldId id="262" r:id="rId9"/>
    <p:sldId id="263" r:id="rId10"/>
    <p:sldId id="267" r:id="rId11"/>
    <p:sldId id="268" r:id="rId12"/>
    <p:sldId id="264" r:id="rId13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79F0E-15BB-44D3-9327-8F209DFB9AE0}" type="datetimeFigureOut">
              <a:rPr lang="cs-CZ" smtClean="0"/>
              <a:pPr/>
              <a:t>28.5.2013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5964B-DAB0-433F-A317-4B056082013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79F0E-15BB-44D3-9327-8F209DFB9AE0}" type="datetimeFigureOut">
              <a:rPr lang="cs-CZ" smtClean="0"/>
              <a:pPr/>
              <a:t>28.5.2013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5964B-DAB0-433F-A317-4B056082013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79F0E-15BB-44D3-9327-8F209DFB9AE0}" type="datetimeFigureOut">
              <a:rPr lang="cs-CZ" smtClean="0"/>
              <a:pPr/>
              <a:t>28.5.2013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5964B-DAB0-433F-A317-4B056082013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79F0E-15BB-44D3-9327-8F209DFB9AE0}" type="datetimeFigureOut">
              <a:rPr lang="cs-CZ" smtClean="0"/>
              <a:pPr/>
              <a:t>28.5.2013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5964B-DAB0-433F-A317-4B056082013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79F0E-15BB-44D3-9327-8F209DFB9AE0}" type="datetimeFigureOut">
              <a:rPr lang="cs-CZ" smtClean="0"/>
              <a:pPr/>
              <a:t>28.5.2013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5964B-DAB0-433F-A317-4B056082013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79F0E-15BB-44D3-9327-8F209DFB9AE0}" type="datetimeFigureOut">
              <a:rPr lang="cs-CZ" smtClean="0"/>
              <a:pPr/>
              <a:t>28.5.2013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5964B-DAB0-433F-A317-4B056082013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79F0E-15BB-44D3-9327-8F209DFB9AE0}" type="datetimeFigureOut">
              <a:rPr lang="cs-CZ" smtClean="0"/>
              <a:pPr/>
              <a:t>28.5.2013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5964B-DAB0-433F-A317-4B056082013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79F0E-15BB-44D3-9327-8F209DFB9AE0}" type="datetimeFigureOut">
              <a:rPr lang="cs-CZ" smtClean="0"/>
              <a:pPr/>
              <a:t>28.5.2013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5964B-DAB0-433F-A317-4B056082013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79F0E-15BB-44D3-9327-8F209DFB9AE0}" type="datetimeFigureOut">
              <a:rPr lang="cs-CZ" smtClean="0"/>
              <a:pPr/>
              <a:t>28.5.2013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5964B-DAB0-433F-A317-4B056082013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79F0E-15BB-44D3-9327-8F209DFB9AE0}" type="datetimeFigureOut">
              <a:rPr lang="cs-CZ" smtClean="0"/>
              <a:pPr/>
              <a:t>28.5.2013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5964B-DAB0-433F-A317-4B056082013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79F0E-15BB-44D3-9327-8F209DFB9AE0}" type="datetimeFigureOut">
              <a:rPr lang="cs-CZ" smtClean="0"/>
              <a:pPr/>
              <a:t>28.5.2013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5964B-DAB0-433F-A317-4B056082013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579F0E-15BB-44D3-9327-8F209DFB9AE0}" type="datetimeFigureOut">
              <a:rPr lang="cs-CZ" smtClean="0"/>
              <a:pPr/>
              <a:t>28.5.2013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F5964B-DAB0-433F-A317-4B056082013D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ulka 3"/>
          <p:cNvGraphicFramePr>
            <a:graphicFrameLocks noGrp="1"/>
          </p:cNvGraphicFramePr>
          <p:nvPr/>
        </p:nvGraphicFramePr>
        <p:xfrm>
          <a:off x="1258888" y="827088"/>
          <a:ext cx="6743700" cy="3094673"/>
        </p:xfrm>
        <a:graphic>
          <a:graphicData uri="http://schemas.openxmlformats.org/drawingml/2006/table">
            <a:tbl>
              <a:tblPr/>
              <a:tblGrid>
                <a:gridCol w="1562100"/>
                <a:gridCol w="1890712"/>
                <a:gridCol w="830263"/>
                <a:gridCol w="106362"/>
                <a:gridCol w="107950"/>
                <a:gridCol w="458788"/>
                <a:gridCol w="1008062"/>
                <a:gridCol w="779463"/>
              </a:tblGrid>
              <a:tr h="900113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Obchodní akademie a Střední odborná škola, gen. F. Fajtla, Louny, p.o.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Osvoboditelů 380, Louny</a:t>
                      </a:r>
                    </a:p>
                  </a:txBody>
                  <a:tcPr marL="68580" marR="68580" marT="0" marB="0" anchor="ctr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Číslo projektu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CZ.1.07/1.5.00/34.0644</a:t>
                      </a:r>
                      <a:endParaRPr kumimoji="0" lang="cs-CZ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Číslo sady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 36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Číslo DUM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 06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Předmět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 Ekonomika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Tematický okruh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 Bankovnictví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Název materiálu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 Základní pojmy v oblasti financí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Autor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 Ing. Charlotta </a:t>
                      </a:r>
                      <a:r>
                        <a:rPr kumimoji="0" lang="cs-CZ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Kissová</a:t>
                      </a:r>
                      <a:endParaRPr kumimoji="0" lang="cs-CZ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Datum tvorby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 30. </a:t>
                      </a:r>
                      <a:r>
                        <a:rPr kumimoji="0" 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4. 2013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Ročník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 3. ročník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0">
                <a:tc gridSpan="8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 Anotace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Kombinovaný materiál zaměřený na  základní pojmy z oblasti financí. Obsahuje  charakteristiku pojmů úrok, úroková míra, doba splatnosti, úrokové období a úročení.  Součástí je samostatná aktivita žáků.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0">
                <a:tc gridSpan="8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Metodický pokyn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Žáci se prostřednictvím prezentace seznámí se základními pojmy z oblasti financí </a:t>
                      </a: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a prostřednictvím úkolů si v </a:t>
                      </a:r>
                      <a:r>
                        <a:rPr kumimoji="0" 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závěru danou problematiku procvičí.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</a:tbl>
          </a:graphicData>
        </a:graphic>
      </p:graphicFrame>
      <p:grpSp>
        <p:nvGrpSpPr>
          <p:cNvPr id="5" name="Skupina 3"/>
          <p:cNvGrpSpPr>
            <a:grpSpLocks/>
          </p:cNvGrpSpPr>
          <p:nvPr/>
        </p:nvGrpSpPr>
        <p:grpSpPr bwMode="auto">
          <a:xfrm>
            <a:off x="1476375" y="838200"/>
            <a:ext cx="3892550" cy="847725"/>
            <a:chOff x="1475656" y="2133600"/>
            <a:chExt cx="3893393" cy="847725"/>
          </a:xfrm>
        </p:grpSpPr>
        <p:pic>
          <p:nvPicPr>
            <p:cNvPr id="6" name="Obrázek 1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475656" y="2133600"/>
              <a:ext cx="2905125" cy="847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" name="Obrázek 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788024" y="2266949"/>
              <a:ext cx="581025" cy="5810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8" name="Text Box 49"/>
          <p:cNvSpPr txBox="1">
            <a:spLocks noChangeArrowheads="1"/>
          </p:cNvSpPr>
          <p:nvPr/>
        </p:nvSpPr>
        <p:spPr bwMode="auto">
          <a:xfrm>
            <a:off x="468313" y="5734050"/>
            <a:ext cx="8424862" cy="849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sz="1100" i="1" dirty="0">
                <a:solidFill>
                  <a:srgbClr val="898989"/>
                </a:solidFill>
              </a:rPr>
              <a:t>Autorem materiálu a všech jeho částí, není-li uvedeno jinak, je Ing. Charlotta Kissová. </a:t>
            </a:r>
            <a:br>
              <a:rPr lang="cs-CZ" sz="1100" i="1" dirty="0">
                <a:solidFill>
                  <a:srgbClr val="898989"/>
                </a:solidFill>
              </a:rPr>
            </a:br>
            <a:r>
              <a:rPr lang="cs-CZ" sz="1100" i="1" dirty="0">
                <a:solidFill>
                  <a:srgbClr val="898989"/>
                </a:solidFill>
              </a:rPr>
              <a:t>Dostupné z Metodického portálu www.</a:t>
            </a:r>
            <a:r>
              <a:rPr lang="cs-CZ" sz="1100" i="1" dirty="0" err="1">
                <a:solidFill>
                  <a:srgbClr val="898989"/>
                </a:solidFill>
              </a:rPr>
              <a:t>rvp.cz</a:t>
            </a:r>
            <a:r>
              <a:rPr lang="cs-CZ" sz="1100" i="1" dirty="0">
                <a:solidFill>
                  <a:srgbClr val="898989"/>
                </a:solidFill>
              </a:rPr>
              <a:t> ; ISSN 1802-4785. Provozuje Národní ústav pro vzdělávání, školské poradenské zařízení a zařízení pro další vzdělávání pedagogických pracovníků (NÚV).</a:t>
            </a:r>
          </a:p>
          <a:p>
            <a:pPr algn="ctr">
              <a:spcBef>
                <a:spcPct val="50000"/>
              </a:spcBef>
            </a:pPr>
            <a:endParaRPr lang="cs-CZ" sz="1100" i="1" dirty="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C00000"/>
                </a:solidFill>
              </a:rPr>
              <a:t>ÚKOL - zadání </a:t>
            </a:r>
            <a:endParaRPr lang="cs-CZ" dirty="0">
              <a:solidFill>
                <a:srgbClr val="C0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cs-CZ" sz="2500" dirty="0" smtClean="0"/>
              <a:t>• U následujících příkladů určete, </a:t>
            </a:r>
            <a:r>
              <a:rPr lang="cs-CZ" sz="2500" b="1" dirty="0" smtClean="0"/>
              <a:t>o jaký typ úroku se jedná</a:t>
            </a:r>
            <a:r>
              <a:rPr lang="cs-CZ" sz="2500" dirty="0" smtClean="0"/>
              <a:t>: </a:t>
            </a:r>
          </a:p>
          <a:p>
            <a:pPr>
              <a:buNone/>
            </a:pPr>
            <a:r>
              <a:rPr lang="cs-CZ" sz="2500" dirty="0" smtClean="0"/>
              <a:t>   0,01% p. </a:t>
            </a:r>
            <a:r>
              <a:rPr lang="cs-CZ" sz="2500" dirty="0" err="1" smtClean="0"/>
              <a:t>d</a:t>
            </a:r>
            <a:r>
              <a:rPr lang="cs-CZ" sz="2500" dirty="0" smtClean="0"/>
              <a:t>. </a:t>
            </a:r>
          </a:p>
          <a:p>
            <a:pPr>
              <a:buNone/>
            </a:pPr>
            <a:r>
              <a:rPr lang="cs-CZ" sz="2500" dirty="0" smtClean="0"/>
              <a:t>   1,80% p. a. </a:t>
            </a:r>
          </a:p>
          <a:p>
            <a:pPr>
              <a:buNone/>
            </a:pPr>
            <a:r>
              <a:rPr lang="cs-CZ" sz="2500" dirty="0" smtClean="0"/>
              <a:t>   0,5%  p. q </a:t>
            </a:r>
          </a:p>
          <a:p>
            <a:pPr>
              <a:buNone/>
            </a:pPr>
            <a:endParaRPr lang="cs-CZ" sz="2500" dirty="0" smtClean="0"/>
          </a:p>
          <a:p>
            <a:pPr>
              <a:buNone/>
            </a:pPr>
            <a:r>
              <a:rPr lang="cs-CZ" sz="2500" dirty="0" smtClean="0"/>
              <a:t>• Roční míra inflace by činila 3%. Vklad v obchodní bance byl</a:t>
            </a:r>
          </a:p>
          <a:p>
            <a:pPr>
              <a:buNone/>
            </a:pPr>
            <a:r>
              <a:rPr lang="cs-CZ" sz="2500" dirty="0" smtClean="0"/>
              <a:t>   byl úročen 2% p. a.. Určete, zda by se </a:t>
            </a:r>
            <a:r>
              <a:rPr lang="cs-CZ" sz="2500" b="1" dirty="0" smtClean="0"/>
              <a:t>hodnota vkladu reálně</a:t>
            </a:r>
          </a:p>
          <a:p>
            <a:pPr>
              <a:buNone/>
            </a:pPr>
            <a:r>
              <a:rPr lang="cs-CZ" sz="2500" dirty="0" smtClean="0"/>
              <a:t>   </a:t>
            </a:r>
            <a:r>
              <a:rPr lang="cs-CZ" sz="2500" b="1" dirty="0" smtClean="0"/>
              <a:t>zvýšila nebo snížila</a:t>
            </a:r>
            <a:r>
              <a:rPr lang="cs-CZ" sz="2500" dirty="0" smtClean="0"/>
              <a:t>.</a:t>
            </a:r>
          </a:p>
          <a:p>
            <a:pPr>
              <a:buNone/>
            </a:pPr>
            <a:r>
              <a:rPr lang="cs-CZ" sz="2500" dirty="0" smtClean="0"/>
              <a:t>    </a:t>
            </a:r>
            <a:endParaRPr lang="cs-CZ" sz="25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C00000"/>
                </a:solidFill>
              </a:rPr>
              <a:t>ÚKOL - řešení</a:t>
            </a:r>
            <a:endParaRPr lang="cs-CZ" dirty="0">
              <a:solidFill>
                <a:srgbClr val="C0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cs-CZ" dirty="0" smtClean="0"/>
              <a:t>U následujících příkladů určete, o jaký typ úroku se jedná</a:t>
            </a:r>
            <a:r>
              <a:rPr lang="cs-CZ" smtClean="0"/>
              <a:t>: </a:t>
            </a:r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r>
              <a:rPr lang="cs-CZ" dirty="0" smtClean="0"/>
              <a:t>   0,01% p. </a:t>
            </a:r>
            <a:r>
              <a:rPr lang="cs-CZ" dirty="0" err="1" smtClean="0"/>
              <a:t>d</a:t>
            </a:r>
            <a:r>
              <a:rPr lang="cs-CZ" dirty="0" smtClean="0"/>
              <a:t>. (denní úrok)</a:t>
            </a:r>
          </a:p>
          <a:p>
            <a:pPr>
              <a:buNone/>
            </a:pPr>
            <a:r>
              <a:rPr lang="cs-CZ" dirty="0" smtClean="0"/>
              <a:t>   1,80% p. a. (roční úrok)</a:t>
            </a:r>
          </a:p>
          <a:p>
            <a:pPr>
              <a:buNone/>
            </a:pPr>
            <a:r>
              <a:rPr lang="cs-CZ" dirty="0" smtClean="0"/>
              <a:t>   0,5%  p. q (čtvrtletní úrok).</a:t>
            </a:r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r>
              <a:rPr lang="cs-CZ" dirty="0" smtClean="0"/>
              <a:t>• Roční míra inflace by činila 3%. Vklad v obchodní bance byl</a:t>
            </a:r>
          </a:p>
          <a:p>
            <a:pPr>
              <a:buNone/>
            </a:pPr>
            <a:r>
              <a:rPr lang="cs-CZ" dirty="0" smtClean="0"/>
              <a:t>   byl úročen 2% p. a.. Určete, zda by se hodnota vkladu reálně</a:t>
            </a:r>
          </a:p>
          <a:p>
            <a:pPr>
              <a:buNone/>
            </a:pPr>
            <a:r>
              <a:rPr lang="cs-CZ" dirty="0" smtClean="0"/>
              <a:t>   zvýšila nebo snížila.</a:t>
            </a:r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r>
              <a:rPr lang="cs-CZ" dirty="0" smtClean="0"/>
              <a:t>    3% - 2% = </a:t>
            </a:r>
            <a:r>
              <a:rPr lang="cs-CZ" b="1" dirty="0" smtClean="0"/>
              <a:t>1%</a:t>
            </a:r>
            <a:r>
              <a:rPr lang="cs-CZ" dirty="0" smtClean="0"/>
              <a:t> (hodnota vkladu by se reálně </a:t>
            </a:r>
            <a:r>
              <a:rPr lang="cs-CZ" b="1" dirty="0" smtClean="0"/>
              <a:t>snížila</a:t>
            </a:r>
            <a:r>
              <a:rPr lang="cs-CZ" dirty="0" smtClean="0"/>
              <a:t> o 1%)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dirty="0" smtClean="0"/>
              <a:t>ZDROJE</a:t>
            </a:r>
            <a:endParaRPr lang="cs-CZ" sz="4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500" dirty="0" smtClean="0"/>
              <a:t>BOHANESOVÁ, Eva. </a:t>
            </a:r>
            <a:r>
              <a:rPr lang="cs-CZ" sz="2500" i="1" dirty="0" smtClean="0"/>
              <a:t>Finanční matematika I</a:t>
            </a:r>
            <a:r>
              <a:rPr lang="cs-CZ" sz="2500" dirty="0" smtClean="0"/>
              <a:t>. 1. </a:t>
            </a:r>
            <a:r>
              <a:rPr lang="cs-CZ" sz="2500" dirty="0" err="1" smtClean="0"/>
              <a:t>vyd</a:t>
            </a:r>
            <a:r>
              <a:rPr lang="cs-CZ" sz="2500" dirty="0" smtClean="0"/>
              <a:t>. Olomouc: Univerzita Palackého, 2006, 117 s. ISBN 80-244-1294-2. </a:t>
            </a:r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512" y="1844824"/>
            <a:ext cx="8229600" cy="2880320"/>
          </a:xfrm>
        </p:spPr>
        <p:txBody>
          <a:bodyPr>
            <a:normAutofit/>
          </a:bodyPr>
          <a:lstStyle/>
          <a:p>
            <a:r>
              <a:rPr lang="cs-CZ" sz="5400" dirty="0" smtClean="0">
                <a:solidFill>
                  <a:srgbClr val="C00000"/>
                </a:solidFill>
              </a:rPr>
              <a:t>Z</a:t>
            </a:r>
            <a:r>
              <a:rPr lang="cs-CZ" sz="5400" dirty="0" smtClean="0"/>
              <a:t>Á</a:t>
            </a:r>
            <a:r>
              <a:rPr lang="cs-CZ" sz="5400" dirty="0" smtClean="0">
                <a:solidFill>
                  <a:srgbClr val="C00000"/>
                </a:solidFill>
              </a:rPr>
              <a:t>K</a:t>
            </a:r>
            <a:r>
              <a:rPr lang="cs-CZ" sz="5400" dirty="0" smtClean="0"/>
              <a:t>L</a:t>
            </a:r>
            <a:r>
              <a:rPr lang="cs-CZ" sz="5400" dirty="0" smtClean="0">
                <a:solidFill>
                  <a:srgbClr val="C00000"/>
                </a:solidFill>
              </a:rPr>
              <a:t>A</a:t>
            </a:r>
            <a:r>
              <a:rPr lang="cs-CZ" sz="5400" dirty="0" smtClean="0"/>
              <a:t>D</a:t>
            </a:r>
            <a:r>
              <a:rPr lang="cs-CZ" sz="5400" dirty="0" smtClean="0">
                <a:solidFill>
                  <a:srgbClr val="C00000"/>
                </a:solidFill>
              </a:rPr>
              <a:t>N</a:t>
            </a:r>
            <a:r>
              <a:rPr lang="cs-CZ" sz="5400" dirty="0" smtClean="0"/>
              <a:t>Í  </a:t>
            </a:r>
            <a:r>
              <a:rPr lang="cs-CZ" sz="5400" dirty="0" smtClean="0">
                <a:solidFill>
                  <a:srgbClr val="C00000"/>
                </a:solidFill>
              </a:rPr>
              <a:t>P</a:t>
            </a:r>
            <a:r>
              <a:rPr lang="cs-CZ" sz="5400" dirty="0" smtClean="0"/>
              <a:t>O</a:t>
            </a:r>
            <a:r>
              <a:rPr lang="cs-CZ" sz="5400" dirty="0" smtClean="0">
                <a:solidFill>
                  <a:srgbClr val="C00000"/>
                </a:solidFill>
              </a:rPr>
              <a:t>J</a:t>
            </a:r>
            <a:r>
              <a:rPr lang="cs-CZ" sz="5400" dirty="0" smtClean="0"/>
              <a:t>M</a:t>
            </a:r>
            <a:r>
              <a:rPr lang="cs-CZ" sz="5400" dirty="0" smtClean="0">
                <a:solidFill>
                  <a:srgbClr val="C00000"/>
                </a:solidFill>
              </a:rPr>
              <a:t>Y</a:t>
            </a:r>
            <a:br>
              <a:rPr lang="cs-CZ" sz="5400" dirty="0" smtClean="0">
                <a:solidFill>
                  <a:srgbClr val="C00000"/>
                </a:solidFill>
              </a:rPr>
            </a:br>
            <a:r>
              <a:rPr lang="cs-CZ" sz="5400" dirty="0" smtClean="0">
                <a:solidFill>
                  <a:srgbClr val="C00000"/>
                </a:solidFill>
              </a:rPr>
              <a:t/>
            </a:r>
            <a:br>
              <a:rPr lang="cs-CZ" sz="5400" dirty="0" smtClean="0">
                <a:solidFill>
                  <a:srgbClr val="C00000"/>
                </a:solidFill>
              </a:rPr>
            </a:br>
            <a:r>
              <a:rPr lang="cs-CZ" sz="5400" dirty="0" smtClean="0">
                <a:solidFill>
                  <a:srgbClr val="C00000"/>
                </a:solidFill>
              </a:rPr>
              <a:t> </a:t>
            </a:r>
            <a:r>
              <a:rPr lang="cs-CZ" sz="5400" dirty="0" smtClean="0"/>
              <a:t>V</a:t>
            </a:r>
            <a:r>
              <a:rPr lang="cs-CZ" sz="5400" dirty="0" smtClean="0">
                <a:solidFill>
                  <a:srgbClr val="C00000"/>
                </a:solidFill>
              </a:rPr>
              <a:t> </a:t>
            </a:r>
            <a:r>
              <a:rPr lang="cs-CZ" sz="5400" dirty="0" smtClean="0">
                <a:solidFill>
                  <a:srgbClr val="C00000"/>
                </a:solidFill>
              </a:rPr>
              <a:t>O</a:t>
            </a:r>
            <a:r>
              <a:rPr lang="cs-CZ" sz="5400" dirty="0" smtClean="0"/>
              <a:t>B</a:t>
            </a:r>
            <a:r>
              <a:rPr lang="cs-CZ" sz="5400" dirty="0" smtClean="0">
                <a:solidFill>
                  <a:srgbClr val="C00000"/>
                </a:solidFill>
              </a:rPr>
              <a:t>L</a:t>
            </a:r>
            <a:r>
              <a:rPr lang="cs-CZ" sz="5400" dirty="0" smtClean="0"/>
              <a:t>A</a:t>
            </a:r>
            <a:r>
              <a:rPr lang="cs-CZ" sz="5400" dirty="0" smtClean="0">
                <a:solidFill>
                  <a:srgbClr val="C00000"/>
                </a:solidFill>
              </a:rPr>
              <a:t>S</a:t>
            </a:r>
            <a:r>
              <a:rPr lang="cs-CZ" sz="5400" dirty="0" smtClean="0"/>
              <a:t>T</a:t>
            </a:r>
            <a:r>
              <a:rPr lang="cs-CZ" sz="5400" dirty="0" smtClean="0">
                <a:solidFill>
                  <a:srgbClr val="C00000"/>
                </a:solidFill>
              </a:rPr>
              <a:t>I  </a:t>
            </a:r>
            <a:r>
              <a:rPr lang="cs-CZ" sz="5400" dirty="0" smtClean="0"/>
              <a:t>F</a:t>
            </a:r>
            <a:r>
              <a:rPr lang="cs-CZ" sz="5400" dirty="0" smtClean="0">
                <a:solidFill>
                  <a:srgbClr val="C00000"/>
                </a:solidFill>
              </a:rPr>
              <a:t>I</a:t>
            </a:r>
            <a:r>
              <a:rPr lang="cs-CZ" sz="5400" dirty="0" smtClean="0"/>
              <a:t>N</a:t>
            </a:r>
            <a:r>
              <a:rPr lang="cs-CZ" sz="5400" dirty="0" smtClean="0">
                <a:solidFill>
                  <a:srgbClr val="C00000"/>
                </a:solidFill>
              </a:rPr>
              <a:t>A</a:t>
            </a:r>
            <a:r>
              <a:rPr lang="cs-CZ" sz="5400" dirty="0" smtClean="0"/>
              <a:t>N</a:t>
            </a:r>
            <a:r>
              <a:rPr lang="cs-CZ" sz="5400" dirty="0" smtClean="0">
                <a:solidFill>
                  <a:srgbClr val="C00000"/>
                </a:solidFill>
              </a:rPr>
              <a:t>C</a:t>
            </a:r>
            <a:r>
              <a:rPr lang="cs-CZ" sz="5400" dirty="0" smtClean="0"/>
              <a:t>Í</a:t>
            </a:r>
            <a:endParaRPr lang="cs-CZ" sz="5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dirty="0" smtClean="0">
                <a:solidFill>
                  <a:srgbClr val="C00000"/>
                </a:solidFill>
              </a:rPr>
              <a:t>ÚROK</a:t>
            </a:r>
            <a:endParaRPr lang="cs-CZ" sz="4000" dirty="0">
              <a:solidFill>
                <a:srgbClr val="C0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cs-CZ" sz="2500" b="1" dirty="0" smtClean="0"/>
              <a:t>základní pojem </a:t>
            </a:r>
            <a:r>
              <a:rPr lang="cs-CZ" sz="2500" dirty="0" smtClean="0"/>
              <a:t>související s </a:t>
            </a:r>
            <a:r>
              <a:rPr lang="cs-CZ" sz="2500" i="1" dirty="0" smtClean="0"/>
              <a:t>finančními výpočty</a:t>
            </a:r>
          </a:p>
          <a:p>
            <a:r>
              <a:rPr lang="cs-CZ" sz="2500" dirty="0" smtClean="0"/>
              <a:t>z hlediska: </a:t>
            </a:r>
          </a:p>
          <a:p>
            <a:pPr>
              <a:buNone/>
            </a:pPr>
            <a:r>
              <a:rPr lang="cs-CZ" sz="2500" dirty="0" smtClean="0"/>
              <a:t>     1. </a:t>
            </a:r>
            <a:r>
              <a:rPr lang="cs-CZ" sz="2500" b="1" dirty="0" smtClean="0"/>
              <a:t>věřitele</a:t>
            </a:r>
            <a:r>
              <a:rPr lang="cs-CZ" sz="2500" dirty="0" smtClean="0"/>
              <a:t> = </a:t>
            </a:r>
            <a:r>
              <a:rPr lang="cs-CZ" sz="2500" dirty="0" smtClean="0">
                <a:solidFill>
                  <a:srgbClr val="C00000"/>
                </a:solidFill>
              </a:rPr>
              <a:t>odměna</a:t>
            </a:r>
            <a:r>
              <a:rPr lang="cs-CZ" sz="2500" dirty="0" smtClean="0"/>
              <a:t> ve formě náhrady za: </a:t>
            </a:r>
          </a:p>
          <a:p>
            <a:pPr>
              <a:buNone/>
            </a:pPr>
            <a:r>
              <a:rPr lang="cs-CZ" sz="2500" dirty="0" smtClean="0"/>
              <a:t>                           a/ dočasnou ztrátu kapitálu </a:t>
            </a:r>
          </a:p>
          <a:p>
            <a:pPr>
              <a:buNone/>
            </a:pPr>
            <a:r>
              <a:rPr lang="cs-CZ" sz="2500" dirty="0" smtClean="0"/>
              <a:t>                           b/ riziko, že kapitál nebude splacen</a:t>
            </a:r>
          </a:p>
          <a:p>
            <a:pPr>
              <a:buNone/>
            </a:pPr>
            <a:r>
              <a:rPr lang="cs-CZ" sz="2500" dirty="0"/>
              <a:t> </a:t>
            </a:r>
            <a:r>
              <a:rPr lang="cs-CZ" sz="2500" dirty="0" smtClean="0"/>
              <a:t>                               v dohodnuté výši a době</a:t>
            </a:r>
          </a:p>
          <a:p>
            <a:pPr>
              <a:buNone/>
            </a:pPr>
            <a:r>
              <a:rPr lang="cs-CZ" sz="2500" dirty="0" smtClean="0"/>
              <a:t>      2. </a:t>
            </a:r>
            <a:r>
              <a:rPr lang="cs-CZ" sz="2500" b="1" dirty="0" smtClean="0"/>
              <a:t>dlužníka</a:t>
            </a:r>
            <a:r>
              <a:rPr lang="cs-CZ" sz="2500" dirty="0" smtClean="0"/>
              <a:t> = </a:t>
            </a:r>
            <a:r>
              <a:rPr lang="cs-CZ" sz="2500" dirty="0" smtClean="0">
                <a:solidFill>
                  <a:srgbClr val="C00000"/>
                </a:solidFill>
              </a:rPr>
              <a:t>cena za poskytnutý úvěr </a:t>
            </a:r>
            <a:r>
              <a:rPr lang="cs-CZ" sz="2500" dirty="0" smtClean="0"/>
              <a:t>(pronájem peněz)</a:t>
            </a:r>
          </a:p>
          <a:p>
            <a:pPr>
              <a:buNone/>
            </a:pPr>
            <a:r>
              <a:rPr lang="cs-CZ" sz="2500" dirty="0" smtClean="0"/>
              <a:t>                           - dlužník může vypůjčený kapitál ihned použít, </a:t>
            </a:r>
          </a:p>
          <a:p>
            <a:pPr>
              <a:buNone/>
            </a:pPr>
            <a:r>
              <a:rPr lang="cs-CZ" sz="2500" dirty="0" smtClean="0"/>
              <a:t>                             ale musí ho v dohodnuté době vrátit zpět   </a:t>
            </a:r>
          </a:p>
          <a:p>
            <a:pPr>
              <a:buNone/>
            </a:pPr>
            <a:r>
              <a:rPr lang="cs-CZ" sz="2500" dirty="0" smtClean="0"/>
              <a:t>                             věřiteli a zaplatit za něj</a:t>
            </a:r>
            <a:endParaRPr lang="cs-CZ" sz="25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dirty="0" smtClean="0">
                <a:solidFill>
                  <a:srgbClr val="C00000"/>
                </a:solidFill>
              </a:rPr>
              <a:t>ÚROKOVÁ MÍRA</a:t>
            </a:r>
            <a:endParaRPr lang="cs-CZ" sz="4000" dirty="0">
              <a:solidFill>
                <a:srgbClr val="C0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cs-CZ" dirty="0" smtClean="0"/>
              <a:t>• </a:t>
            </a:r>
            <a:r>
              <a:rPr lang="cs-CZ" sz="2500" dirty="0" smtClean="0"/>
              <a:t>uvádí </a:t>
            </a:r>
            <a:r>
              <a:rPr lang="cs-CZ" sz="2500" b="1" dirty="0" smtClean="0"/>
              <a:t>výši úroku za určité období </a:t>
            </a:r>
            <a:r>
              <a:rPr lang="cs-CZ" sz="2500" dirty="0" smtClean="0"/>
              <a:t>(v %)</a:t>
            </a:r>
          </a:p>
          <a:p>
            <a:pPr>
              <a:buNone/>
            </a:pPr>
            <a:r>
              <a:rPr lang="cs-CZ" sz="2500" dirty="0" smtClean="0"/>
              <a:t>   → př. </a:t>
            </a:r>
            <a:r>
              <a:rPr lang="cs-CZ" sz="2500" dirty="0" smtClean="0"/>
              <a:t>2% </a:t>
            </a:r>
            <a:r>
              <a:rPr lang="cs-CZ" sz="2500" dirty="0" smtClean="0"/>
              <a:t>p. a. = úrok ve výši </a:t>
            </a:r>
            <a:r>
              <a:rPr lang="cs-CZ" sz="2500" dirty="0" smtClean="0"/>
              <a:t>2% </a:t>
            </a:r>
            <a:r>
              <a:rPr lang="cs-CZ" sz="2500" dirty="0" smtClean="0"/>
              <a:t>ročně</a:t>
            </a:r>
          </a:p>
          <a:p>
            <a:pPr>
              <a:buNone/>
            </a:pPr>
            <a:endParaRPr lang="cs-CZ" sz="2500" dirty="0" smtClean="0"/>
          </a:p>
          <a:p>
            <a:pPr>
              <a:buNone/>
            </a:pPr>
            <a:r>
              <a:rPr lang="cs-CZ" sz="2500" dirty="0" smtClean="0"/>
              <a:t>• </a:t>
            </a:r>
            <a:r>
              <a:rPr lang="cs-CZ" sz="2500" b="1" dirty="0" smtClean="0"/>
              <a:t>úroková období</a:t>
            </a:r>
            <a:r>
              <a:rPr lang="cs-CZ" sz="2500" dirty="0" smtClean="0"/>
              <a:t>: </a:t>
            </a:r>
          </a:p>
          <a:p>
            <a:pPr>
              <a:buNone/>
            </a:pPr>
            <a:r>
              <a:rPr lang="cs-CZ" sz="2500" dirty="0" smtClean="0"/>
              <a:t>   a) </a:t>
            </a:r>
            <a:r>
              <a:rPr lang="cs-CZ" sz="2500" i="1" dirty="0" smtClean="0"/>
              <a:t>roční</a:t>
            </a:r>
            <a:r>
              <a:rPr lang="cs-CZ" sz="2500" dirty="0" smtClean="0"/>
              <a:t>: zkratka p. a. (z latinského per </a:t>
            </a:r>
            <a:r>
              <a:rPr lang="cs-CZ" sz="2500" dirty="0" err="1" smtClean="0"/>
              <a:t>annum</a:t>
            </a:r>
            <a:r>
              <a:rPr lang="cs-CZ" sz="2500" dirty="0" smtClean="0"/>
              <a:t>)</a:t>
            </a:r>
          </a:p>
          <a:p>
            <a:pPr>
              <a:buNone/>
            </a:pPr>
            <a:r>
              <a:rPr lang="cs-CZ" sz="2500" dirty="0" smtClean="0"/>
              <a:t>   b) </a:t>
            </a:r>
            <a:r>
              <a:rPr lang="cs-CZ" sz="2500" i="1" dirty="0" smtClean="0"/>
              <a:t>pololetní</a:t>
            </a:r>
            <a:r>
              <a:rPr lang="cs-CZ" sz="2500" dirty="0" smtClean="0"/>
              <a:t>: zkratka p. s. (per semestre)</a:t>
            </a:r>
          </a:p>
          <a:p>
            <a:pPr>
              <a:buNone/>
            </a:pPr>
            <a:r>
              <a:rPr lang="cs-CZ" sz="2500" dirty="0" smtClean="0"/>
              <a:t>   c) </a:t>
            </a:r>
            <a:r>
              <a:rPr lang="cs-CZ" sz="2500" i="1" dirty="0" smtClean="0"/>
              <a:t>čtvrtletní</a:t>
            </a:r>
            <a:r>
              <a:rPr lang="cs-CZ" sz="2500" dirty="0" smtClean="0"/>
              <a:t>: zkratka p. </a:t>
            </a:r>
            <a:r>
              <a:rPr lang="cs-CZ" sz="2500" dirty="0" err="1" smtClean="0"/>
              <a:t>q</a:t>
            </a:r>
            <a:r>
              <a:rPr lang="cs-CZ" sz="2500" dirty="0" smtClean="0"/>
              <a:t>. (per </a:t>
            </a:r>
            <a:r>
              <a:rPr lang="cs-CZ" sz="2500" dirty="0" err="1" smtClean="0"/>
              <a:t>quartale</a:t>
            </a:r>
            <a:r>
              <a:rPr lang="cs-CZ" sz="2500" dirty="0" smtClean="0"/>
              <a:t>)</a:t>
            </a:r>
          </a:p>
          <a:p>
            <a:pPr>
              <a:buNone/>
            </a:pPr>
            <a:r>
              <a:rPr lang="cs-CZ" sz="2500" dirty="0" smtClean="0"/>
              <a:t>   d) </a:t>
            </a:r>
            <a:r>
              <a:rPr lang="cs-CZ" sz="2500" i="1" dirty="0" smtClean="0"/>
              <a:t>měsíční</a:t>
            </a:r>
            <a:r>
              <a:rPr lang="cs-CZ" sz="2500" dirty="0" smtClean="0"/>
              <a:t>: zkratka p. m. (per </a:t>
            </a:r>
            <a:r>
              <a:rPr lang="cs-CZ" sz="2500" dirty="0" err="1" smtClean="0"/>
              <a:t>mensem</a:t>
            </a:r>
            <a:r>
              <a:rPr lang="cs-CZ" sz="2500" dirty="0" smtClean="0"/>
              <a:t>)</a:t>
            </a:r>
          </a:p>
          <a:p>
            <a:pPr>
              <a:buNone/>
            </a:pPr>
            <a:r>
              <a:rPr lang="cs-CZ" sz="2500" dirty="0" smtClean="0"/>
              <a:t>   e) </a:t>
            </a:r>
            <a:r>
              <a:rPr lang="cs-CZ" sz="2500" i="1" dirty="0" smtClean="0"/>
              <a:t>denní</a:t>
            </a:r>
            <a:r>
              <a:rPr lang="cs-CZ" sz="2500" dirty="0" smtClean="0"/>
              <a:t>: zkratka p. </a:t>
            </a:r>
            <a:r>
              <a:rPr lang="cs-CZ" sz="2500" dirty="0" err="1" smtClean="0"/>
              <a:t>d</a:t>
            </a:r>
            <a:r>
              <a:rPr lang="cs-CZ" sz="2500" dirty="0" smtClean="0"/>
              <a:t>. (per </a:t>
            </a:r>
            <a:r>
              <a:rPr lang="cs-CZ" sz="2500" dirty="0" err="1" smtClean="0"/>
              <a:t>diem</a:t>
            </a:r>
            <a:r>
              <a:rPr lang="cs-CZ" sz="2500" dirty="0" smtClean="0"/>
              <a:t>)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dirty="0" smtClean="0">
                <a:solidFill>
                  <a:srgbClr val="C00000"/>
                </a:solidFill>
              </a:rPr>
              <a:t>ÚROKOVÁ MÍRA</a:t>
            </a:r>
            <a:endParaRPr lang="cs-CZ" sz="4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cs-CZ" dirty="0" smtClean="0"/>
              <a:t>• </a:t>
            </a:r>
            <a:r>
              <a:rPr lang="cs-CZ" sz="2500" u="sng" dirty="0" smtClean="0"/>
              <a:t>Platí</a:t>
            </a:r>
            <a:r>
              <a:rPr lang="cs-CZ" sz="2500" dirty="0" smtClean="0"/>
              <a:t>: </a:t>
            </a:r>
          </a:p>
          <a:p>
            <a:pPr>
              <a:buNone/>
            </a:pPr>
            <a:r>
              <a:rPr lang="cs-CZ" sz="2500" dirty="0" smtClean="0"/>
              <a:t>   1. pokud se vztahuje ke konkrétnímu finančnímu produktu</a:t>
            </a:r>
          </a:p>
          <a:p>
            <a:pPr>
              <a:buNone/>
            </a:pPr>
            <a:r>
              <a:rPr lang="cs-CZ" sz="2500" dirty="0" smtClean="0"/>
              <a:t>       (př. hypoteční úvěr) </a:t>
            </a:r>
          </a:p>
          <a:p>
            <a:pPr>
              <a:buNone/>
            </a:pPr>
            <a:r>
              <a:rPr lang="cs-CZ" sz="2500" dirty="0" smtClean="0"/>
              <a:t>       →  nazývá se </a:t>
            </a:r>
            <a:r>
              <a:rPr lang="cs-CZ" sz="2500" b="1" dirty="0" smtClean="0"/>
              <a:t>úroková sazba</a:t>
            </a:r>
          </a:p>
          <a:p>
            <a:pPr>
              <a:buNone/>
            </a:pPr>
            <a:endParaRPr lang="cs-CZ" sz="2500" dirty="0" smtClean="0"/>
          </a:p>
          <a:p>
            <a:pPr>
              <a:buNone/>
            </a:pPr>
            <a:r>
              <a:rPr lang="cs-CZ" sz="2500" dirty="0" smtClean="0"/>
              <a:t>   2. pokud je realizována při investování</a:t>
            </a:r>
          </a:p>
          <a:p>
            <a:pPr>
              <a:buNone/>
            </a:pPr>
            <a:r>
              <a:rPr lang="cs-CZ" sz="2500" dirty="0" smtClean="0"/>
              <a:t>       → nazývá se </a:t>
            </a:r>
            <a:r>
              <a:rPr lang="cs-CZ" sz="2500" b="1" dirty="0" smtClean="0"/>
              <a:t>výnosnost</a:t>
            </a:r>
            <a:endParaRPr lang="cs-CZ" sz="2500" dirty="0" smtClean="0"/>
          </a:p>
          <a:p>
            <a:endParaRPr lang="cs-CZ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>
                <a:solidFill>
                  <a:srgbClr val="C00000"/>
                </a:solidFill>
              </a:rPr>
              <a:t>DOBA SPLATNOSTI </a:t>
            </a:r>
            <a:br>
              <a:rPr lang="cs-CZ" dirty="0" smtClean="0">
                <a:solidFill>
                  <a:srgbClr val="C00000"/>
                </a:solidFill>
              </a:rPr>
            </a:br>
            <a:r>
              <a:rPr lang="cs-CZ" dirty="0" smtClean="0">
                <a:solidFill>
                  <a:srgbClr val="C00000"/>
                </a:solidFill>
              </a:rPr>
              <a:t>A ÚROKOVÉ OBDOBÍ</a:t>
            </a:r>
            <a:endParaRPr lang="cs-CZ" dirty="0">
              <a:solidFill>
                <a:srgbClr val="C0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pl-PL" sz="2500" b="1" dirty="0" smtClean="0"/>
              <a:t>• Doba splatnosti (úroková doba) </a:t>
            </a:r>
          </a:p>
          <a:p>
            <a:pPr>
              <a:buNone/>
            </a:pPr>
            <a:r>
              <a:rPr lang="pl-PL" sz="2500" b="1" dirty="0" smtClean="0"/>
              <a:t>    = </a:t>
            </a:r>
            <a:r>
              <a:rPr lang="pl-PL" sz="2500" dirty="0" smtClean="0"/>
              <a:t>doba, po kterou je kapitál </a:t>
            </a:r>
            <a:r>
              <a:rPr lang="pl-PL" sz="2500" i="1" dirty="0" smtClean="0"/>
              <a:t>uložen </a:t>
            </a:r>
            <a:r>
              <a:rPr lang="pl-PL" sz="2500" dirty="0" smtClean="0"/>
              <a:t>či</a:t>
            </a:r>
            <a:r>
              <a:rPr lang="pl-PL" sz="2500" i="1" dirty="0" smtClean="0"/>
              <a:t> zapůjčen</a:t>
            </a:r>
          </a:p>
          <a:p>
            <a:pPr>
              <a:buNone/>
            </a:pPr>
            <a:endParaRPr lang="cs-CZ" sz="2500" dirty="0" smtClean="0"/>
          </a:p>
          <a:p>
            <a:pPr>
              <a:buNone/>
            </a:pPr>
            <a:r>
              <a:rPr lang="pl-PL" sz="2500" b="1" dirty="0" smtClean="0"/>
              <a:t>• Úrokové období </a:t>
            </a:r>
            <a:r>
              <a:rPr lang="pl-PL" sz="2500" dirty="0" smtClean="0"/>
              <a:t>doba, na jejímž </a:t>
            </a:r>
            <a:r>
              <a:rPr lang="pl-PL" sz="2500" dirty="0" smtClean="0"/>
              <a:t>po</a:t>
            </a:r>
            <a:r>
              <a:rPr lang="pl-PL" sz="2500" dirty="0" smtClean="0"/>
              <a:t>čátku </a:t>
            </a:r>
            <a:r>
              <a:rPr lang="pl-PL" sz="2500" dirty="0" smtClean="0"/>
              <a:t>nebo konci je:</a:t>
            </a:r>
          </a:p>
          <a:p>
            <a:pPr>
              <a:buNone/>
            </a:pPr>
            <a:r>
              <a:rPr lang="pl-PL" sz="2500" dirty="0" smtClean="0"/>
              <a:t>   a) </a:t>
            </a:r>
            <a:r>
              <a:rPr lang="pl-PL" sz="2500" i="1" dirty="0" smtClean="0"/>
              <a:t>připsán</a:t>
            </a:r>
            <a:r>
              <a:rPr lang="pl-PL" sz="2500" dirty="0" smtClean="0"/>
              <a:t> úrok z </a:t>
            </a:r>
            <a:r>
              <a:rPr lang="pl-PL" sz="2500" i="1" dirty="0" smtClean="0"/>
              <a:t>vkladu</a:t>
            </a:r>
            <a:r>
              <a:rPr lang="pl-PL" sz="2500" dirty="0" smtClean="0"/>
              <a:t> </a:t>
            </a:r>
          </a:p>
          <a:p>
            <a:pPr>
              <a:buNone/>
            </a:pPr>
            <a:r>
              <a:rPr lang="pl-PL" sz="2500" dirty="0" smtClean="0"/>
              <a:t>   b) </a:t>
            </a:r>
            <a:r>
              <a:rPr lang="pl-PL" sz="2500" i="1" dirty="0" smtClean="0"/>
              <a:t>zaplacen</a:t>
            </a:r>
            <a:r>
              <a:rPr lang="pl-PL" sz="2500" dirty="0" smtClean="0"/>
              <a:t> úrok z </a:t>
            </a:r>
            <a:r>
              <a:rPr lang="pl-PL" sz="2500" i="1" dirty="0" smtClean="0"/>
              <a:t>úvěru</a:t>
            </a:r>
          </a:p>
          <a:p>
            <a:pPr>
              <a:buNone/>
            </a:pPr>
            <a:endParaRPr lang="pl-PL" sz="2500" dirty="0" smtClean="0"/>
          </a:p>
          <a:p>
            <a:pPr marL="514350" indent="-514350">
              <a:buNone/>
            </a:pPr>
            <a:r>
              <a:rPr lang="pl-PL" sz="2500" dirty="0" smtClean="0"/>
              <a:t>   Pozn.: nemusí se shodovat s dobou splatnosti</a:t>
            </a:r>
            <a:endParaRPr lang="cs-CZ" sz="25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dirty="0" smtClean="0">
                <a:solidFill>
                  <a:srgbClr val="C00000"/>
                </a:solidFill>
              </a:rPr>
              <a:t>ÚROČENÍ</a:t>
            </a:r>
            <a:endParaRPr lang="cs-CZ" sz="4000" dirty="0">
              <a:solidFill>
                <a:srgbClr val="C0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cs-CZ" sz="2500" dirty="0" smtClean="0"/>
              <a:t>= </a:t>
            </a:r>
            <a:r>
              <a:rPr lang="cs-CZ" sz="2500" b="1" dirty="0" smtClean="0"/>
              <a:t>způsob výpočtu úroku</a:t>
            </a:r>
          </a:p>
          <a:p>
            <a:pPr>
              <a:buFontTx/>
              <a:buChar char="-"/>
            </a:pPr>
            <a:r>
              <a:rPr lang="cs-CZ" sz="2500" dirty="0" smtClean="0"/>
              <a:t>rozdělení: 1. </a:t>
            </a:r>
            <a:r>
              <a:rPr lang="cs-CZ" sz="2500" u="sng" dirty="0" smtClean="0"/>
              <a:t>dle doby splatnosti</a:t>
            </a:r>
            <a:r>
              <a:rPr lang="cs-CZ" sz="2500" dirty="0" smtClean="0"/>
              <a:t>:</a:t>
            </a:r>
          </a:p>
          <a:p>
            <a:pPr>
              <a:buNone/>
            </a:pPr>
            <a:r>
              <a:rPr lang="cs-CZ" sz="2500" dirty="0" smtClean="0"/>
              <a:t>                           </a:t>
            </a:r>
            <a:r>
              <a:rPr lang="cs-CZ" sz="2500" b="1" dirty="0" smtClean="0"/>
              <a:t>jednoduché</a:t>
            </a:r>
          </a:p>
          <a:p>
            <a:pPr>
              <a:buNone/>
            </a:pPr>
            <a:r>
              <a:rPr lang="cs-CZ" sz="2500" dirty="0" smtClean="0"/>
              <a:t>                           </a:t>
            </a:r>
            <a:r>
              <a:rPr lang="cs-CZ" sz="2500" b="1" dirty="0" smtClean="0"/>
              <a:t>složené</a:t>
            </a:r>
          </a:p>
          <a:p>
            <a:pPr>
              <a:buNone/>
            </a:pPr>
            <a:r>
              <a:rPr lang="cs-CZ" sz="2500" dirty="0" smtClean="0"/>
              <a:t>                           </a:t>
            </a:r>
            <a:r>
              <a:rPr lang="cs-CZ" sz="2500" b="1" dirty="0" smtClean="0"/>
              <a:t>smíšené</a:t>
            </a:r>
          </a:p>
          <a:p>
            <a:pPr>
              <a:buNone/>
            </a:pPr>
            <a:endParaRPr lang="cs-CZ" sz="2500" b="1" dirty="0" smtClean="0"/>
          </a:p>
          <a:p>
            <a:pPr>
              <a:buNone/>
            </a:pPr>
            <a:r>
              <a:rPr lang="cs-CZ" sz="2500" dirty="0" smtClean="0"/>
              <a:t>                      2. </a:t>
            </a:r>
            <a:r>
              <a:rPr lang="cs-CZ" sz="2500" u="sng" dirty="0" smtClean="0"/>
              <a:t>dle doby výplaty (splacení) úroku</a:t>
            </a:r>
            <a:r>
              <a:rPr lang="cs-CZ" sz="2500" dirty="0" smtClean="0"/>
              <a:t>:</a:t>
            </a:r>
          </a:p>
          <a:p>
            <a:pPr>
              <a:buNone/>
            </a:pPr>
            <a:r>
              <a:rPr lang="cs-CZ" sz="2500" b="1" dirty="0" smtClean="0"/>
              <a:t>                          předlhůtní            </a:t>
            </a:r>
          </a:p>
          <a:p>
            <a:pPr>
              <a:buNone/>
            </a:pPr>
            <a:r>
              <a:rPr lang="cs-CZ" sz="2500" b="1" dirty="0" smtClean="0"/>
              <a:t>                          polhůtní</a:t>
            </a:r>
            <a:endParaRPr lang="cs-CZ" sz="2500" b="1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dirty="0" smtClean="0">
                <a:solidFill>
                  <a:srgbClr val="C00000"/>
                </a:solidFill>
              </a:rPr>
              <a:t>ÚROČENÍ DLE DOBY SPLATNOSTI</a:t>
            </a:r>
            <a:endParaRPr lang="cs-CZ" sz="4000" dirty="0">
              <a:solidFill>
                <a:srgbClr val="C0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cs-CZ" sz="2500" b="1" smtClean="0"/>
          </a:p>
          <a:p>
            <a:pPr>
              <a:buNone/>
            </a:pPr>
            <a:r>
              <a:rPr lang="cs-CZ" sz="2500" b="1" smtClean="0"/>
              <a:t>Jednoduché </a:t>
            </a:r>
            <a:r>
              <a:rPr lang="cs-CZ" sz="2500" dirty="0" smtClean="0"/>
              <a:t>→ doba splatnosti nepřekročí 1 úrokové období</a:t>
            </a:r>
          </a:p>
          <a:p>
            <a:pPr>
              <a:buNone/>
            </a:pPr>
            <a:endParaRPr lang="cs-CZ" sz="2500" dirty="0" smtClean="0"/>
          </a:p>
          <a:p>
            <a:pPr>
              <a:buNone/>
            </a:pPr>
            <a:endParaRPr lang="cs-CZ" sz="2500" dirty="0" smtClean="0"/>
          </a:p>
          <a:p>
            <a:pPr>
              <a:buNone/>
            </a:pPr>
            <a:r>
              <a:rPr lang="cs-CZ" sz="2500" b="1" dirty="0" smtClean="0"/>
              <a:t>Složené </a:t>
            </a:r>
            <a:r>
              <a:rPr lang="cs-CZ" sz="2500" dirty="0" smtClean="0"/>
              <a:t>→ banka úročí přes více úrokových období            </a:t>
            </a:r>
          </a:p>
          <a:p>
            <a:pPr>
              <a:buNone/>
            </a:pPr>
            <a:r>
              <a:rPr lang="cs-CZ" sz="2500" dirty="0" smtClean="0"/>
              <a:t>      </a:t>
            </a:r>
          </a:p>
          <a:p>
            <a:pPr>
              <a:buNone/>
            </a:pPr>
            <a:endParaRPr lang="cs-CZ" sz="2500" dirty="0" smtClean="0"/>
          </a:p>
          <a:p>
            <a:pPr>
              <a:buNone/>
            </a:pPr>
            <a:r>
              <a:rPr lang="cs-CZ" sz="2500" b="1" dirty="0" smtClean="0"/>
              <a:t>Smíšené </a:t>
            </a:r>
            <a:r>
              <a:rPr lang="cs-CZ" sz="2500" dirty="0" smtClean="0"/>
              <a:t>→</a:t>
            </a:r>
            <a:r>
              <a:rPr lang="cs-CZ" sz="2500" b="1" dirty="0" smtClean="0"/>
              <a:t> </a:t>
            </a:r>
            <a:r>
              <a:rPr lang="cs-CZ" sz="2500" dirty="0" smtClean="0"/>
              <a:t>doba splatnosti je součtem počtu úrokových</a:t>
            </a:r>
          </a:p>
          <a:p>
            <a:pPr>
              <a:buNone/>
            </a:pPr>
            <a:r>
              <a:rPr lang="cs-CZ" sz="2500" dirty="0" smtClean="0"/>
              <a:t>                     období a zbytku kratšího než 1 úrokové období</a:t>
            </a:r>
            <a:endParaRPr lang="cs-CZ" sz="25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>
                <a:solidFill>
                  <a:srgbClr val="C00000"/>
                </a:solidFill>
              </a:rPr>
              <a:t>ÚROČENÍ DLE DOBY VÝPLATY VÝNOSU</a:t>
            </a:r>
            <a:endParaRPr lang="cs-CZ" dirty="0">
              <a:solidFill>
                <a:srgbClr val="C0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cs-CZ" b="1" dirty="0" smtClean="0"/>
              <a:t> </a:t>
            </a:r>
          </a:p>
          <a:p>
            <a:pPr>
              <a:buNone/>
            </a:pPr>
            <a:r>
              <a:rPr lang="cs-CZ" sz="2500" b="1" dirty="0" smtClean="0"/>
              <a:t>Předlhůtní </a:t>
            </a:r>
            <a:r>
              <a:rPr lang="cs-CZ" sz="2500" dirty="0" smtClean="0"/>
              <a:t>= úrok je zaplacen na začátku úrokového období</a:t>
            </a:r>
          </a:p>
          <a:p>
            <a:pPr>
              <a:buNone/>
            </a:pPr>
            <a:r>
              <a:rPr lang="cs-CZ" sz="2500" dirty="0" smtClean="0"/>
              <a:t>                         </a:t>
            </a:r>
            <a:endParaRPr lang="cs-CZ" sz="2500" b="1" dirty="0" smtClean="0"/>
          </a:p>
          <a:p>
            <a:pPr>
              <a:buNone/>
            </a:pPr>
            <a:endParaRPr lang="cs-CZ" sz="2500" b="1" dirty="0" smtClean="0"/>
          </a:p>
          <a:p>
            <a:pPr>
              <a:buNone/>
            </a:pPr>
            <a:r>
              <a:rPr lang="cs-CZ" sz="2500" b="1" dirty="0" smtClean="0"/>
              <a:t> Polhůtní </a:t>
            </a:r>
            <a:r>
              <a:rPr lang="cs-CZ" sz="2500" dirty="0" smtClean="0"/>
              <a:t>=</a:t>
            </a:r>
            <a:r>
              <a:rPr lang="cs-CZ" sz="2500" b="1" dirty="0" smtClean="0"/>
              <a:t> </a:t>
            </a:r>
            <a:r>
              <a:rPr lang="cs-CZ" sz="2500" dirty="0" smtClean="0"/>
              <a:t>úrok je zaplacen na konci úrokového období</a:t>
            </a:r>
          </a:p>
          <a:p>
            <a:pPr>
              <a:buNone/>
            </a:pPr>
            <a:r>
              <a:rPr lang="cs-CZ" sz="2500" dirty="0" smtClean="0"/>
              <a:t>                   </a:t>
            </a:r>
            <a:endParaRPr lang="cs-CZ" sz="25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177</TotalTime>
  <Words>657</Words>
  <Application>Microsoft Office PowerPoint</Application>
  <PresentationFormat>Předvádění na obrazovce (4:3)</PresentationFormat>
  <Paragraphs>115</Paragraphs>
  <Slides>12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12</vt:i4>
      </vt:variant>
    </vt:vector>
  </HeadingPairs>
  <TitlesOfParts>
    <vt:vector size="13" baseType="lpstr">
      <vt:lpstr>Motiv sady Office</vt:lpstr>
      <vt:lpstr>Snímek 1</vt:lpstr>
      <vt:lpstr>ZÁKLADNÍ  POJMY   V OBLASTI  FINANCÍ</vt:lpstr>
      <vt:lpstr>ÚROK</vt:lpstr>
      <vt:lpstr>ÚROKOVÁ MÍRA</vt:lpstr>
      <vt:lpstr>ÚROKOVÁ MÍRA</vt:lpstr>
      <vt:lpstr>DOBA SPLATNOSTI  A ÚROKOVÉ OBDOBÍ</vt:lpstr>
      <vt:lpstr>ÚROČENÍ</vt:lpstr>
      <vt:lpstr>ÚROČENÍ DLE DOBY SPLATNOSTI</vt:lpstr>
      <vt:lpstr>ÚROČENÍ DLE DOBY VÝPLATY VÝNOSU</vt:lpstr>
      <vt:lpstr>ÚKOL - zadání </vt:lpstr>
      <vt:lpstr>ÚKOL - řešení</vt:lpstr>
      <vt:lpstr>ZDROJE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ZÁKLADNÍ POJMY  V OBLASTI FINANCÍ</dc:title>
  <dc:creator>Kiss</dc:creator>
  <cp:lastModifiedBy>Kiss</cp:lastModifiedBy>
  <cp:revision>50</cp:revision>
  <dcterms:created xsi:type="dcterms:W3CDTF">2013-04-12T20:08:49Z</dcterms:created>
  <dcterms:modified xsi:type="dcterms:W3CDTF">2013-05-28T15:50:09Z</dcterms:modified>
</cp:coreProperties>
</file>