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6" r:id="rId5"/>
    <p:sldId id="265" r:id="rId6"/>
    <p:sldId id="264" r:id="rId7"/>
    <p:sldId id="268" r:id="rId8"/>
    <p:sldId id="269" r:id="rId9"/>
    <p:sldId id="260" r:id="rId10"/>
    <p:sldId id="259" r:id="rId11"/>
    <p:sldId id="25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3A5CA-E64D-471D-86D2-116A1B689AAF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3A11A-7F53-4496-A26D-E02DB03851B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Fajtla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, Louny,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04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Cenné papíry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Eskont směnky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28.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eskont směnky. Obsahuje  podstatu eskontu, pravidla pro výpočet a postup výpočtu. Součástí je  samostatná aktivita žáků.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 eskontem směnky  a formou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úkolu si v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ÚKOL - řešení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500" dirty="0" smtClean="0"/>
              <a:t>     </a:t>
            </a:r>
            <a:r>
              <a:rPr lang="cs-CZ" sz="2500" b="1" dirty="0" smtClean="0"/>
              <a:t>Úrok</a:t>
            </a:r>
            <a:r>
              <a:rPr lang="cs-CZ" sz="2500" dirty="0" smtClean="0"/>
              <a:t> = 200 000 / 100 * 8 *  180/ 360</a:t>
            </a:r>
          </a:p>
          <a:p>
            <a:pPr>
              <a:buNone/>
            </a:pPr>
            <a:r>
              <a:rPr lang="cs-CZ" sz="2500" dirty="0" smtClean="0"/>
              <a:t>              = </a:t>
            </a:r>
            <a:r>
              <a:rPr lang="cs-CZ" sz="2500" b="1" dirty="0" smtClean="0"/>
              <a:t>8 000 Kč</a:t>
            </a:r>
          </a:p>
          <a:p>
            <a:pPr>
              <a:buNone/>
            </a:pPr>
            <a:endParaRPr lang="cs-CZ" sz="2500" b="1" dirty="0" smtClean="0"/>
          </a:p>
          <a:p>
            <a:pPr>
              <a:buNone/>
            </a:pPr>
            <a:r>
              <a:rPr lang="cs-CZ" sz="2500" dirty="0" smtClean="0"/>
              <a:t>     </a:t>
            </a:r>
            <a:r>
              <a:rPr lang="cs-CZ" sz="2500" b="1" dirty="0" smtClean="0"/>
              <a:t>Částka vyplacená bankou </a:t>
            </a:r>
            <a:r>
              <a:rPr lang="cs-CZ" sz="2500" dirty="0" smtClean="0"/>
              <a:t>= 200 000 - 8 000 - 200</a:t>
            </a:r>
          </a:p>
          <a:p>
            <a:pPr>
              <a:buNone/>
            </a:pPr>
            <a:r>
              <a:rPr lang="cs-CZ" sz="2500" b="1" dirty="0" smtClean="0"/>
              <a:t>                                                   </a:t>
            </a:r>
            <a:r>
              <a:rPr lang="cs-CZ" sz="2500" dirty="0" smtClean="0"/>
              <a:t> = </a:t>
            </a:r>
            <a:r>
              <a:rPr lang="cs-CZ" sz="2500" b="1" dirty="0" smtClean="0"/>
              <a:t>191 800 Kč</a:t>
            </a:r>
          </a:p>
          <a:p>
            <a:pPr>
              <a:buNone/>
            </a:pPr>
            <a:endParaRPr lang="cs-CZ" sz="2500" b="1" dirty="0" smtClean="0"/>
          </a:p>
          <a:p>
            <a:pPr>
              <a:buNone/>
            </a:pPr>
            <a:r>
              <a:rPr lang="cs-CZ" sz="2500" b="1" dirty="0" smtClean="0"/>
              <a:t>      </a:t>
            </a:r>
            <a:r>
              <a:rPr lang="cs-CZ" sz="2500" dirty="0" smtClean="0"/>
              <a:t>Banka vyplatí původnímu majiteli směnky 191 800 Kč.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KLÍNSKÝ, Petr a Otto MÜNCH. </a:t>
            </a:r>
            <a:r>
              <a:rPr lang="cs-CZ" sz="2500" i="1" dirty="0" smtClean="0"/>
              <a:t>Ekonomika pro ekonomická lycea a ostatní střední školy</a:t>
            </a:r>
            <a:r>
              <a:rPr lang="cs-CZ" sz="2500" dirty="0" smtClean="0"/>
              <a:t>. Praha: Fortuna, 2008. ISBN 978-80-7373-033-8. 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i="1" dirty="0" smtClean="0"/>
              <a:t>Bankovnictví pro střední školy a veřejnost</a:t>
            </a:r>
            <a:r>
              <a:rPr lang="cs-CZ" sz="2500" dirty="0" smtClean="0"/>
              <a:t>. 1. </a:t>
            </a:r>
            <a:r>
              <a:rPr lang="cs-CZ" sz="2500" dirty="0" err="1" smtClean="0"/>
              <a:t>vyd</a:t>
            </a:r>
            <a:r>
              <a:rPr lang="cs-CZ" sz="2500" dirty="0" smtClean="0"/>
              <a:t>. Praha: Fortuna, 2004, 199 s. ISBN 80-716-8900-9. </a:t>
            </a:r>
          </a:p>
          <a:p>
            <a:endParaRPr lang="cs-CZ" sz="2500" dirty="0"/>
          </a:p>
          <a:p>
            <a:r>
              <a:rPr lang="cs-CZ" sz="2500" dirty="0" smtClean="0"/>
              <a:t>ŠVARCOVÁ, Jena. </a:t>
            </a:r>
            <a:r>
              <a:rPr lang="cs-CZ" sz="2500" i="1" dirty="0" smtClean="0"/>
              <a:t>Ekonomie: stručný přehled : teorie a praxe aktuálně a v souvislostech</a:t>
            </a:r>
            <a:r>
              <a:rPr lang="cs-CZ" sz="2500" dirty="0" smtClean="0"/>
              <a:t>. Zlín: CEED, 295 s. ISBN 80-903-4333-3. </a:t>
            </a:r>
          </a:p>
          <a:p>
            <a:endParaRPr lang="cs-CZ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26570"/>
          </a:xfrm>
        </p:spPr>
        <p:txBody>
          <a:bodyPr>
            <a:normAutofit/>
          </a:bodyPr>
          <a:lstStyle/>
          <a:p>
            <a:r>
              <a:rPr lang="cs-CZ" sz="7200" dirty="0" smtClean="0">
                <a:solidFill>
                  <a:srgbClr val="C00000"/>
                </a:solidFill>
              </a:rPr>
              <a:t>E</a:t>
            </a:r>
            <a:r>
              <a:rPr lang="cs-CZ" sz="7200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cs-CZ" sz="7200" dirty="0" smtClean="0">
                <a:solidFill>
                  <a:srgbClr val="C00000"/>
                </a:solidFill>
              </a:rPr>
              <a:t>K</a:t>
            </a:r>
            <a:r>
              <a:rPr lang="cs-CZ" sz="7200" dirty="0" smtClean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cs-CZ" sz="7200" dirty="0" smtClean="0">
                <a:solidFill>
                  <a:srgbClr val="C00000"/>
                </a:solidFill>
              </a:rPr>
              <a:t>N</a:t>
            </a:r>
            <a:r>
              <a:rPr lang="cs-CZ" sz="7200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cs-CZ" sz="7200" dirty="0" smtClean="0">
                <a:solidFill>
                  <a:srgbClr val="C00000"/>
                </a:solidFill>
              </a:rPr>
              <a:t> S</a:t>
            </a:r>
            <a:r>
              <a:rPr lang="cs-CZ" sz="7200" dirty="0" smtClean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cs-CZ" sz="7200" dirty="0" smtClean="0">
                <a:solidFill>
                  <a:srgbClr val="C00000"/>
                </a:solidFill>
              </a:rPr>
              <a:t>Ě</a:t>
            </a:r>
            <a:r>
              <a:rPr lang="cs-CZ" sz="7200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cs-CZ" sz="7200" dirty="0" smtClean="0">
                <a:solidFill>
                  <a:srgbClr val="C00000"/>
                </a:solidFill>
              </a:rPr>
              <a:t>K</a:t>
            </a:r>
            <a:r>
              <a:rPr lang="cs-CZ" sz="7200" dirty="0" smtClean="0">
                <a:solidFill>
                  <a:schemeClr val="accent6">
                    <a:lumMod val="75000"/>
                  </a:schemeClr>
                </a:solidFill>
              </a:rPr>
              <a:t>Y</a:t>
            </a:r>
            <a:endParaRPr lang="cs-CZ" sz="7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PODSTATA ESKONTU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dirty="0" smtClean="0"/>
              <a:t>ESKONT = </a:t>
            </a:r>
            <a:r>
              <a:rPr lang="cs-CZ" sz="2500" b="1" dirty="0" smtClean="0">
                <a:solidFill>
                  <a:srgbClr val="C00000"/>
                </a:solidFill>
              </a:rPr>
              <a:t>prodej směnky před lhůtou splatnosti</a:t>
            </a:r>
          </a:p>
          <a:p>
            <a:r>
              <a:rPr lang="cs-CZ" sz="2500" b="1" dirty="0"/>
              <a:t>p</a:t>
            </a:r>
            <a:r>
              <a:rPr lang="cs-CZ" sz="2500" b="1" dirty="0" smtClean="0"/>
              <a:t>latí</a:t>
            </a:r>
            <a:r>
              <a:rPr lang="cs-CZ" sz="2500" dirty="0" smtClean="0"/>
              <a:t>: směnka je </a:t>
            </a:r>
            <a:r>
              <a:rPr lang="cs-CZ" sz="2500" dirty="0" smtClean="0">
                <a:solidFill>
                  <a:srgbClr val="C00000"/>
                </a:solidFill>
              </a:rPr>
              <a:t>převoditelná</a:t>
            </a:r>
            <a:r>
              <a:rPr lang="cs-CZ" sz="2500" dirty="0" smtClean="0"/>
              <a:t> na jiného majitele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pomocí </a:t>
            </a:r>
            <a:r>
              <a:rPr lang="cs-CZ" sz="2500" b="1" dirty="0" smtClean="0">
                <a:solidFill>
                  <a:srgbClr val="C00000"/>
                </a:solidFill>
              </a:rPr>
              <a:t>rubopisu</a:t>
            </a:r>
          </a:p>
          <a:p>
            <a:pPr>
              <a:buNone/>
            </a:pPr>
            <a:r>
              <a:rPr lang="cs-CZ" sz="2500" b="1" dirty="0" smtClean="0">
                <a:solidFill>
                  <a:srgbClr val="C00000"/>
                </a:solidFill>
              </a:rPr>
              <a:t>              </a:t>
            </a:r>
            <a:r>
              <a:rPr lang="cs-CZ" sz="2500" dirty="0" smtClean="0"/>
              <a:t> (nový vlastník je zapsán na </a:t>
            </a:r>
            <a:r>
              <a:rPr lang="cs-CZ" sz="2500" smtClean="0"/>
              <a:t>rubu směnky</a:t>
            </a:r>
            <a:r>
              <a:rPr lang="cs-CZ" sz="2500" dirty="0" smtClean="0"/>
              <a:t>)</a:t>
            </a:r>
          </a:p>
          <a:p>
            <a:r>
              <a:rPr lang="cs-CZ" sz="2500" dirty="0"/>
              <a:t>v</a:t>
            </a:r>
            <a:r>
              <a:rPr lang="cs-CZ" sz="2500" dirty="0" smtClean="0"/>
              <a:t>ěřitel (majitel směnky) může směnku </a:t>
            </a:r>
            <a:r>
              <a:rPr lang="cs-CZ" sz="2500" b="1" dirty="0" smtClean="0">
                <a:solidFill>
                  <a:srgbClr val="C00000"/>
                </a:solidFill>
              </a:rPr>
              <a:t>prodat</a:t>
            </a:r>
            <a:r>
              <a:rPr lang="cs-CZ" sz="2500" dirty="0" smtClean="0"/>
              <a:t> před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uplynutím doby splatnosti </a:t>
            </a:r>
            <a:r>
              <a:rPr lang="cs-CZ" sz="2500" b="1" dirty="0" smtClean="0">
                <a:solidFill>
                  <a:srgbClr val="C00000"/>
                </a:solidFill>
              </a:rPr>
              <a:t>jiné osobě</a:t>
            </a:r>
            <a:r>
              <a:rPr lang="cs-CZ" sz="2500" dirty="0" smtClean="0"/>
              <a:t>: a) fyzické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                                  b) právnické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                                  c) bance (nejčastěji)</a:t>
            </a:r>
          </a:p>
          <a:p>
            <a:r>
              <a:rPr lang="cs-CZ" sz="2500" dirty="0" smtClean="0"/>
              <a:t>banka poskytne odkoupením směnky věřiteli </a:t>
            </a:r>
            <a:r>
              <a:rPr lang="cs-CZ" sz="2500" b="1" dirty="0" smtClean="0">
                <a:solidFill>
                  <a:srgbClr val="C00000"/>
                </a:solidFill>
              </a:rPr>
              <a:t>eskontní úvěr</a:t>
            </a:r>
          </a:p>
          <a:p>
            <a:r>
              <a:rPr lang="cs-CZ" sz="2500" dirty="0"/>
              <a:t>v</a:t>
            </a:r>
            <a:r>
              <a:rPr lang="cs-CZ" sz="2500" dirty="0" smtClean="0"/>
              <a:t>ětšinou se odkupují </a:t>
            </a:r>
            <a:r>
              <a:rPr lang="cs-CZ" sz="2500" b="1" dirty="0" smtClean="0">
                <a:solidFill>
                  <a:srgbClr val="C00000"/>
                </a:solidFill>
              </a:rPr>
              <a:t>směnky cizí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PRODEJ SMĚNKY BANCE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b="1" dirty="0" smtClean="0"/>
              <a:t>• použití</a:t>
            </a:r>
            <a:r>
              <a:rPr lang="cs-CZ" sz="2500" dirty="0" smtClean="0"/>
              <a:t>: prodej směnky bance = </a:t>
            </a:r>
            <a:r>
              <a:rPr lang="cs-CZ" sz="2500" b="1" dirty="0" smtClean="0">
                <a:solidFill>
                  <a:srgbClr val="C00000"/>
                </a:solidFill>
              </a:rPr>
              <a:t>eskont</a:t>
            </a:r>
            <a:r>
              <a:rPr lang="cs-CZ" sz="2500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r>
              <a:rPr lang="cs-CZ" sz="2500" dirty="0" smtClean="0"/>
              <a:t>                   → </a:t>
            </a:r>
            <a:r>
              <a:rPr lang="cs-CZ" sz="2500" i="1" dirty="0" smtClean="0"/>
              <a:t>majitel směnky </a:t>
            </a:r>
            <a:r>
              <a:rPr lang="cs-CZ" sz="2500" dirty="0" smtClean="0"/>
              <a:t>získá hotové peníze od banky </a:t>
            </a:r>
          </a:p>
          <a:p>
            <a:pPr>
              <a:buNone/>
            </a:pPr>
            <a:r>
              <a:rPr lang="cs-CZ" sz="2500" dirty="0" smtClean="0"/>
              <a:t>                   → </a:t>
            </a:r>
            <a:r>
              <a:rPr lang="cs-CZ" sz="2500" i="1" dirty="0" smtClean="0"/>
              <a:t>banka: </a:t>
            </a:r>
            <a:r>
              <a:rPr lang="cs-CZ" sz="2500" dirty="0" smtClean="0"/>
              <a:t>1. srazí </a:t>
            </a:r>
            <a:r>
              <a:rPr lang="cs-CZ" sz="2500" b="1" dirty="0" smtClean="0">
                <a:solidFill>
                  <a:srgbClr val="C00000"/>
                </a:solidFill>
              </a:rPr>
              <a:t>úrok ze směnky </a:t>
            </a:r>
            <a:r>
              <a:rPr lang="cs-CZ" sz="2500" dirty="0" smtClean="0"/>
              <a:t>(diskont)</a:t>
            </a:r>
          </a:p>
          <a:p>
            <a:pPr>
              <a:buNone/>
            </a:pPr>
            <a:r>
              <a:rPr lang="cs-CZ" sz="2500" dirty="0" smtClean="0"/>
              <a:t>                                          a </a:t>
            </a:r>
            <a:r>
              <a:rPr lang="cs-CZ" sz="2500" b="1" dirty="0" smtClean="0">
                <a:solidFill>
                  <a:srgbClr val="C00000"/>
                </a:solidFill>
              </a:rPr>
              <a:t>poplatky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2. </a:t>
            </a:r>
            <a:r>
              <a:rPr lang="cs-CZ" sz="2500" b="1" dirty="0" smtClean="0">
                <a:solidFill>
                  <a:srgbClr val="C00000"/>
                </a:solidFill>
              </a:rPr>
              <a:t>zbylou částku vyplatí </a:t>
            </a:r>
            <a:r>
              <a:rPr lang="cs-CZ" sz="2500" dirty="0" smtClean="0"/>
              <a:t>původnímu </a:t>
            </a:r>
          </a:p>
          <a:p>
            <a:pPr>
              <a:buNone/>
            </a:pPr>
            <a:r>
              <a:rPr lang="cs-CZ" sz="2500" dirty="0" smtClean="0"/>
              <a:t>                                          majiteli směnky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• pozn.: pokud banka prodá dále směnku centrální bance,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jedná se o </a:t>
            </a:r>
            <a:r>
              <a:rPr lang="cs-CZ" sz="2500" b="1" dirty="0" smtClean="0">
                <a:solidFill>
                  <a:srgbClr val="C00000"/>
                </a:solidFill>
              </a:rPr>
              <a:t>reeskont</a:t>
            </a:r>
          </a:p>
          <a:p>
            <a:pPr>
              <a:buNone/>
            </a:pPr>
            <a:endParaRPr lang="cs-CZ" sz="25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PRAVIDLA PRO VÝPOČET ESKONTU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dirty="0"/>
              <a:t>p</a:t>
            </a:r>
            <a:r>
              <a:rPr lang="cs-CZ" sz="2500" dirty="0" smtClean="0"/>
              <a:t>oužití vzorce pro jednoduché úročení</a:t>
            </a:r>
          </a:p>
          <a:p>
            <a:r>
              <a:rPr lang="cs-CZ" sz="2500" b="1" dirty="0">
                <a:solidFill>
                  <a:srgbClr val="C00000"/>
                </a:solidFill>
              </a:rPr>
              <a:t>ú</a:t>
            </a:r>
            <a:r>
              <a:rPr lang="cs-CZ" sz="2500" b="1" dirty="0" smtClean="0">
                <a:solidFill>
                  <a:srgbClr val="C00000"/>
                </a:solidFill>
              </a:rPr>
              <a:t>rok = počáteční jistina/100 * úroková sazba * počet dní /  </a:t>
            </a:r>
          </a:p>
          <a:p>
            <a:pPr>
              <a:buNone/>
            </a:pPr>
            <a:r>
              <a:rPr lang="cs-CZ" sz="2500" b="1" dirty="0" smtClean="0">
                <a:solidFill>
                  <a:srgbClr val="C00000"/>
                </a:solidFill>
              </a:rPr>
              <a:t>                                                                                                         360</a:t>
            </a:r>
          </a:p>
          <a:p>
            <a:r>
              <a:rPr lang="cs-CZ" sz="2500" b="1" dirty="0"/>
              <a:t>p</a:t>
            </a:r>
            <a:r>
              <a:rPr lang="cs-CZ" sz="2500" b="1" dirty="0" smtClean="0"/>
              <a:t>ravidla</a:t>
            </a:r>
            <a:r>
              <a:rPr lang="cs-CZ" sz="2500" dirty="0" smtClean="0"/>
              <a:t>: při výpočtu uvažujeme 30 dní v měsíci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                       360 dní v roce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/>
              <a:t>úrok</a:t>
            </a:r>
            <a:r>
              <a:rPr lang="cs-CZ" sz="2500" dirty="0" smtClean="0"/>
              <a:t>: a) sráží se </a:t>
            </a:r>
            <a:r>
              <a:rPr lang="cs-CZ" sz="2500" b="1" dirty="0" smtClean="0">
                <a:solidFill>
                  <a:srgbClr val="C00000"/>
                </a:solidFill>
              </a:rPr>
              <a:t>za zbytkovou dobu splatnosti </a:t>
            </a:r>
          </a:p>
          <a:p>
            <a:pPr>
              <a:buNone/>
            </a:pPr>
            <a:r>
              <a:rPr lang="cs-CZ" sz="2500" dirty="0" smtClean="0"/>
              <a:t>                    (tj. ode dne eskontu do dne splatnosti)</a:t>
            </a:r>
          </a:p>
          <a:p>
            <a:pPr>
              <a:buNone/>
            </a:pPr>
            <a:r>
              <a:rPr lang="cs-CZ" sz="2500" dirty="0" smtClean="0"/>
              <a:t>                b) </a:t>
            </a:r>
            <a:r>
              <a:rPr lang="cs-CZ" sz="2500" b="1" dirty="0" smtClean="0">
                <a:solidFill>
                  <a:srgbClr val="C00000"/>
                </a:solidFill>
              </a:rPr>
              <a:t>bude odečten </a:t>
            </a:r>
            <a:r>
              <a:rPr lang="cs-CZ" sz="2500" dirty="0" smtClean="0"/>
              <a:t>od částky na směnce</a:t>
            </a:r>
          </a:p>
          <a:p>
            <a:pPr>
              <a:buNone/>
            </a:pPr>
            <a:r>
              <a:rPr lang="cs-CZ" sz="2500" dirty="0" smtClean="0"/>
              <a:t>                    (spolu s poplatky)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VÝPOČET 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Klient předložil směnku splatnou 10. 12. daného roku znějící na částku 150 000 Kč bance k eskontu. Banka směnku odkoupila 10. 11. téhož roku. Vypočtěte</a:t>
            </a:r>
            <a:r>
              <a:rPr lang="cs-CZ" sz="2500" smtClean="0"/>
              <a:t>, jakou</a:t>
            </a: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    částku banka klientovi vyplatila, jestliže roční úrok </a:t>
            </a:r>
          </a:p>
          <a:p>
            <a:pPr>
              <a:buNone/>
            </a:pPr>
            <a:r>
              <a:rPr lang="cs-CZ" sz="2500" dirty="0" smtClean="0"/>
              <a:t>     činil 10%.</a:t>
            </a:r>
          </a:p>
          <a:p>
            <a:r>
              <a:rPr lang="cs-CZ" sz="2500" dirty="0" smtClean="0">
                <a:solidFill>
                  <a:srgbClr val="C00000"/>
                </a:solidFill>
              </a:rPr>
              <a:t>Úrok</a:t>
            </a:r>
            <a:r>
              <a:rPr lang="cs-CZ" sz="2500" dirty="0" smtClean="0"/>
              <a:t> = 150 000 / 100 * 10 * 30/360</a:t>
            </a:r>
          </a:p>
          <a:p>
            <a:pPr>
              <a:buNone/>
            </a:pPr>
            <a:r>
              <a:rPr lang="cs-CZ" sz="2500" dirty="0" smtClean="0"/>
              <a:t>              = </a:t>
            </a:r>
            <a:r>
              <a:rPr lang="cs-CZ" sz="2500" b="1" dirty="0" smtClean="0"/>
              <a:t>1 250 Kč</a:t>
            </a:r>
          </a:p>
          <a:p>
            <a:r>
              <a:rPr lang="cs-CZ" sz="2500" dirty="0" smtClean="0">
                <a:solidFill>
                  <a:srgbClr val="C00000"/>
                </a:solidFill>
              </a:rPr>
              <a:t>Částka na směnce </a:t>
            </a:r>
            <a:r>
              <a:rPr lang="cs-CZ" sz="2500" dirty="0" smtClean="0"/>
              <a:t>= 150 000 – 1 250</a:t>
            </a:r>
          </a:p>
          <a:p>
            <a:pPr>
              <a:buNone/>
            </a:pPr>
            <a:r>
              <a:rPr lang="cs-CZ" sz="2500" dirty="0" smtClean="0"/>
              <a:t>                                      = </a:t>
            </a:r>
            <a:r>
              <a:rPr lang="cs-CZ" sz="2500" b="1" dirty="0" smtClean="0"/>
              <a:t>148 750 Kč</a:t>
            </a:r>
          </a:p>
          <a:p>
            <a:r>
              <a:rPr lang="cs-CZ" sz="2500" dirty="0" smtClean="0"/>
              <a:t>Banka klientovy vyplatila částku 148 750 Kč.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ODKUP SMĚNKY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rgbClr val="C00000"/>
                </a:solidFill>
              </a:rPr>
              <a:t>forma financování </a:t>
            </a:r>
          </a:p>
          <a:p>
            <a:pPr>
              <a:buNone/>
            </a:pPr>
            <a:r>
              <a:rPr lang="cs-CZ" sz="2500" b="1" dirty="0" smtClean="0">
                <a:solidFill>
                  <a:srgbClr val="C00000"/>
                </a:solidFill>
              </a:rPr>
              <a:t>     </a:t>
            </a:r>
            <a:r>
              <a:rPr lang="cs-CZ" sz="2500" dirty="0" smtClean="0"/>
              <a:t>→ </a:t>
            </a:r>
            <a:r>
              <a:rPr lang="cs-CZ" sz="2500" b="1" dirty="0" smtClean="0"/>
              <a:t>eskontní úvěr </a:t>
            </a:r>
            <a:r>
              <a:rPr lang="cs-CZ" sz="2500" dirty="0" smtClean="0"/>
              <a:t>(</a:t>
            </a:r>
            <a:r>
              <a:rPr lang="cs-CZ" sz="2500" dirty="0" smtClean="0"/>
              <a:t>krátkodobý úvěr)</a:t>
            </a:r>
            <a:endParaRPr lang="cs-CZ" sz="2500" dirty="0" smtClean="0"/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/>
              <a:t>banka s klientem </a:t>
            </a:r>
            <a:r>
              <a:rPr lang="cs-CZ" sz="2500" dirty="0" smtClean="0"/>
              <a:t>sjedná </a:t>
            </a:r>
            <a:r>
              <a:rPr lang="cs-CZ" sz="2500" b="1" dirty="0" smtClean="0">
                <a:solidFill>
                  <a:srgbClr val="C00000"/>
                </a:solidFill>
              </a:rPr>
              <a:t>smlouvu</a:t>
            </a:r>
            <a:r>
              <a:rPr lang="cs-CZ" sz="2500" dirty="0" smtClean="0"/>
              <a:t> </a:t>
            </a:r>
          </a:p>
          <a:p>
            <a:pPr>
              <a:buNone/>
            </a:pPr>
            <a:r>
              <a:rPr lang="cs-CZ" sz="2500" dirty="0" smtClean="0"/>
              <a:t>     → pokud nedojde k proplacení směnky 3. osobou </a:t>
            </a:r>
          </a:p>
          <a:p>
            <a:pPr>
              <a:buNone/>
            </a:pPr>
            <a:r>
              <a:rPr lang="cs-CZ" sz="2500" dirty="0" smtClean="0"/>
              <a:t>          (směnečníkem), zatíží banka účet klienta odpovídající </a:t>
            </a:r>
          </a:p>
          <a:p>
            <a:pPr>
              <a:buNone/>
            </a:pPr>
            <a:r>
              <a:rPr lang="cs-CZ" sz="2500" dirty="0" smtClean="0"/>
              <a:t>          nezaplacenou částkou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ODKUP SMĚNKY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eskont probíhá u </a:t>
            </a:r>
            <a:r>
              <a:rPr lang="cs-CZ" sz="2500" b="1" dirty="0" smtClean="0"/>
              <a:t>směnek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dirty="0" smtClean="0"/>
              <a:t>     1. </a:t>
            </a:r>
            <a:r>
              <a:rPr lang="cs-CZ" sz="2500" b="1" dirty="0" smtClean="0">
                <a:solidFill>
                  <a:srgbClr val="C00000"/>
                </a:solidFill>
              </a:rPr>
              <a:t>tuzemských</a:t>
            </a:r>
            <a:r>
              <a:rPr lang="cs-CZ" sz="2500" dirty="0" smtClean="0"/>
              <a:t> - splatných na území ČR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    2.</a:t>
            </a:r>
            <a:r>
              <a:rPr lang="cs-CZ" sz="2500" dirty="0" smtClean="0">
                <a:solidFill>
                  <a:srgbClr val="C00000"/>
                </a:solidFill>
              </a:rPr>
              <a:t> </a:t>
            </a:r>
            <a:r>
              <a:rPr lang="cs-CZ" sz="2500" b="1" dirty="0" smtClean="0">
                <a:solidFill>
                  <a:srgbClr val="C00000"/>
                </a:solidFill>
              </a:rPr>
              <a:t>zahraničních</a:t>
            </a:r>
            <a:r>
              <a:rPr lang="cs-CZ" sz="2500" dirty="0" smtClean="0">
                <a:solidFill>
                  <a:srgbClr val="C00000"/>
                </a:solidFill>
              </a:rPr>
              <a:t> </a:t>
            </a:r>
            <a:r>
              <a:rPr lang="cs-CZ" sz="2500" dirty="0" smtClean="0"/>
              <a:t>- mimo území ČR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dirty="0" smtClean="0"/>
              <a:t> směnky jsou vystaveny </a:t>
            </a:r>
            <a:r>
              <a:rPr lang="cs-CZ" sz="2500" b="1" dirty="0" smtClean="0"/>
              <a:t>na měnu</a:t>
            </a:r>
            <a:r>
              <a:rPr lang="cs-CZ" sz="2500" dirty="0" smtClean="0"/>
              <a:t>: a) </a:t>
            </a:r>
            <a:r>
              <a:rPr lang="cs-CZ" sz="2500" b="1" dirty="0" smtClean="0">
                <a:solidFill>
                  <a:srgbClr val="C00000"/>
                </a:solidFill>
              </a:rPr>
              <a:t>českou</a:t>
            </a:r>
            <a:endParaRPr lang="cs-CZ" sz="25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cs-CZ" sz="2500" dirty="0" smtClean="0"/>
              <a:t>                                                                   b) </a:t>
            </a:r>
            <a:r>
              <a:rPr lang="cs-CZ" sz="2500" b="1" dirty="0" smtClean="0">
                <a:solidFill>
                  <a:srgbClr val="C00000"/>
                </a:solidFill>
              </a:rPr>
              <a:t>cizí</a:t>
            </a:r>
            <a:endParaRPr lang="cs-CZ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ÚKOL - zadání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cs-CZ" sz="2500" dirty="0" smtClean="0"/>
              <a:t>• Vypočtěte částku vyplacenou původnímu majiteli směnky,</a:t>
            </a:r>
          </a:p>
          <a:p>
            <a:pPr marL="0">
              <a:spcBef>
                <a:spcPts val="0"/>
              </a:spcBef>
              <a:buNone/>
            </a:pPr>
            <a:r>
              <a:rPr lang="cs-CZ" sz="2500" dirty="0" smtClean="0"/>
              <a:t>   jestliže směnku na částku 200 000 Kč předložil </a:t>
            </a:r>
            <a:r>
              <a:rPr lang="cs-CZ" sz="2500" dirty="0" smtClean="0"/>
              <a:t>majitel bance</a:t>
            </a:r>
            <a:endParaRPr lang="cs-CZ" sz="2500" dirty="0" smtClean="0"/>
          </a:p>
          <a:p>
            <a:pPr marL="0">
              <a:spcBef>
                <a:spcPts val="0"/>
              </a:spcBef>
              <a:buNone/>
            </a:pPr>
            <a:r>
              <a:rPr lang="cs-CZ" sz="2500" dirty="0" smtClean="0"/>
              <a:t>   k eskontu dne 20. 6. daného roku. Splatnost směnky je</a:t>
            </a:r>
          </a:p>
          <a:p>
            <a:pPr marL="0">
              <a:spcBef>
                <a:spcPts val="0"/>
              </a:spcBef>
              <a:buNone/>
            </a:pPr>
            <a:r>
              <a:rPr lang="cs-CZ" sz="2500" dirty="0" smtClean="0"/>
              <a:t>   20. 12. téhož roku, roční úrok činí 8% p. a. a poplatek 200 Kč.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   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626</Words>
  <Application>Microsoft Office PowerPoint</Application>
  <PresentationFormat>Předvádění na obrazovce (4:3)</PresentationFormat>
  <Paragraphs>104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ESKONT SMĚNKY</vt:lpstr>
      <vt:lpstr>PODSTATA ESKONTU</vt:lpstr>
      <vt:lpstr>PRODEJ SMĚNKY BANCE</vt:lpstr>
      <vt:lpstr>PRAVIDLA PRO VÝPOČET ESKONTU</vt:lpstr>
      <vt:lpstr>VÝPOČET </vt:lpstr>
      <vt:lpstr>ODKUP SMĚNKY</vt:lpstr>
      <vt:lpstr>ODKUP SMĚNKY</vt:lpstr>
      <vt:lpstr>ÚKOL - zadání</vt:lpstr>
      <vt:lpstr>ÚKOL - řešení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Kiss</dc:creator>
  <cp:lastModifiedBy>Kiss</cp:lastModifiedBy>
  <cp:revision>38</cp:revision>
  <dcterms:created xsi:type="dcterms:W3CDTF">2013-04-27T10:07:21Z</dcterms:created>
  <dcterms:modified xsi:type="dcterms:W3CDTF">2013-05-28T15:34:11Z</dcterms:modified>
</cp:coreProperties>
</file>