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3" r:id="rId4"/>
    <p:sldId id="271" r:id="rId5"/>
    <p:sldId id="264" r:id="rId6"/>
    <p:sldId id="262" r:id="rId7"/>
    <p:sldId id="268" r:id="rId8"/>
    <p:sldId id="269" r:id="rId9"/>
    <p:sldId id="265" r:id="rId10"/>
    <p:sldId id="267" r:id="rId11"/>
    <p:sldId id="258" r:id="rId12"/>
    <p:sldId id="259" r:id="rId13"/>
    <p:sldId id="260" r:id="rId14"/>
    <p:sldId id="270" r:id="rId15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BBE557-3741-46DE-BF1E-985CFBAE4E9C}" type="datetimeFigureOut">
              <a:rPr lang="cs-CZ" smtClean="0"/>
              <a:pPr/>
              <a:t>28.5.2013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8604D-6237-4AE5-9B9D-9D396757E9F2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BBE557-3741-46DE-BF1E-985CFBAE4E9C}" type="datetimeFigureOut">
              <a:rPr lang="cs-CZ" smtClean="0"/>
              <a:pPr/>
              <a:t>28.5.2013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8604D-6237-4AE5-9B9D-9D396757E9F2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BBE557-3741-46DE-BF1E-985CFBAE4E9C}" type="datetimeFigureOut">
              <a:rPr lang="cs-CZ" smtClean="0"/>
              <a:pPr/>
              <a:t>28.5.2013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8604D-6237-4AE5-9B9D-9D396757E9F2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BBE557-3741-46DE-BF1E-985CFBAE4E9C}" type="datetimeFigureOut">
              <a:rPr lang="cs-CZ" smtClean="0"/>
              <a:pPr/>
              <a:t>28.5.2013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8604D-6237-4AE5-9B9D-9D396757E9F2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BBE557-3741-46DE-BF1E-985CFBAE4E9C}" type="datetimeFigureOut">
              <a:rPr lang="cs-CZ" smtClean="0"/>
              <a:pPr/>
              <a:t>28.5.2013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8604D-6237-4AE5-9B9D-9D396757E9F2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BBE557-3741-46DE-BF1E-985CFBAE4E9C}" type="datetimeFigureOut">
              <a:rPr lang="cs-CZ" smtClean="0"/>
              <a:pPr/>
              <a:t>28.5.2013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8604D-6237-4AE5-9B9D-9D396757E9F2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BBE557-3741-46DE-BF1E-985CFBAE4E9C}" type="datetimeFigureOut">
              <a:rPr lang="cs-CZ" smtClean="0"/>
              <a:pPr/>
              <a:t>28.5.2013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8604D-6237-4AE5-9B9D-9D396757E9F2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BBE557-3741-46DE-BF1E-985CFBAE4E9C}" type="datetimeFigureOut">
              <a:rPr lang="cs-CZ" smtClean="0"/>
              <a:pPr/>
              <a:t>28.5.2013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8604D-6237-4AE5-9B9D-9D396757E9F2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BBE557-3741-46DE-BF1E-985CFBAE4E9C}" type="datetimeFigureOut">
              <a:rPr lang="cs-CZ" smtClean="0"/>
              <a:pPr/>
              <a:t>28.5.2013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8604D-6237-4AE5-9B9D-9D396757E9F2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BBE557-3741-46DE-BF1E-985CFBAE4E9C}" type="datetimeFigureOut">
              <a:rPr lang="cs-CZ" smtClean="0"/>
              <a:pPr/>
              <a:t>28.5.2013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8604D-6237-4AE5-9B9D-9D396757E9F2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BBE557-3741-46DE-BF1E-985CFBAE4E9C}" type="datetimeFigureOut">
              <a:rPr lang="cs-CZ" smtClean="0"/>
              <a:pPr/>
              <a:t>28.5.2013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8604D-6237-4AE5-9B9D-9D396757E9F2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BBE557-3741-46DE-BF1E-985CFBAE4E9C}" type="datetimeFigureOut">
              <a:rPr lang="cs-CZ" smtClean="0"/>
              <a:pPr/>
              <a:t>28.5.2013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88604D-6237-4AE5-9B9D-9D396757E9F2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ulka 3"/>
          <p:cNvGraphicFramePr>
            <a:graphicFrameLocks noGrp="1"/>
          </p:cNvGraphicFramePr>
          <p:nvPr/>
        </p:nvGraphicFramePr>
        <p:xfrm>
          <a:off x="1258888" y="827088"/>
          <a:ext cx="6743700" cy="3094673"/>
        </p:xfrm>
        <a:graphic>
          <a:graphicData uri="http://schemas.openxmlformats.org/drawingml/2006/table">
            <a:tbl>
              <a:tblPr/>
              <a:tblGrid>
                <a:gridCol w="1562100"/>
                <a:gridCol w="1890712"/>
                <a:gridCol w="830263"/>
                <a:gridCol w="106362"/>
                <a:gridCol w="107950"/>
                <a:gridCol w="458788"/>
                <a:gridCol w="1008062"/>
                <a:gridCol w="779463"/>
              </a:tblGrid>
              <a:tr h="900113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5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Obchodní akademie a Střední odborná škola, gen. F. </a:t>
                      </a:r>
                      <a:r>
                        <a:rPr kumimoji="0" lang="cs-CZ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Fajtla</a:t>
                      </a:r>
                      <a:r>
                        <a:rPr kumimoji="0" lang="cs-CZ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, Louny, </a:t>
                      </a:r>
                      <a:r>
                        <a:rPr kumimoji="0" lang="cs-CZ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p.o</a:t>
                      </a:r>
                      <a:r>
                        <a:rPr kumimoji="0" lang="cs-CZ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Osvoboditelů 380, Louny</a:t>
                      </a:r>
                    </a:p>
                  </a:txBody>
                  <a:tcPr marL="68580" marR="68580" marT="0" marB="0" anchor="ctr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Číslo projektu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CZ.1.07/1.5.00/34.0644</a:t>
                      </a:r>
                      <a:endParaRPr kumimoji="0" lang="cs-CZ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Číslo sady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 36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Číslo DUM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 02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Předmět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 Ekonomika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Tematický okruh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 Cenné papíry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Název materiálu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 Obligace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Autor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 Ing. Charlotta </a:t>
                      </a:r>
                      <a:r>
                        <a:rPr kumimoji="0" lang="cs-CZ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Kissová</a:t>
                      </a:r>
                      <a:endParaRPr kumimoji="0" lang="cs-CZ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Datum tvorby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 27. 4. 2013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Ročník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 3. ročník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0">
                <a:tc gridSpan="8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 Anotace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Kombinovaný materiál zaměřený na téma  obligace. Obsahuje  charakteristiku, druhy a složení obligací. Součástí je i samostatná aktivita žáků.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0">
                <a:tc gridSpan="8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Metodický pokyn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Žáci se prostřednictvím prezentace seznámí se základními pojmy z oblasti obligací a formou úkolů si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poté </a:t>
                      </a:r>
                      <a:r>
                        <a:rPr kumimoji="0" lang="cs-CZ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danou problematiku procvičí.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</a:tbl>
          </a:graphicData>
        </a:graphic>
      </p:graphicFrame>
      <p:grpSp>
        <p:nvGrpSpPr>
          <p:cNvPr id="5" name="Skupina 3"/>
          <p:cNvGrpSpPr>
            <a:grpSpLocks/>
          </p:cNvGrpSpPr>
          <p:nvPr/>
        </p:nvGrpSpPr>
        <p:grpSpPr bwMode="auto">
          <a:xfrm>
            <a:off x="1476375" y="838200"/>
            <a:ext cx="3892550" cy="847725"/>
            <a:chOff x="1475656" y="2133600"/>
            <a:chExt cx="3893393" cy="847725"/>
          </a:xfrm>
        </p:grpSpPr>
        <p:pic>
          <p:nvPicPr>
            <p:cNvPr id="6" name="Obrázek 1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1475656" y="2133600"/>
              <a:ext cx="2905125" cy="8477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7" name="Obrázek 2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4788024" y="2266949"/>
              <a:ext cx="581025" cy="5810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8" name="Text Box 49"/>
          <p:cNvSpPr txBox="1">
            <a:spLocks noChangeArrowheads="1"/>
          </p:cNvSpPr>
          <p:nvPr/>
        </p:nvSpPr>
        <p:spPr bwMode="auto">
          <a:xfrm>
            <a:off x="468313" y="5734050"/>
            <a:ext cx="8424862" cy="849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sz="1100" i="1" dirty="0">
                <a:solidFill>
                  <a:srgbClr val="898989"/>
                </a:solidFill>
              </a:rPr>
              <a:t>Autorem materiálu a všech jeho částí, není-li uvedeno jinak, je Ing. Charlotta Kissová. </a:t>
            </a:r>
            <a:br>
              <a:rPr lang="cs-CZ" sz="1100" i="1" dirty="0">
                <a:solidFill>
                  <a:srgbClr val="898989"/>
                </a:solidFill>
              </a:rPr>
            </a:br>
            <a:r>
              <a:rPr lang="cs-CZ" sz="1100" i="1" dirty="0">
                <a:solidFill>
                  <a:srgbClr val="898989"/>
                </a:solidFill>
              </a:rPr>
              <a:t>Dostupné z Metodického portálu www.</a:t>
            </a:r>
            <a:r>
              <a:rPr lang="cs-CZ" sz="1100" i="1" dirty="0" err="1">
                <a:solidFill>
                  <a:srgbClr val="898989"/>
                </a:solidFill>
              </a:rPr>
              <a:t>rvp.cz</a:t>
            </a:r>
            <a:r>
              <a:rPr lang="cs-CZ" sz="1100" i="1" dirty="0">
                <a:solidFill>
                  <a:srgbClr val="898989"/>
                </a:solidFill>
              </a:rPr>
              <a:t> ; ISSN 1802-4785. Provozuje Národní ústav pro vzdělávání, školské poradenské zařízení a zařízení pro další vzdělávání pedagogických pracovníků (NÚV).</a:t>
            </a:r>
          </a:p>
          <a:p>
            <a:pPr algn="ctr">
              <a:spcBef>
                <a:spcPct val="50000"/>
              </a:spcBef>
            </a:pPr>
            <a:endParaRPr lang="cs-CZ" sz="1100" i="1" dirty="0">
              <a:latin typeface="Calibri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chemeClr val="accent6">
                    <a:lumMod val="75000"/>
                  </a:schemeClr>
                </a:solidFill>
              </a:rPr>
              <a:t>OSTATNÍ ZAJÍMAVOSTI</a:t>
            </a:r>
            <a:endParaRPr lang="cs-CZ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2500" b="1" dirty="0" smtClean="0">
                <a:solidFill>
                  <a:srgbClr val="C00000"/>
                </a:solidFill>
              </a:rPr>
              <a:t>emitent</a:t>
            </a:r>
            <a:r>
              <a:rPr lang="cs-CZ" sz="2500" dirty="0" smtClean="0"/>
              <a:t> obligaci </a:t>
            </a:r>
            <a:r>
              <a:rPr lang="cs-CZ" sz="2500" b="1" dirty="0" smtClean="0">
                <a:solidFill>
                  <a:srgbClr val="C00000"/>
                </a:solidFill>
              </a:rPr>
              <a:t>neproplatí dříve</a:t>
            </a:r>
            <a:r>
              <a:rPr lang="cs-CZ" sz="2500" dirty="0" smtClean="0"/>
              <a:t>, ale investor má možnost prodat ji před lhůtou splatnosti jiné osobě (fyzické nebo právnické) </a:t>
            </a:r>
          </a:p>
          <a:p>
            <a:r>
              <a:rPr lang="cs-CZ" sz="2500" b="1" dirty="0" smtClean="0">
                <a:solidFill>
                  <a:srgbClr val="C00000"/>
                </a:solidFill>
              </a:rPr>
              <a:t>výměnné dluhopisy </a:t>
            </a:r>
            <a:r>
              <a:rPr lang="cs-CZ" sz="2500" dirty="0" smtClean="0"/>
              <a:t>mohou být vyměněny za akcie</a:t>
            </a:r>
          </a:p>
          <a:p>
            <a:r>
              <a:rPr lang="cs-CZ" sz="2500" dirty="0" smtClean="0"/>
              <a:t>představují </a:t>
            </a:r>
            <a:r>
              <a:rPr lang="cs-CZ" sz="2500" b="1" dirty="0" smtClean="0">
                <a:solidFill>
                  <a:srgbClr val="C00000"/>
                </a:solidFill>
              </a:rPr>
              <a:t>cizí zdroj financování </a:t>
            </a:r>
            <a:r>
              <a:rPr lang="cs-CZ" sz="2500" dirty="0" smtClean="0"/>
              <a:t>emitenta (zapůjčené peníze musí vrátit ve stanovené době zpět)</a:t>
            </a:r>
          </a:p>
          <a:p>
            <a:r>
              <a:rPr lang="cs-CZ" sz="2500" dirty="0" smtClean="0"/>
              <a:t>investor </a:t>
            </a:r>
            <a:r>
              <a:rPr lang="cs-CZ" sz="2500" b="1" dirty="0" smtClean="0">
                <a:solidFill>
                  <a:srgbClr val="C00000"/>
                </a:solidFill>
              </a:rPr>
              <a:t>nemá právo </a:t>
            </a:r>
            <a:r>
              <a:rPr lang="cs-CZ" sz="2500" dirty="0" smtClean="0"/>
              <a:t>podílet se </a:t>
            </a:r>
            <a:r>
              <a:rPr lang="cs-CZ" sz="2500" b="1" dirty="0" smtClean="0">
                <a:solidFill>
                  <a:srgbClr val="C00000"/>
                </a:solidFill>
              </a:rPr>
              <a:t>na</a:t>
            </a:r>
            <a:r>
              <a:rPr lang="cs-CZ" sz="2500" dirty="0" smtClean="0">
                <a:solidFill>
                  <a:srgbClr val="C00000"/>
                </a:solidFill>
              </a:rPr>
              <a:t> </a:t>
            </a:r>
            <a:r>
              <a:rPr lang="cs-CZ" sz="2500" b="1" dirty="0" smtClean="0">
                <a:solidFill>
                  <a:srgbClr val="C00000"/>
                </a:solidFill>
              </a:rPr>
              <a:t>řízení</a:t>
            </a:r>
            <a:r>
              <a:rPr lang="cs-CZ" sz="2500" dirty="0" smtClean="0">
                <a:solidFill>
                  <a:srgbClr val="C00000"/>
                </a:solidFill>
              </a:rPr>
              <a:t> </a:t>
            </a:r>
            <a:r>
              <a:rPr lang="cs-CZ" sz="2500" dirty="0" smtClean="0"/>
              <a:t>emitenta</a:t>
            </a:r>
          </a:p>
          <a:p>
            <a:pPr>
              <a:buNone/>
            </a:pPr>
            <a:r>
              <a:rPr lang="cs-CZ" sz="2500" dirty="0" smtClean="0"/>
              <a:t>    (tzv. hlasovací právo)</a:t>
            </a:r>
          </a:p>
          <a:p>
            <a:r>
              <a:rPr lang="cs-CZ" sz="2500" dirty="0" smtClean="0"/>
              <a:t>emitent </a:t>
            </a:r>
            <a:r>
              <a:rPr lang="cs-CZ" sz="2500" b="1" dirty="0" smtClean="0">
                <a:solidFill>
                  <a:srgbClr val="C00000"/>
                </a:solidFill>
              </a:rPr>
              <a:t>musí vyplatit úroky </a:t>
            </a:r>
            <a:r>
              <a:rPr lang="cs-CZ" sz="2500" dirty="0" smtClean="0"/>
              <a:t>i při nepříznivém výsledku hospodaření (ztráta)</a:t>
            </a:r>
          </a:p>
          <a:p>
            <a:endParaRPr lang="cs-CZ" sz="2500" dirty="0" smtClean="0"/>
          </a:p>
          <a:p>
            <a:endParaRPr lang="cs-CZ" sz="25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chemeClr val="accent6">
                    <a:lumMod val="75000"/>
                  </a:schemeClr>
                </a:solidFill>
              </a:rPr>
              <a:t>ÚKOLY - zadání</a:t>
            </a:r>
            <a:endParaRPr lang="cs-CZ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500" dirty="0" smtClean="0"/>
              <a:t>1. Kolik bude činit výnos neúročené obligace, který získá majitel obligace při jejím zpětném odkupu emitentem, jestliže dluhopis zní na částku 10 000 Kč a </a:t>
            </a:r>
            <a:r>
              <a:rPr lang="cs-CZ" sz="2500" dirty="0" smtClean="0"/>
              <a:t>je emitován</a:t>
            </a:r>
          </a:p>
          <a:p>
            <a:pPr>
              <a:buNone/>
            </a:pPr>
            <a:r>
              <a:rPr lang="cs-CZ" sz="2500" dirty="0" smtClean="0"/>
              <a:t> </a:t>
            </a:r>
            <a:r>
              <a:rPr lang="cs-CZ" sz="2500" dirty="0" smtClean="0"/>
              <a:t>    </a:t>
            </a:r>
            <a:r>
              <a:rPr lang="cs-CZ" sz="2500" dirty="0" smtClean="0"/>
              <a:t>za </a:t>
            </a:r>
            <a:r>
              <a:rPr lang="cs-CZ" sz="2500" dirty="0" smtClean="0"/>
              <a:t>8 000 Kč? </a:t>
            </a:r>
          </a:p>
          <a:p>
            <a:pPr>
              <a:buNone/>
            </a:pPr>
            <a:r>
              <a:rPr lang="cs-CZ" sz="2500" dirty="0" smtClean="0"/>
              <a:t>     </a:t>
            </a:r>
          </a:p>
          <a:p>
            <a:r>
              <a:rPr lang="cs-CZ" sz="2500" dirty="0" smtClean="0"/>
              <a:t>2. Vyhledejte prostřednictvím internetu ukázku konkrétní bankovní obligace, která byla v minulosti emitována obchodní bankou a popište ji.</a:t>
            </a:r>
          </a:p>
          <a:p>
            <a:pPr>
              <a:buNone/>
            </a:pPr>
            <a:r>
              <a:rPr lang="cs-CZ" sz="2500" dirty="0" smtClean="0"/>
              <a:t>     </a:t>
            </a:r>
          </a:p>
          <a:p>
            <a:pPr>
              <a:buNone/>
            </a:pPr>
            <a:endParaRPr lang="cs-CZ" sz="25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chemeClr val="accent6">
                    <a:lumMod val="75000"/>
                  </a:schemeClr>
                </a:solidFill>
              </a:rPr>
              <a:t>ÚKOLY - řešení</a:t>
            </a:r>
            <a:endParaRPr lang="cs-CZ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500" dirty="0" smtClean="0"/>
              <a:t>1. výnos neúročené obligace:</a:t>
            </a:r>
          </a:p>
          <a:p>
            <a:pPr>
              <a:buNone/>
            </a:pPr>
            <a:r>
              <a:rPr lang="cs-CZ" sz="2500" dirty="0" smtClean="0"/>
              <a:t>        10 000 – 8 000 = 2 000 Kč (tzv. emisní disážio)</a:t>
            </a:r>
          </a:p>
          <a:p>
            <a:pPr>
              <a:buNone/>
            </a:pPr>
            <a:endParaRPr lang="cs-CZ" sz="2500" dirty="0" smtClean="0"/>
          </a:p>
          <a:p>
            <a:r>
              <a:rPr lang="cs-CZ" sz="2500" dirty="0" smtClean="0"/>
              <a:t>2. ukázka konkrétní bankovní obligace </a:t>
            </a:r>
          </a:p>
          <a:p>
            <a:pPr>
              <a:buNone/>
            </a:pPr>
            <a:r>
              <a:rPr lang="cs-CZ" sz="2500" dirty="0" smtClean="0"/>
              <a:t>       - samostatná práce žáka</a:t>
            </a:r>
          </a:p>
          <a:p>
            <a:pPr>
              <a:buNone/>
            </a:pPr>
            <a:r>
              <a:rPr lang="cs-CZ" sz="2500" dirty="0" smtClean="0"/>
              <a:t>       - př. obligace Komerční banky, a. s. z roku 1990</a:t>
            </a:r>
          </a:p>
          <a:p>
            <a:pPr>
              <a:buNone/>
            </a:pPr>
            <a:r>
              <a:rPr lang="cs-CZ" sz="2500" dirty="0" smtClean="0"/>
              <a:t>               s nominální hodnotou 10 000 </a:t>
            </a:r>
            <a:r>
              <a:rPr lang="cs-CZ" sz="2500" b="1" dirty="0" smtClean="0"/>
              <a:t>Kčs</a:t>
            </a:r>
            <a:r>
              <a:rPr lang="cs-CZ" sz="2500" dirty="0" smtClean="0"/>
              <a:t> (slovy: deset tisíc </a:t>
            </a:r>
          </a:p>
          <a:p>
            <a:pPr>
              <a:buNone/>
            </a:pPr>
            <a:r>
              <a:rPr lang="cs-CZ" sz="2500" dirty="0" smtClean="0"/>
              <a:t>               korun československých) na období 1990 – 1995</a:t>
            </a:r>
          </a:p>
          <a:p>
            <a:pPr>
              <a:buNone/>
            </a:pPr>
            <a:r>
              <a:rPr lang="cs-CZ" sz="2500" dirty="0" smtClean="0"/>
              <a:t>               s úrokem 8% ročně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ZDROJE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500" dirty="0" smtClean="0"/>
              <a:t>ŠVARCOVÁ, Jena. </a:t>
            </a:r>
            <a:r>
              <a:rPr lang="cs-CZ" sz="2500" i="1" dirty="0" smtClean="0"/>
              <a:t>Ekonomie: stručný přehled : teorie a praxe aktuálně a v souvislostech</a:t>
            </a:r>
            <a:r>
              <a:rPr lang="cs-CZ" sz="2500" dirty="0" smtClean="0"/>
              <a:t>. Zlín: CEED, 295 s. ISBN 80-903-4333-3. </a:t>
            </a:r>
          </a:p>
          <a:p>
            <a:r>
              <a:rPr lang="cs-CZ" sz="2500" dirty="0" smtClean="0"/>
              <a:t>BIŇOVEC, Karel. </a:t>
            </a:r>
            <a:r>
              <a:rPr lang="cs-CZ" sz="2500" i="1" dirty="0" smtClean="0"/>
              <a:t>Přehled učiva k maturitní zkoušce z ekonomiky: podle právní úpravy platné od roku 2007</a:t>
            </a:r>
            <a:r>
              <a:rPr lang="cs-CZ" sz="2500" dirty="0" smtClean="0"/>
              <a:t>. 2., </a:t>
            </a:r>
            <a:r>
              <a:rPr lang="cs-CZ" sz="2500" dirty="0" err="1" smtClean="0"/>
              <a:t>upr</a:t>
            </a:r>
            <a:r>
              <a:rPr lang="cs-CZ" sz="2500" dirty="0" smtClean="0"/>
              <a:t>. </a:t>
            </a:r>
            <a:r>
              <a:rPr lang="cs-CZ" sz="2500" dirty="0" err="1" smtClean="0"/>
              <a:t>vyd</a:t>
            </a:r>
            <a:r>
              <a:rPr lang="cs-CZ" sz="2500" dirty="0" smtClean="0"/>
              <a:t>. Praha: Fortuna, 2007, 310 s. ISBN 978-80-7168-989-8. </a:t>
            </a:r>
          </a:p>
          <a:p>
            <a:r>
              <a:rPr lang="cs-CZ" sz="2500" dirty="0" smtClean="0"/>
              <a:t>KLÍNSKÝ, Petr a Otto MÜNCH. </a:t>
            </a:r>
            <a:r>
              <a:rPr lang="cs-CZ" sz="2500" i="1" dirty="0" smtClean="0"/>
              <a:t>Ekonomika pro ekonomická lycea a ostatní střední školy</a:t>
            </a:r>
            <a:r>
              <a:rPr lang="cs-CZ" sz="2500" dirty="0" smtClean="0"/>
              <a:t>. Praha: Fortuna, 2008. ISBN 978-80-7373-033-8. </a:t>
            </a:r>
          </a:p>
          <a:p>
            <a:endParaRPr lang="cs-CZ" sz="25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ZDROJE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2500" dirty="0" smtClean="0"/>
              <a:t>NOVOTNÝ, Zdeněk, Věra DYNTAROVÁ a Radka KAFKOVÁ. </a:t>
            </a:r>
            <a:r>
              <a:rPr lang="cs-CZ" sz="2500" i="1" dirty="0" smtClean="0"/>
              <a:t>Ekonomika 2</a:t>
            </a:r>
            <a:r>
              <a:rPr lang="cs-CZ" sz="2500" dirty="0" smtClean="0"/>
              <a:t>. Břeclav: Střední průmyslová škola Edvarda Beneše a Obchodní akademie Břeclav, 2012. </a:t>
            </a:r>
          </a:p>
          <a:p>
            <a:pPr>
              <a:buNone/>
            </a:pPr>
            <a:endParaRPr lang="cs-CZ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098578"/>
          </a:xfrm>
        </p:spPr>
        <p:txBody>
          <a:bodyPr>
            <a:normAutofit/>
          </a:bodyPr>
          <a:lstStyle/>
          <a:p>
            <a:r>
              <a:rPr lang="cs-CZ" sz="8000" dirty="0" smtClean="0">
                <a:solidFill>
                  <a:srgbClr val="C00000"/>
                </a:solidFill>
              </a:rPr>
              <a:t>O </a:t>
            </a:r>
            <a:r>
              <a:rPr lang="cs-CZ" sz="8000" dirty="0" smtClean="0">
                <a:solidFill>
                  <a:schemeClr val="accent6">
                    <a:lumMod val="75000"/>
                  </a:schemeClr>
                </a:solidFill>
              </a:rPr>
              <a:t>B </a:t>
            </a:r>
            <a:r>
              <a:rPr lang="cs-CZ" sz="8000" dirty="0" smtClean="0">
                <a:solidFill>
                  <a:srgbClr val="C00000"/>
                </a:solidFill>
              </a:rPr>
              <a:t>L </a:t>
            </a:r>
            <a:r>
              <a:rPr lang="cs-CZ" sz="8000" dirty="0" smtClean="0">
                <a:solidFill>
                  <a:schemeClr val="accent6">
                    <a:lumMod val="75000"/>
                  </a:schemeClr>
                </a:solidFill>
              </a:rPr>
              <a:t>I </a:t>
            </a:r>
            <a:r>
              <a:rPr lang="cs-CZ" sz="8000" dirty="0" smtClean="0">
                <a:solidFill>
                  <a:srgbClr val="C00000"/>
                </a:solidFill>
              </a:rPr>
              <a:t>G </a:t>
            </a:r>
            <a:r>
              <a:rPr lang="cs-CZ" sz="8000" dirty="0" smtClean="0">
                <a:solidFill>
                  <a:schemeClr val="accent6">
                    <a:lumMod val="75000"/>
                  </a:schemeClr>
                </a:solidFill>
              </a:rPr>
              <a:t>A </a:t>
            </a:r>
            <a:r>
              <a:rPr lang="cs-CZ" sz="8000" dirty="0" smtClean="0">
                <a:solidFill>
                  <a:srgbClr val="C00000"/>
                </a:solidFill>
              </a:rPr>
              <a:t>C </a:t>
            </a:r>
            <a:r>
              <a:rPr lang="cs-CZ" sz="8000" dirty="0" smtClean="0">
                <a:solidFill>
                  <a:schemeClr val="accent6">
                    <a:lumMod val="75000"/>
                  </a:schemeClr>
                </a:solidFill>
              </a:rPr>
              <a:t>E</a:t>
            </a:r>
            <a:endParaRPr lang="cs-CZ" sz="8000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chemeClr val="accent6">
                    <a:lumMod val="75000"/>
                  </a:schemeClr>
                </a:solidFill>
              </a:rPr>
              <a:t>CHARAKTERISTIKA</a:t>
            </a:r>
            <a:endParaRPr lang="cs-CZ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sz="2500" dirty="0"/>
              <a:t>o</a:t>
            </a:r>
            <a:r>
              <a:rPr lang="cs-CZ" sz="2500" dirty="0" smtClean="0"/>
              <a:t>značení: </a:t>
            </a:r>
            <a:r>
              <a:rPr lang="cs-CZ" sz="2500" b="1" dirty="0" smtClean="0">
                <a:solidFill>
                  <a:srgbClr val="C00000"/>
                </a:solidFill>
              </a:rPr>
              <a:t>dluhopisy, bondy</a:t>
            </a:r>
          </a:p>
          <a:p>
            <a:endParaRPr lang="cs-CZ" sz="2500" b="1" dirty="0" smtClean="0">
              <a:solidFill>
                <a:srgbClr val="C00000"/>
              </a:solidFill>
            </a:endParaRPr>
          </a:p>
          <a:p>
            <a:r>
              <a:rPr lang="cs-CZ" sz="2500" b="1" dirty="0" smtClean="0"/>
              <a:t>cenné papíry </a:t>
            </a:r>
            <a:r>
              <a:rPr lang="cs-CZ" sz="2500" dirty="0" smtClean="0"/>
              <a:t>(CP) </a:t>
            </a:r>
            <a:r>
              <a:rPr lang="cs-CZ" sz="2500" b="1" dirty="0" smtClean="0">
                <a:solidFill>
                  <a:srgbClr val="C00000"/>
                </a:solidFill>
              </a:rPr>
              <a:t>kapitálového trhu</a:t>
            </a:r>
            <a:r>
              <a:rPr lang="cs-CZ" sz="2500" dirty="0" smtClean="0">
                <a:solidFill>
                  <a:srgbClr val="C00000"/>
                </a:solidFill>
              </a:rPr>
              <a:t> </a:t>
            </a:r>
            <a:r>
              <a:rPr lang="cs-CZ" sz="2500" dirty="0" smtClean="0"/>
              <a:t>→ </a:t>
            </a:r>
            <a:r>
              <a:rPr lang="cs-CZ" sz="2500" b="1" dirty="0" smtClean="0">
                <a:solidFill>
                  <a:srgbClr val="C00000"/>
                </a:solidFill>
              </a:rPr>
              <a:t>úvěrové</a:t>
            </a:r>
          </a:p>
          <a:p>
            <a:pPr>
              <a:buNone/>
            </a:pPr>
            <a:endParaRPr lang="cs-CZ" sz="2500" b="1" dirty="0" smtClean="0">
              <a:solidFill>
                <a:srgbClr val="C00000"/>
              </a:solidFill>
            </a:endParaRPr>
          </a:p>
          <a:p>
            <a:r>
              <a:rPr lang="cs-CZ" sz="2500" dirty="0" smtClean="0"/>
              <a:t>představují </a:t>
            </a:r>
            <a:r>
              <a:rPr lang="cs-CZ" sz="2500" b="1" dirty="0" smtClean="0"/>
              <a:t>dlouhodobý dlužnický závazek emitenta</a:t>
            </a:r>
          </a:p>
          <a:p>
            <a:pPr>
              <a:buNone/>
            </a:pPr>
            <a:r>
              <a:rPr lang="cs-CZ" sz="2500" b="1" dirty="0" smtClean="0"/>
              <a:t>     </a:t>
            </a:r>
            <a:r>
              <a:rPr lang="cs-CZ" sz="2500" dirty="0" smtClean="0"/>
              <a:t>vůči vlastníkovi obligace</a:t>
            </a:r>
          </a:p>
          <a:p>
            <a:endParaRPr lang="cs-CZ" sz="2500" dirty="0" smtClean="0"/>
          </a:p>
          <a:p>
            <a:r>
              <a:rPr lang="cs-CZ" sz="2500" dirty="0" smtClean="0"/>
              <a:t>zachycují </a:t>
            </a:r>
            <a:r>
              <a:rPr lang="cs-CZ" sz="2500" b="1" dirty="0" smtClean="0">
                <a:solidFill>
                  <a:srgbClr val="C00000"/>
                </a:solidFill>
              </a:rPr>
              <a:t>právní vztah </a:t>
            </a:r>
            <a:r>
              <a:rPr lang="cs-CZ" sz="2500" dirty="0" smtClean="0"/>
              <a:t>mezi:  </a:t>
            </a:r>
          </a:p>
          <a:p>
            <a:pPr>
              <a:buNone/>
            </a:pPr>
            <a:r>
              <a:rPr lang="cs-CZ" sz="2500" b="1" dirty="0" smtClean="0"/>
              <a:t>     </a:t>
            </a:r>
            <a:r>
              <a:rPr lang="cs-CZ" sz="2500" dirty="0" smtClean="0"/>
              <a:t>a) </a:t>
            </a:r>
            <a:r>
              <a:rPr lang="cs-CZ" sz="2500" b="1" dirty="0" smtClean="0"/>
              <a:t>vydavatelem obligace</a:t>
            </a:r>
            <a:r>
              <a:rPr lang="cs-CZ" sz="2500" dirty="0" smtClean="0"/>
              <a:t> (emitentem) </a:t>
            </a:r>
          </a:p>
          <a:p>
            <a:pPr>
              <a:buNone/>
            </a:pPr>
            <a:r>
              <a:rPr lang="cs-CZ" sz="2500" dirty="0" smtClean="0"/>
              <a:t>     b) </a:t>
            </a:r>
            <a:r>
              <a:rPr lang="cs-CZ" sz="2500" b="1" dirty="0" smtClean="0"/>
              <a:t>majitelem CP </a:t>
            </a:r>
            <a:r>
              <a:rPr lang="cs-CZ" sz="2500" dirty="0" smtClean="0"/>
              <a:t>(investorem, věřitelem, kupcem)</a:t>
            </a:r>
          </a:p>
          <a:p>
            <a:endParaRPr lang="cs-CZ" sz="25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chemeClr val="accent6">
                    <a:lumMod val="75000"/>
                  </a:schemeClr>
                </a:solidFill>
              </a:rPr>
              <a:t>CHARAKTERISTIKA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2500" dirty="0" smtClean="0"/>
              <a:t>vydavatel</a:t>
            </a:r>
            <a:r>
              <a:rPr lang="cs-CZ" sz="2500" b="1" dirty="0" smtClean="0"/>
              <a:t> (emitent)</a:t>
            </a:r>
            <a:r>
              <a:rPr lang="cs-CZ" sz="2500" dirty="0" smtClean="0"/>
              <a:t> se zavazuje </a:t>
            </a:r>
            <a:r>
              <a:rPr lang="cs-CZ" sz="2500" b="1" dirty="0" smtClean="0"/>
              <a:t>investorovi</a:t>
            </a:r>
            <a:r>
              <a:rPr lang="cs-CZ" sz="2500" dirty="0" smtClean="0"/>
              <a:t>:</a:t>
            </a:r>
          </a:p>
          <a:p>
            <a:pPr>
              <a:buNone/>
            </a:pPr>
            <a:r>
              <a:rPr lang="cs-CZ" sz="2500" dirty="0" smtClean="0"/>
              <a:t>     1. </a:t>
            </a:r>
            <a:r>
              <a:rPr lang="cs-CZ" sz="2500" b="1" dirty="0" smtClean="0">
                <a:solidFill>
                  <a:srgbClr val="C00000"/>
                </a:solidFill>
              </a:rPr>
              <a:t>vrátit</a:t>
            </a:r>
            <a:r>
              <a:rPr lang="cs-CZ" sz="2500" b="1" dirty="0" smtClean="0"/>
              <a:t> </a:t>
            </a:r>
            <a:r>
              <a:rPr lang="cs-CZ" sz="2500" b="1" dirty="0" smtClean="0">
                <a:solidFill>
                  <a:srgbClr val="C00000"/>
                </a:solidFill>
              </a:rPr>
              <a:t>vloženou</a:t>
            </a:r>
            <a:r>
              <a:rPr lang="cs-CZ" sz="2500" b="1" dirty="0" smtClean="0"/>
              <a:t> </a:t>
            </a:r>
            <a:r>
              <a:rPr lang="cs-CZ" sz="2500" b="1" dirty="0" smtClean="0">
                <a:solidFill>
                  <a:srgbClr val="C00000"/>
                </a:solidFill>
              </a:rPr>
              <a:t>částku</a:t>
            </a:r>
            <a:r>
              <a:rPr lang="cs-CZ" sz="2500" b="1" dirty="0" smtClean="0"/>
              <a:t> </a:t>
            </a:r>
            <a:r>
              <a:rPr lang="cs-CZ" sz="2500" dirty="0" smtClean="0"/>
              <a:t>za určenou dobu </a:t>
            </a:r>
          </a:p>
          <a:p>
            <a:pPr>
              <a:buNone/>
            </a:pPr>
            <a:r>
              <a:rPr lang="cs-CZ" sz="2500" dirty="0" smtClean="0"/>
              <a:t>         (často 5 let a více)</a:t>
            </a:r>
          </a:p>
          <a:p>
            <a:pPr>
              <a:buNone/>
            </a:pPr>
            <a:endParaRPr lang="cs-CZ" sz="2500" b="1" dirty="0" smtClean="0"/>
          </a:p>
          <a:p>
            <a:pPr>
              <a:buNone/>
            </a:pPr>
            <a:r>
              <a:rPr lang="cs-CZ" sz="2500" dirty="0" smtClean="0"/>
              <a:t>     2. </a:t>
            </a:r>
            <a:r>
              <a:rPr lang="cs-CZ" sz="2500" b="1" dirty="0" smtClean="0">
                <a:solidFill>
                  <a:srgbClr val="C00000"/>
                </a:solidFill>
              </a:rPr>
              <a:t>vyplácet úrok</a:t>
            </a:r>
          </a:p>
          <a:p>
            <a:pPr>
              <a:buNone/>
            </a:pPr>
            <a:endParaRPr lang="cs-CZ" sz="2500" b="1" dirty="0" smtClean="0">
              <a:solidFill>
                <a:srgbClr val="C00000"/>
              </a:solidFill>
            </a:endParaRPr>
          </a:p>
          <a:p>
            <a:r>
              <a:rPr lang="cs-CZ" sz="2500" dirty="0" smtClean="0"/>
              <a:t>emise podléhá </a:t>
            </a:r>
            <a:r>
              <a:rPr lang="cs-CZ" sz="2500" b="1" dirty="0" smtClean="0">
                <a:solidFill>
                  <a:srgbClr val="C00000"/>
                </a:solidFill>
              </a:rPr>
              <a:t>schválení</a:t>
            </a:r>
            <a:r>
              <a:rPr lang="cs-CZ" sz="2500" dirty="0" smtClean="0">
                <a:solidFill>
                  <a:srgbClr val="C00000"/>
                </a:solidFill>
              </a:rPr>
              <a:t> </a:t>
            </a:r>
            <a:r>
              <a:rPr lang="cs-CZ" sz="2500" b="1" dirty="0" smtClean="0">
                <a:solidFill>
                  <a:srgbClr val="C00000"/>
                </a:solidFill>
              </a:rPr>
              <a:t>Ministerstva financí</a:t>
            </a:r>
          </a:p>
          <a:p>
            <a:pPr>
              <a:buNone/>
            </a:pPr>
            <a:r>
              <a:rPr lang="cs-CZ" sz="2500" b="1" dirty="0" smtClean="0">
                <a:solidFill>
                  <a:srgbClr val="C00000"/>
                </a:solidFill>
              </a:rPr>
              <a:t>    </a:t>
            </a:r>
            <a:r>
              <a:rPr lang="cs-CZ" sz="2500" dirty="0" smtClean="0"/>
              <a:t>(probíhá ve stovkách milionů Kč)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chemeClr val="accent6">
                    <a:lumMod val="75000"/>
                  </a:schemeClr>
                </a:solidFill>
              </a:rPr>
              <a:t>DRUHY OBLIGACÍ</a:t>
            </a:r>
            <a:endParaRPr lang="cs-CZ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sz="2500" dirty="0" smtClean="0"/>
              <a:t>1. </a:t>
            </a:r>
            <a:r>
              <a:rPr lang="cs-CZ" sz="2500" dirty="0" smtClean="0">
                <a:solidFill>
                  <a:srgbClr val="C00000"/>
                </a:solidFill>
              </a:rPr>
              <a:t>DLE EMITENTA</a:t>
            </a:r>
            <a:r>
              <a:rPr lang="cs-CZ" sz="2500" dirty="0" smtClean="0"/>
              <a:t>: </a:t>
            </a:r>
          </a:p>
          <a:p>
            <a:pPr>
              <a:buNone/>
            </a:pPr>
            <a:r>
              <a:rPr lang="cs-CZ" sz="2500" dirty="0" smtClean="0"/>
              <a:t>         </a:t>
            </a:r>
            <a:r>
              <a:rPr lang="cs-CZ" sz="2500" b="1" dirty="0" smtClean="0"/>
              <a:t>státní</a:t>
            </a:r>
            <a:r>
              <a:rPr lang="cs-CZ" sz="2500" dirty="0" smtClean="0"/>
              <a:t> (vydává Ministerstvo financí, nižší úrok i riziko)</a:t>
            </a:r>
          </a:p>
          <a:p>
            <a:pPr>
              <a:buNone/>
            </a:pPr>
            <a:r>
              <a:rPr lang="cs-CZ" sz="2500" dirty="0" smtClean="0"/>
              <a:t>         </a:t>
            </a:r>
            <a:r>
              <a:rPr lang="cs-CZ" sz="2500" b="1" dirty="0" smtClean="0"/>
              <a:t>komunáln</a:t>
            </a:r>
            <a:r>
              <a:rPr lang="cs-CZ" sz="2500" dirty="0" smtClean="0"/>
              <a:t>í (vydávají územně správní celky, př. města)</a:t>
            </a:r>
          </a:p>
          <a:p>
            <a:pPr>
              <a:buNone/>
            </a:pPr>
            <a:r>
              <a:rPr lang="cs-CZ" sz="2500" dirty="0" smtClean="0"/>
              <a:t>         </a:t>
            </a:r>
            <a:r>
              <a:rPr lang="cs-CZ" sz="2500" b="1" dirty="0" smtClean="0"/>
              <a:t>podnikové</a:t>
            </a:r>
            <a:r>
              <a:rPr lang="cs-CZ" sz="2500" dirty="0" smtClean="0"/>
              <a:t> (vydávají velké podnikatelské subjekty,</a:t>
            </a:r>
          </a:p>
          <a:p>
            <a:pPr>
              <a:buNone/>
            </a:pPr>
            <a:r>
              <a:rPr lang="cs-CZ" sz="2500" dirty="0" smtClean="0"/>
              <a:t>                               vyšší úrok i riziko)</a:t>
            </a:r>
          </a:p>
          <a:p>
            <a:pPr>
              <a:buNone/>
            </a:pPr>
            <a:r>
              <a:rPr lang="cs-CZ" sz="2500" dirty="0" smtClean="0"/>
              <a:t>         </a:t>
            </a:r>
            <a:r>
              <a:rPr lang="cs-CZ" sz="2500" b="1" dirty="0" smtClean="0"/>
              <a:t>bankovní</a:t>
            </a:r>
            <a:r>
              <a:rPr lang="cs-CZ" sz="2500" dirty="0" smtClean="0"/>
              <a:t> (vydávají obchodní banky)</a:t>
            </a:r>
          </a:p>
          <a:p>
            <a:pPr>
              <a:buNone/>
            </a:pPr>
            <a:endParaRPr lang="cs-CZ" sz="2500" dirty="0" smtClean="0"/>
          </a:p>
          <a:p>
            <a:r>
              <a:rPr lang="cs-CZ" sz="2500" dirty="0" smtClean="0"/>
              <a:t>2. </a:t>
            </a:r>
            <a:r>
              <a:rPr lang="cs-CZ" sz="2500" dirty="0" smtClean="0">
                <a:solidFill>
                  <a:srgbClr val="C00000"/>
                </a:solidFill>
              </a:rPr>
              <a:t>DLE PODOBY</a:t>
            </a:r>
            <a:r>
              <a:rPr lang="cs-CZ" sz="2500" dirty="0" smtClean="0"/>
              <a:t>:</a:t>
            </a:r>
          </a:p>
          <a:p>
            <a:pPr>
              <a:buNone/>
            </a:pPr>
            <a:r>
              <a:rPr lang="cs-CZ" sz="2500" dirty="0" smtClean="0"/>
              <a:t>         </a:t>
            </a:r>
            <a:r>
              <a:rPr lang="cs-CZ" sz="2500" b="1" dirty="0" smtClean="0"/>
              <a:t>listinné </a:t>
            </a:r>
            <a:r>
              <a:rPr lang="cs-CZ" sz="2500" smtClean="0"/>
              <a:t>(materializované - </a:t>
            </a:r>
            <a:r>
              <a:rPr lang="cs-CZ" sz="2500" dirty="0" smtClean="0"/>
              <a:t>v hmotné podobě)</a:t>
            </a:r>
          </a:p>
          <a:p>
            <a:pPr>
              <a:buNone/>
            </a:pPr>
            <a:r>
              <a:rPr lang="cs-CZ" sz="2500" dirty="0" smtClean="0"/>
              <a:t>         </a:t>
            </a:r>
            <a:r>
              <a:rPr lang="cs-CZ" sz="2500" b="1" dirty="0" smtClean="0"/>
              <a:t>zaknihované </a:t>
            </a:r>
            <a:r>
              <a:rPr lang="cs-CZ" sz="2500" dirty="0" smtClean="0"/>
              <a:t>(v podobě zápisu)</a:t>
            </a:r>
            <a:endParaRPr lang="cs-CZ" sz="2500" b="1" dirty="0" smtClean="0"/>
          </a:p>
          <a:p>
            <a:pPr>
              <a:buNone/>
            </a:pPr>
            <a:endParaRPr lang="cs-CZ" sz="2500" dirty="0" smtClean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chemeClr val="accent6">
                    <a:lumMod val="75000"/>
                  </a:schemeClr>
                </a:solidFill>
              </a:rPr>
              <a:t>DRUHY OBLIGACÍ</a:t>
            </a:r>
            <a:endParaRPr lang="cs-CZ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sz="2500" dirty="0" smtClean="0"/>
              <a:t>3. </a:t>
            </a:r>
            <a:r>
              <a:rPr lang="cs-CZ" sz="2500" dirty="0" smtClean="0">
                <a:solidFill>
                  <a:srgbClr val="C00000"/>
                </a:solidFill>
              </a:rPr>
              <a:t>DLE RUČENÍ</a:t>
            </a:r>
            <a:r>
              <a:rPr lang="cs-CZ" sz="2500" dirty="0" smtClean="0"/>
              <a:t>:</a:t>
            </a:r>
          </a:p>
          <a:p>
            <a:pPr>
              <a:buNone/>
            </a:pPr>
            <a:r>
              <a:rPr lang="cs-CZ" sz="2500" dirty="0" smtClean="0"/>
              <a:t>         </a:t>
            </a:r>
            <a:r>
              <a:rPr lang="cs-CZ" sz="2500" b="1" dirty="0" smtClean="0"/>
              <a:t>se zárukou </a:t>
            </a:r>
            <a:r>
              <a:rPr lang="cs-CZ" sz="2500" dirty="0" smtClean="0"/>
              <a:t>(emitent ručí splacení svým majetkem)</a:t>
            </a:r>
          </a:p>
          <a:p>
            <a:pPr>
              <a:buNone/>
            </a:pPr>
            <a:r>
              <a:rPr lang="cs-CZ" sz="2500" dirty="0" smtClean="0"/>
              <a:t>         </a:t>
            </a:r>
            <a:r>
              <a:rPr lang="cs-CZ" sz="2500" b="1" dirty="0" smtClean="0"/>
              <a:t>bez záruky </a:t>
            </a:r>
            <a:r>
              <a:rPr lang="cs-CZ" sz="2500" dirty="0" smtClean="0"/>
              <a:t>(emitent ručí dobrým jménem - převažují)</a:t>
            </a:r>
          </a:p>
          <a:p>
            <a:pPr>
              <a:buNone/>
            </a:pPr>
            <a:endParaRPr lang="cs-CZ" sz="2500" dirty="0" smtClean="0"/>
          </a:p>
          <a:p>
            <a:r>
              <a:rPr lang="cs-CZ" sz="2500" dirty="0" smtClean="0"/>
              <a:t>4. </a:t>
            </a:r>
            <a:r>
              <a:rPr lang="cs-CZ" sz="2500" dirty="0" smtClean="0">
                <a:solidFill>
                  <a:srgbClr val="C00000"/>
                </a:solidFill>
              </a:rPr>
              <a:t>DLE ZPŮSOBU STANOVENÍ VÝNOSU</a:t>
            </a:r>
            <a:r>
              <a:rPr lang="cs-CZ" sz="2500" dirty="0" smtClean="0"/>
              <a:t>:</a:t>
            </a:r>
          </a:p>
          <a:p>
            <a:pPr>
              <a:buNone/>
            </a:pPr>
            <a:r>
              <a:rPr lang="cs-CZ" sz="2500" dirty="0" smtClean="0"/>
              <a:t>        </a:t>
            </a:r>
            <a:r>
              <a:rPr lang="cs-CZ" sz="2500" b="1" dirty="0" smtClean="0"/>
              <a:t>pevně úročené </a:t>
            </a:r>
            <a:r>
              <a:rPr lang="cs-CZ" sz="2500" dirty="0" smtClean="0"/>
              <a:t>(výše úroku dána při emisi)</a:t>
            </a:r>
          </a:p>
          <a:p>
            <a:pPr>
              <a:buNone/>
            </a:pPr>
            <a:r>
              <a:rPr lang="cs-CZ" sz="2500" dirty="0" smtClean="0"/>
              <a:t>        </a:t>
            </a:r>
            <a:r>
              <a:rPr lang="cs-CZ" sz="2500" b="1" dirty="0" smtClean="0"/>
              <a:t>s</a:t>
            </a:r>
            <a:r>
              <a:rPr lang="cs-CZ" sz="2500" dirty="0" smtClean="0"/>
              <a:t> </a:t>
            </a:r>
            <a:r>
              <a:rPr lang="cs-CZ" sz="2500" b="1" dirty="0" smtClean="0"/>
              <a:t>pohyblivým úrokem </a:t>
            </a:r>
            <a:r>
              <a:rPr lang="cs-CZ" sz="2500" dirty="0" smtClean="0"/>
              <a:t>(výše úroku se mění dle inflace)</a:t>
            </a:r>
          </a:p>
          <a:p>
            <a:pPr>
              <a:buNone/>
            </a:pPr>
            <a:r>
              <a:rPr lang="cs-CZ" sz="2500" dirty="0" smtClean="0"/>
              <a:t>        </a:t>
            </a:r>
            <a:r>
              <a:rPr lang="cs-CZ" sz="2500" b="1" dirty="0" smtClean="0"/>
              <a:t>neúročené </a:t>
            </a:r>
            <a:r>
              <a:rPr lang="cs-CZ" sz="2500" dirty="0" smtClean="0"/>
              <a:t>(emisní kurz nižší než nominální hodnota, </a:t>
            </a:r>
          </a:p>
          <a:p>
            <a:pPr>
              <a:buNone/>
            </a:pPr>
            <a:r>
              <a:rPr lang="cs-CZ" sz="2500" dirty="0" smtClean="0"/>
              <a:t>                              rozdíl představuje výnos)</a:t>
            </a:r>
            <a:endParaRPr lang="cs-CZ" sz="2500" b="1" dirty="0" smtClean="0"/>
          </a:p>
          <a:p>
            <a:pPr>
              <a:buNone/>
            </a:pPr>
            <a:r>
              <a:rPr lang="cs-CZ" sz="2500" dirty="0" smtClean="0"/>
              <a:t>        </a:t>
            </a:r>
            <a:r>
              <a:rPr lang="cs-CZ" sz="2500" b="1" dirty="0" smtClean="0"/>
              <a:t>ostatní</a:t>
            </a:r>
            <a:r>
              <a:rPr lang="cs-CZ" sz="2500" dirty="0" smtClean="0"/>
              <a:t> (př. se slosovatelnou prémií)</a:t>
            </a:r>
          </a:p>
          <a:p>
            <a:pPr>
              <a:buNone/>
            </a:pPr>
            <a:endParaRPr lang="cs-CZ" sz="2500" dirty="0" smtClean="0"/>
          </a:p>
          <a:p>
            <a:endParaRPr lang="cs-CZ" sz="25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chemeClr val="accent6">
                    <a:lumMod val="75000"/>
                  </a:schemeClr>
                </a:solidFill>
              </a:rPr>
              <a:t>DRUHY OBLIGACÍ</a:t>
            </a:r>
            <a:endParaRPr lang="cs-CZ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500" dirty="0" smtClean="0"/>
              <a:t>5. </a:t>
            </a:r>
            <a:r>
              <a:rPr lang="cs-CZ" sz="2500" dirty="0" smtClean="0">
                <a:solidFill>
                  <a:srgbClr val="C00000"/>
                </a:solidFill>
              </a:rPr>
              <a:t>DLE OBCHODOVATELNOSTI</a:t>
            </a:r>
            <a:r>
              <a:rPr lang="cs-CZ" sz="2500" dirty="0" smtClean="0"/>
              <a:t>:</a:t>
            </a:r>
          </a:p>
          <a:p>
            <a:pPr>
              <a:buNone/>
            </a:pPr>
            <a:r>
              <a:rPr lang="cs-CZ" sz="2500" dirty="0" smtClean="0"/>
              <a:t>         </a:t>
            </a:r>
            <a:r>
              <a:rPr lang="cs-CZ" sz="2500" b="1" dirty="0" smtClean="0"/>
              <a:t>veřejně obchodovatelné</a:t>
            </a:r>
          </a:p>
          <a:p>
            <a:pPr>
              <a:buNone/>
            </a:pPr>
            <a:r>
              <a:rPr lang="cs-CZ" sz="2500" b="1" dirty="0" smtClean="0"/>
              <a:t>         s omezenou obchodovatelností</a:t>
            </a:r>
          </a:p>
          <a:p>
            <a:pPr>
              <a:buNone/>
            </a:pPr>
            <a:r>
              <a:rPr lang="cs-CZ" sz="2500" b="1" dirty="0" smtClean="0"/>
              <a:t>         neobchodovatelné</a:t>
            </a:r>
          </a:p>
          <a:p>
            <a:pPr>
              <a:buNone/>
            </a:pPr>
            <a:endParaRPr lang="cs-CZ" sz="2500" b="1" dirty="0" smtClean="0"/>
          </a:p>
          <a:p>
            <a:r>
              <a:rPr lang="cs-CZ" sz="2500" dirty="0" smtClean="0"/>
              <a:t>6. </a:t>
            </a:r>
            <a:r>
              <a:rPr lang="cs-CZ" sz="2500" dirty="0" smtClean="0">
                <a:solidFill>
                  <a:srgbClr val="C00000"/>
                </a:solidFill>
              </a:rPr>
              <a:t>DLE DRUHU</a:t>
            </a:r>
            <a:r>
              <a:rPr lang="cs-CZ" sz="2500" dirty="0" smtClean="0"/>
              <a:t>:</a:t>
            </a:r>
          </a:p>
          <a:p>
            <a:pPr>
              <a:buNone/>
            </a:pPr>
            <a:r>
              <a:rPr lang="cs-CZ" sz="2500" b="1" dirty="0" smtClean="0"/>
              <a:t>         na jméno </a:t>
            </a:r>
            <a:r>
              <a:rPr lang="cs-CZ" sz="2500" dirty="0" smtClean="0"/>
              <a:t>(převoditelné rubopisem)</a:t>
            </a:r>
          </a:p>
          <a:p>
            <a:pPr>
              <a:buNone/>
            </a:pPr>
            <a:r>
              <a:rPr lang="cs-CZ" sz="2500" dirty="0" smtClean="0"/>
              <a:t>         </a:t>
            </a:r>
            <a:r>
              <a:rPr lang="cs-CZ" sz="2500" b="1" dirty="0" smtClean="0"/>
              <a:t>na majitele </a:t>
            </a:r>
            <a:r>
              <a:rPr lang="cs-CZ" sz="2500" dirty="0" smtClean="0"/>
              <a:t>(doručitele)</a:t>
            </a:r>
            <a:endParaRPr lang="cs-CZ" sz="25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chemeClr val="accent6">
                    <a:lumMod val="75000"/>
                  </a:schemeClr>
                </a:solidFill>
              </a:rPr>
              <a:t>SLOŽENÍ OBLIGACE</a:t>
            </a:r>
            <a:endParaRPr lang="cs-CZ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500" dirty="0" smtClean="0"/>
              <a:t>1. </a:t>
            </a:r>
            <a:r>
              <a:rPr lang="cs-CZ" sz="2500" dirty="0" smtClean="0">
                <a:solidFill>
                  <a:srgbClr val="C00000"/>
                </a:solidFill>
              </a:rPr>
              <a:t>PLÁŠŤ </a:t>
            </a:r>
            <a:r>
              <a:rPr lang="cs-CZ" sz="2500" dirty="0" smtClean="0"/>
              <a:t>- vlastní </a:t>
            </a:r>
            <a:r>
              <a:rPr lang="cs-CZ" sz="2500" b="1" dirty="0" smtClean="0"/>
              <a:t>dlužnický úpis s údaji o dluhopisu </a:t>
            </a:r>
            <a:r>
              <a:rPr lang="cs-CZ" sz="2500" dirty="0" smtClean="0"/>
              <a:t>              </a:t>
            </a:r>
          </a:p>
          <a:p>
            <a:pPr>
              <a:buNone/>
            </a:pPr>
            <a:r>
              <a:rPr lang="cs-CZ" sz="2500" dirty="0" smtClean="0"/>
              <a:t>                       (označení emitenta, nominální hodnota, název</a:t>
            </a:r>
          </a:p>
          <a:p>
            <a:pPr>
              <a:buNone/>
            </a:pPr>
            <a:r>
              <a:rPr lang="cs-CZ" sz="2500" dirty="0" smtClean="0"/>
              <a:t>                        a číslo, způsob stanovení výnosu, závazkové </a:t>
            </a:r>
          </a:p>
          <a:p>
            <a:pPr>
              <a:buNone/>
            </a:pPr>
            <a:r>
              <a:rPr lang="cs-CZ" sz="2500" dirty="0" smtClean="0"/>
              <a:t>                        prohlášení emitenta, datum vydání, podpisy</a:t>
            </a:r>
          </a:p>
          <a:p>
            <a:pPr>
              <a:buNone/>
            </a:pPr>
            <a:r>
              <a:rPr lang="cs-CZ" sz="2500" dirty="0" smtClean="0"/>
              <a:t>                        emitenta, údaje o povolení emise)</a:t>
            </a:r>
          </a:p>
          <a:p>
            <a:r>
              <a:rPr lang="cs-CZ" sz="2500" dirty="0" smtClean="0"/>
              <a:t>2. </a:t>
            </a:r>
            <a:r>
              <a:rPr lang="cs-CZ" sz="2500" dirty="0" smtClean="0">
                <a:solidFill>
                  <a:srgbClr val="C00000"/>
                </a:solidFill>
              </a:rPr>
              <a:t>KUPÓNOVÝ ARCH S TALONEM</a:t>
            </a:r>
          </a:p>
          <a:p>
            <a:pPr>
              <a:buNone/>
            </a:pPr>
            <a:r>
              <a:rPr lang="cs-CZ" sz="2500" dirty="0" smtClean="0"/>
              <a:t>         - obsahuje: a) kupony pro </a:t>
            </a:r>
            <a:r>
              <a:rPr lang="cs-CZ" sz="2500" b="1" dirty="0" smtClean="0"/>
              <a:t>výplatu úroků</a:t>
            </a:r>
          </a:p>
          <a:p>
            <a:pPr>
              <a:buNone/>
            </a:pPr>
            <a:r>
              <a:rPr lang="cs-CZ" sz="2500" dirty="0" smtClean="0"/>
              <a:t>                              b) </a:t>
            </a:r>
            <a:r>
              <a:rPr lang="cs-CZ" sz="2500" b="1" dirty="0" smtClean="0"/>
              <a:t>talon </a:t>
            </a:r>
            <a:r>
              <a:rPr lang="cs-CZ" sz="2500" dirty="0" smtClean="0"/>
              <a:t>(poukázku) na výdej nového</a:t>
            </a:r>
          </a:p>
          <a:p>
            <a:pPr>
              <a:buNone/>
            </a:pPr>
            <a:r>
              <a:rPr lang="cs-CZ" sz="2500" dirty="0" smtClean="0"/>
              <a:t>                                   kuponového archu</a:t>
            </a:r>
          </a:p>
          <a:p>
            <a:pPr>
              <a:buNone/>
            </a:pPr>
            <a:endParaRPr lang="cs-CZ" sz="25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chemeClr val="accent6">
                    <a:lumMod val="75000"/>
                  </a:schemeClr>
                </a:solidFill>
              </a:rPr>
              <a:t>HODNOTA A KURZ OBLIGACE</a:t>
            </a:r>
            <a:endParaRPr lang="cs-CZ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sz="2500" dirty="0" smtClean="0"/>
              <a:t>HODNOTA: a) </a:t>
            </a:r>
            <a:r>
              <a:rPr lang="cs-CZ" sz="2500" b="1" dirty="0" smtClean="0">
                <a:solidFill>
                  <a:srgbClr val="C00000"/>
                </a:solidFill>
              </a:rPr>
              <a:t>nominální</a:t>
            </a:r>
            <a:r>
              <a:rPr lang="cs-CZ" sz="2500" dirty="0" smtClean="0"/>
              <a:t> (na plášti obligace)</a:t>
            </a:r>
          </a:p>
          <a:p>
            <a:pPr>
              <a:buNone/>
            </a:pPr>
            <a:r>
              <a:rPr lang="cs-CZ" sz="2500" dirty="0" smtClean="0"/>
              <a:t>                          b) </a:t>
            </a:r>
            <a:r>
              <a:rPr lang="cs-CZ" sz="2500" b="1" dirty="0" smtClean="0">
                <a:solidFill>
                  <a:srgbClr val="C00000"/>
                </a:solidFill>
              </a:rPr>
              <a:t>kurzovní</a:t>
            </a:r>
            <a:r>
              <a:rPr lang="cs-CZ" sz="2500" dirty="0" smtClean="0"/>
              <a:t> (tržní, za 100 jednotek nominální</a:t>
            </a:r>
          </a:p>
          <a:p>
            <a:pPr>
              <a:buNone/>
            </a:pPr>
            <a:r>
              <a:rPr lang="cs-CZ" sz="2500" dirty="0" smtClean="0"/>
              <a:t>                                                 hodnoty)</a:t>
            </a:r>
          </a:p>
          <a:p>
            <a:r>
              <a:rPr lang="cs-CZ" sz="2500" dirty="0" smtClean="0"/>
              <a:t>KURZ :</a:t>
            </a:r>
          </a:p>
          <a:p>
            <a:pPr>
              <a:buNone/>
            </a:pPr>
            <a:r>
              <a:rPr lang="cs-CZ" sz="2500" dirty="0" smtClean="0"/>
              <a:t>     - udává se </a:t>
            </a:r>
            <a:r>
              <a:rPr lang="cs-CZ" sz="2500" b="1" dirty="0" smtClean="0">
                <a:solidFill>
                  <a:srgbClr val="C00000"/>
                </a:solidFill>
              </a:rPr>
              <a:t>v % z nominální hodnoty</a:t>
            </a:r>
          </a:p>
          <a:p>
            <a:pPr>
              <a:buNone/>
            </a:pPr>
            <a:r>
              <a:rPr lang="cs-CZ" sz="2500" dirty="0" smtClean="0"/>
              <a:t>     - </a:t>
            </a:r>
            <a:r>
              <a:rPr lang="cs-CZ" sz="2500" b="1" dirty="0" smtClean="0">
                <a:solidFill>
                  <a:srgbClr val="C00000"/>
                </a:solidFill>
              </a:rPr>
              <a:t>závisí na</a:t>
            </a:r>
            <a:r>
              <a:rPr lang="cs-CZ" sz="2500" dirty="0" smtClean="0"/>
              <a:t>: % výnosu</a:t>
            </a:r>
          </a:p>
          <a:p>
            <a:pPr>
              <a:buNone/>
            </a:pPr>
            <a:r>
              <a:rPr lang="cs-CZ" sz="2500" dirty="0" smtClean="0"/>
              <a:t>                         nabídce a poptávce </a:t>
            </a:r>
          </a:p>
          <a:p>
            <a:pPr>
              <a:buNone/>
            </a:pPr>
            <a:r>
              <a:rPr lang="cs-CZ" sz="2500" dirty="0" smtClean="0"/>
              <a:t>                         průměrném úroků z úvěrů</a:t>
            </a:r>
          </a:p>
          <a:p>
            <a:pPr>
              <a:buNone/>
            </a:pPr>
            <a:r>
              <a:rPr lang="cs-CZ" sz="2500" dirty="0" smtClean="0"/>
              <a:t>     - pouze mírné změny (na rozdíl od akcií)</a:t>
            </a:r>
          </a:p>
          <a:p>
            <a:pPr>
              <a:buNone/>
            </a:pPr>
            <a:r>
              <a:rPr lang="cs-CZ" sz="2500" dirty="0" smtClean="0"/>
              <a:t>     - skutečný výnos = </a:t>
            </a:r>
            <a:r>
              <a:rPr lang="cs-CZ" sz="2500" b="1" dirty="0" smtClean="0">
                <a:solidFill>
                  <a:srgbClr val="C00000"/>
                </a:solidFill>
              </a:rPr>
              <a:t>rendita</a:t>
            </a:r>
            <a:r>
              <a:rPr lang="cs-CZ" sz="2500" b="1" dirty="0" smtClean="0"/>
              <a:t> </a:t>
            </a:r>
            <a:r>
              <a:rPr lang="cs-CZ" sz="2500" dirty="0" smtClean="0"/>
              <a:t>(reálná úroková sazba)</a:t>
            </a:r>
            <a:endParaRPr lang="cs-CZ" sz="25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358</TotalTime>
  <Words>849</Words>
  <Application>Microsoft Office PowerPoint</Application>
  <PresentationFormat>Předvádění na obrazovce (4:3)</PresentationFormat>
  <Paragraphs>128</Paragraphs>
  <Slides>14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14</vt:i4>
      </vt:variant>
    </vt:vector>
  </HeadingPairs>
  <TitlesOfParts>
    <vt:vector size="15" baseType="lpstr">
      <vt:lpstr>Motiv sady Office</vt:lpstr>
      <vt:lpstr>Snímek 1</vt:lpstr>
      <vt:lpstr>O B L I G A C E</vt:lpstr>
      <vt:lpstr>CHARAKTERISTIKA</vt:lpstr>
      <vt:lpstr>CHARAKTERISTIKA</vt:lpstr>
      <vt:lpstr>DRUHY OBLIGACÍ</vt:lpstr>
      <vt:lpstr>DRUHY OBLIGACÍ</vt:lpstr>
      <vt:lpstr>DRUHY OBLIGACÍ</vt:lpstr>
      <vt:lpstr>SLOŽENÍ OBLIGACE</vt:lpstr>
      <vt:lpstr>HODNOTA A KURZ OBLIGACE</vt:lpstr>
      <vt:lpstr>OSTATNÍ ZAJÍMAVOSTI</vt:lpstr>
      <vt:lpstr>ÚKOLY - zadání</vt:lpstr>
      <vt:lpstr>ÚKOLY - řešení</vt:lpstr>
      <vt:lpstr>ZDROJE</vt:lpstr>
      <vt:lpstr>ZDROJE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Kiss</dc:creator>
  <cp:lastModifiedBy>Kiss</cp:lastModifiedBy>
  <cp:revision>25</cp:revision>
  <dcterms:created xsi:type="dcterms:W3CDTF">2013-04-27T13:54:46Z</dcterms:created>
  <dcterms:modified xsi:type="dcterms:W3CDTF">2013-05-28T15:17:36Z</dcterms:modified>
</cp:coreProperties>
</file>