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9" r:id="rId4"/>
    <p:sldId id="270" r:id="rId5"/>
    <p:sldId id="266" r:id="rId6"/>
    <p:sldId id="267" r:id="rId7"/>
    <p:sldId id="265" r:id="rId8"/>
    <p:sldId id="264" r:id="rId9"/>
    <p:sldId id="268" r:id="rId10"/>
    <p:sldId id="263" r:id="rId11"/>
    <p:sldId id="260" r:id="rId12"/>
    <p:sldId id="25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23461C-E599-4A8D-BCFF-A0B3659271FC}" type="datetimeFigureOut">
              <a:rPr lang="cs-CZ" smtClean="0"/>
              <a:pPr/>
              <a:t>28.5.2013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B7904-71A8-488E-99FD-F8897B52249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1258888" y="827088"/>
          <a:ext cx="6743700" cy="3094673"/>
        </p:xfrm>
        <a:graphic>
          <a:graphicData uri="http://schemas.openxmlformats.org/drawingml/2006/table">
            <a:tbl>
              <a:tblPr/>
              <a:tblGrid>
                <a:gridCol w="1562100"/>
                <a:gridCol w="1890712"/>
                <a:gridCol w="830263"/>
                <a:gridCol w="106362"/>
                <a:gridCol w="107950"/>
                <a:gridCol w="458788"/>
                <a:gridCol w="1008062"/>
                <a:gridCol w="779463"/>
              </a:tblGrid>
              <a:tr h="90011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Obchodní akademie a Střední odborná škola, gen. F.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Fajtla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Louny,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580" marR="68580" marT="0" marB="0" anchor="ctr" horzOverflow="overflow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CZ.1.07/1.5.00/34.0644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01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Ekonomika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Cenné papíry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Cenné papíry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Ing. Charlotta </a:t>
                      </a:r>
                      <a:r>
                        <a:rPr kumimoji="0" 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Kissová</a:t>
                      </a:r>
                      <a:endParaRPr kumimoji="0" 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26.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4. 2013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3. ročník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 Anotace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Kombinovaný materiál zaměřený na téma cenné papíry. Obsahuje  charakteristiku a rozdělení cenných papírů. Součástí je samostatná aktivita žáků.                         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0">
                <a:tc gridSpan="8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Žáci se prostřednictvím prezentace seznámí se základními pojmy z oblasti </a:t>
                      </a:r>
                      <a:r>
                        <a:rPr kumimoji="0" 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cenných papírů a </a:t>
                      </a: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formou úkolů si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v závěru danou problematiku procvičí.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Skupina 3"/>
          <p:cNvGrpSpPr>
            <a:grpSpLocks/>
          </p:cNvGrpSpPr>
          <p:nvPr/>
        </p:nvGrpSpPr>
        <p:grpSpPr bwMode="auto">
          <a:xfrm>
            <a:off x="1476375" y="838200"/>
            <a:ext cx="3892550" cy="847725"/>
            <a:chOff x="1475656" y="2133600"/>
            <a:chExt cx="3893393" cy="847725"/>
          </a:xfrm>
        </p:grpSpPr>
        <p:pic>
          <p:nvPicPr>
            <p:cNvPr id="6" name="Obrázek 1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75656" y="2133600"/>
              <a:ext cx="290512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Obrázek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788024" y="2266949"/>
              <a:ext cx="581025" cy="581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49"/>
          <p:cNvSpPr txBox="1">
            <a:spLocks noChangeArrowheads="1"/>
          </p:cNvSpPr>
          <p:nvPr/>
        </p:nvSpPr>
        <p:spPr bwMode="auto">
          <a:xfrm>
            <a:off x="468313" y="5734050"/>
            <a:ext cx="8424862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sz="1100" i="1" dirty="0">
                <a:solidFill>
                  <a:srgbClr val="898989"/>
                </a:solidFill>
              </a:rPr>
              <a:t>Autorem materiálu a všech jeho částí, není-li uvedeno jinak, je Ing. Charlotta Kissová. </a:t>
            </a:r>
            <a:br>
              <a:rPr lang="cs-CZ" sz="1100" i="1" dirty="0">
                <a:solidFill>
                  <a:srgbClr val="898989"/>
                </a:solidFill>
              </a:rPr>
            </a:br>
            <a:r>
              <a:rPr lang="cs-CZ" sz="1100" i="1" dirty="0">
                <a:solidFill>
                  <a:srgbClr val="898989"/>
                </a:solidFill>
              </a:rPr>
              <a:t>Dostupné z Metodického portálu www.</a:t>
            </a:r>
            <a:r>
              <a:rPr lang="cs-CZ" sz="1100" i="1" dirty="0" err="1">
                <a:solidFill>
                  <a:srgbClr val="898989"/>
                </a:solidFill>
              </a:rPr>
              <a:t>rvp.cz</a:t>
            </a:r>
            <a:r>
              <a:rPr lang="cs-CZ" sz="1100" i="1" dirty="0">
                <a:solidFill>
                  <a:srgbClr val="898989"/>
                </a:solidFill>
              </a:rPr>
              <a:t> ; ISSN 1802-4785. Provozuje Národní ústav pro vzdělávání, školské poradenské zařízení a zařízení pro další vzdělávání pedagogických pracovníků (NÚV).</a:t>
            </a:r>
          </a:p>
          <a:p>
            <a:pPr algn="ctr">
              <a:spcBef>
                <a:spcPct val="50000"/>
              </a:spcBef>
            </a:pPr>
            <a:endParaRPr lang="cs-CZ" sz="1100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ÚKOLY - zadání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AutoNum type="arabicPeriod"/>
            </a:pPr>
            <a:r>
              <a:rPr lang="cs-CZ" sz="2500" dirty="0" smtClean="0"/>
              <a:t>Určete, ve kterém z následujících případů se jedná o CP</a:t>
            </a:r>
          </a:p>
          <a:p>
            <a:pPr marL="457200" indent="-457200"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majetkový a kdy o CP úvěrový: </a:t>
            </a:r>
          </a:p>
          <a:p>
            <a:pPr>
              <a:buNone/>
            </a:pPr>
            <a:r>
              <a:rPr lang="cs-CZ" sz="2500" dirty="0" smtClean="0"/>
              <a:t>      a) majitel CP se koupí CP stává věřitelem a emitent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dlužníkem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b) majitel CP se koupí CP stává spoluvlastníkem majetku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emitenta 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2. Prostřednictvím internetu vyhledejte konkrétní </a:t>
            </a:r>
            <a:r>
              <a:rPr lang="cs-CZ" sz="2500" dirty="0" smtClean="0"/>
              <a:t>příklad</a:t>
            </a:r>
            <a:endParaRPr lang="cs-CZ" sz="2500" dirty="0" smtClean="0"/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cenného papíru a popište ho.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</a:t>
            </a:r>
            <a:endParaRPr lang="cs-CZ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ÚKOLY - řešení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0" indent="-457200">
              <a:buNone/>
            </a:pPr>
            <a:r>
              <a:rPr lang="cs-CZ" dirty="0" smtClean="0"/>
              <a:t>1. Určete, ve kterém z následujících případů se jedná o CP</a:t>
            </a:r>
          </a:p>
          <a:p>
            <a:pPr marL="457200" indent="-457200">
              <a:buNone/>
            </a:pPr>
            <a:r>
              <a:rPr lang="cs-CZ" dirty="0" smtClean="0"/>
              <a:t>    majetkový a kdy o CP úvěrový: </a:t>
            </a:r>
          </a:p>
          <a:p>
            <a:pPr>
              <a:buNone/>
            </a:pPr>
            <a:r>
              <a:rPr lang="cs-CZ" dirty="0" smtClean="0"/>
              <a:t>     a) majitel CP se koupí CP stává věřitelem a emitent</a:t>
            </a:r>
          </a:p>
          <a:p>
            <a:pPr>
              <a:buNone/>
            </a:pPr>
            <a:r>
              <a:rPr lang="cs-CZ" dirty="0" smtClean="0"/>
              <a:t>         dlužníkem (CP úvěrový)</a:t>
            </a:r>
          </a:p>
          <a:p>
            <a:pPr>
              <a:buNone/>
            </a:pPr>
            <a:r>
              <a:rPr lang="cs-CZ" dirty="0" smtClean="0"/>
              <a:t>     b) majitel CP se koupí CP stává spoluvlastníkem majetku </a:t>
            </a:r>
          </a:p>
          <a:p>
            <a:pPr>
              <a:buNone/>
            </a:pPr>
            <a:r>
              <a:rPr lang="cs-CZ" dirty="0" smtClean="0"/>
              <a:t>         emitenta (CP majetkový)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2. Prostřednictvím internetu vyhledejte konkrétní příklad</a:t>
            </a:r>
          </a:p>
          <a:p>
            <a:pPr>
              <a:buNone/>
            </a:pPr>
            <a:r>
              <a:rPr lang="cs-CZ" dirty="0" smtClean="0"/>
              <a:t>    cenného papíru a popište ho.</a:t>
            </a:r>
          </a:p>
          <a:p>
            <a:pPr>
              <a:buNone/>
            </a:pPr>
            <a:r>
              <a:rPr lang="cs-CZ" dirty="0" smtClean="0"/>
              <a:t>    (samostatná práce žáka – př. </a:t>
            </a:r>
            <a:r>
              <a:rPr lang="cs-CZ" dirty="0" smtClean="0"/>
              <a:t>Povodňový </a:t>
            </a:r>
            <a:r>
              <a:rPr lang="cs-CZ" dirty="0" smtClean="0"/>
              <a:t>dluhopis z r. 1997)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dirty="0" smtClean="0"/>
              <a:t>BIŇOVEC, Karel. </a:t>
            </a:r>
            <a:r>
              <a:rPr lang="cs-CZ" sz="2500" i="1" dirty="0" smtClean="0"/>
              <a:t>Přehled učiva k maturitní zkoušce z ekonomiky: podle právní úpravy platné od roku 2007</a:t>
            </a:r>
            <a:r>
              <a:rPr lang="cs-CZ" sz="2500" dirty="0" smtClean="0"/>
              <a:t>. 2., </a:t>
            </a:r>
            <a:r>
              <a:rPr lang="cs-CZ" sz="2500" dirty="0" err="1" smtClean="0"/>
              <a:t>upr</a:t>
            </a:r>
            <a:r>
              <a:rPr lang="cs-CZ" sz="2500" dirty="0" smtClean="0"/>
              <a:t>. </a:t>
            </a:r>
            <a:r>
              <a:rPr lang="cs-CZ" sz="2500" dirty="0" err="1" smtClean="0"/>
              <a:t>vyd</a:t>
            </a:r>
            <a:r>
              <a:rPr lang="cs-CZ" sz="2500" dirty="0" smtClean="0"/>
              <a:t>. Praha: Fortuna, 2007, 310 s. ISBN 978-80-7168-989-8. </a:t>
            </a:r>
          </a:p>
          <a:p>
            <a:endParaRPr lang="cs-CZ" sz="2500" dirty="0" smtClean="0"/>
          </a:p>
          <a:p>
            <a:r>
              <a:rPr lang="cs-CZ" sz="2500" dirty="0" smtClean="0"/>
              <a:t>NOVOTNÝ, Zdeněk, Věra DYNTAROVÁ a Radka KAFKOVÁ. </a:t>
            </a:r>
            <a:r>
              <a:rPr lang="cs-CZ" sz="2500" i="1" dirty="0" smtClean="0"/>
              <a:t>Ekonomika 2</a:t>
            </a:r>
            <a:r>
              <a:rPr lang="cs-CZ" sz="2500" dirty="0" smtClean="0"/>
              <a:t>. Břeclav: Střední průmyslová škola Edvarda Beneše a Obchodní akademie Břeclav, 2012. </a:t>
            </a:r>
          </a:p>
          <a:p>
            <a:endParaRPr lang="cs-CZ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10546"/>
          </a:xfrm>
        </p:spPr>
        <p:txBody>
          <a:bodyPr>
            <a:normAutofit/>
          </a:bodyPr>
          <a:lstStyle/>
          <a:p>
            <a:r>
              <a:rPr lang="cs-CZ" sz="8000" dirty="0" smtClean="0">
                <a:solidFill>
                  <a:schemeClr val="accent6">
                    <a:lumMod val="50000"/>
                  </a:schemeClr>
                </a:solidFill>
              </a:rPr>
              <a:t>C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E</a:t>
            </a:r>
            <a:r>
              <a:rPr lang="cs-CZ" sz="8000" dirty="0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cs-CZ" sz="8000" dirty="0" smtClean="0">
                <a:solidFill>
                  <a:schemeClr val="accent6">
                    <a:lumMod val="50000"/>
                  </a:schemeClr>
                </a:solidFill>
              </a:rPr>
              <a:t>É   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cs-CZ" sz="8000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P</a:t>
            </a:r>
            <a:r>
              <a:rPr lang="cs-CZ" sz="8000" dirty="0" smtClean="0">
                <a:solidFill>
                  <a:schemeClr val="accent6">
                    <a:lumMod val="50000"/>
                  </a:schemeClr>
                </a:solidFill>
              </a:rPr>
              <a:t>Í</a:t>
            </a:r>
            <a:r>
              <a:rPr lang="cs-CZ" sz="8000" dirty="0" smtClean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cs-CZ" sz="8000" dirty="0" smtClean="0">
                <a:solidFill>
                  <a:schemeClr val="accent6">
                    <a:lumMod val="50000"/>
                  </a:schemeClr>
                </a:solidFill>
              </a:rPr>
              <a:t>Y</a:t>
            </a:r>
            <a:endParaRPr lang="cs-CZ" sz="8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FINANČNÍ TRH 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 A  CENNÉ PAPÍRY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500" dirty="0" smtClean="0"/>
              <a:t>FT zajišťuje 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přesun kapitálu </a:t>
            </a:r>
            <a:r>
              <a:rPr lang="cs-CZ" sz="2500" dirty="0" smtClean="0"/>
              <a:t>(vlastník </a:t>
            </a:r>
            <a:r>
              <a:rPr lang="cs-CZ" sz="2500" dirty="0" smtClean="0"/>
              <a:t>→ zájemce)</a:t>
            </a:r>
            <a:endParaRPr lang="cs-CZ" sz="2500" dirty="0" smtClean="0"/>
          </a:p>
          <a:p>
            <a:r>
              <a:rPr lang="cs-CZ" sz="2500" dirty="0" smtClean="0"/>
              <a:t>umožňuje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 obchodování s cennými papíry</a:t>
            </a:r>
            <a:endParaRPr lang="cs-CZ" sz="2500" dirty="0" smtClean="0"/>
          </a:p>
          <a:p>
            <a:r>
              <a:rPr lang="cs-CZ" sz="2500" dirty="0" smtClean="0"/>
              <a:t>rozdělení FT: </a:t>
            </a:r>
          </a:p>
          <a:p>
            <a:pPr>
              <a:buNone/>
            </a:pPr>
            <a:r>
              <a:rPr lang="cs-CZ" sz="2500" dirty="0" smtClean="0"/>
              <a:t>     1. dle doby splatnosti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peněžní</a:t>
            </a:r>
            <a:r>
              <a:rPr lang="cs-CZ" sz="2500" dirty="0" smtClean="0"/>
              <a:t> - doba splatnosti CP </a:t>
            </a:r>
            <a:r>
              <a:rPr lang="cs-CZ" sz="2500" b="1" dirty="0" smtClean="0"/>
              <a:t>kratší</a:t>
            </a:r>
            <a:r>
              <a:rPr lang="cs-CZ" sz="2500" dirty="0" smtClean="0"/>
              <a:t> než 1 rok</a:t>
            </a:r>
          </a:p>
          <a:p>
            <a:pPr>
              <a:buNone/>
            </a:pPr>
            <a:r>
              <a:rPr lang="cs-CZ" sz="2500" dirty="0" smtClean="0"/>
              <a:t>         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kapitálový</a:t>
            </a:r>
            <a:r>
              <a:rPr lang="cs-CZ" sz="2500" dirty="0" smtClean="0"/>
              <a:t> - doba splatnosti CP </a:t>
            </a:r>
            <a:r>
              <a:rPr lang="cs-CZ" sz="2500" b="1" dirty="0" smtClean="0"/>
              <a:t>delší</a:t>
            </a:r>
            <a:r>
              <a:rPr lang="cs-CZ" sz="2500" dirty="0" smtClean="0"/>
              <a:t> než 1 rok</a:t>
            </a:r>
          </a:p>
          <a:p>
            <a:pPr>
              <a:buNone/>
            </a:pPr>
            <a:r>
              <a:rPr lang="cs-CZ" sz="2500" dirty="0" smtClean="0"/>
              <a:t>     2. dle cenných papírů</a:t>
            </a:r>
          </a:p>
          <a:p>
            <a:pPr>
              <a:buNone/>
            </a:pP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         primární</a:t>
            </a:r>
            <a:r>
              <a:rPr lang="cs-CZ" sz="2500" dirty="0" smtClean="0"/>
              <a:t> - vydavatel </a:t>
            </a:r>
            <a:r>
              <a:rPr lang="cs-CZ" sz="2500" b="1" dirty="0" smtClean="0"/>
              <a:t>vydává</a:t>
            </a:r>
            <a:r>
              <a:rPr lang="cs-CZ" sz="2500" dirty="0" smtClean="0"/>
              <a:t> CP </a:t>
            </a:r>
            <a:r>
              <a:rPr lang="cs-CZ" sz="2500" b="1" dirty="0" smtClean="0"/>
              <a:t>poprvé</a:t>
            </a:r>
          </a:p>
          <a:p>
            <a:pPr>
              <a:buNone/>
            </a:pP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         sekundární</a:t>
            </a:r>
            <a:r>
              <a:rPr lang="cs-CZ" sz="2500" dirty="0" smtClean="0"/>
              <a:t> - </a:t>
            </a:r>
            <a:r>
              <a:rPr lang="cs-CZ" sz="2500" b="1" dirty="0" smtClean="0"/>
              <a:t>obchody</a:t>
            </a:r>
            <a:r>
              <a:rPr lang="cs-CZ" sz="2500" dirty="0" smtClean="0"/>
              <a:t> s CP </a:t>
            </a:r>
            <a:r>
              <a:rPr lang="cs-CZ" sz="2500" b="1" dirty="0" smtClean="0"/>
              <a:t>zakoupenými</a:t>
            </a:r>
            <a:r>
              <a:rPr lang="cs-CZ" sz="2500" dirty="0" smtClean="0"/>
              <a:t> na primárním </a:t>
            </a:r>
          </a:p>
          <a:p>
            <a:pPr>
              <a:buNone/>
            </a:pPr>
            <a:r>
              <a:rPr lang="cs-CZ" sz="2500" dirty="0" smtClean="0"/>
              <a:t>                                 trhu</a:t>
            </a:r>
            <a:endParaRPr lang="cs-CZ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CHARAKTERISTIKA CP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cs-CZ" sz="2500" b="1" dirty="0" smtClean="0">
                <a:solidFill>
                  <a:schemeClr val="accent6">
                    <a:lumMod val="50000"/>
                  </a:schemeClr>
                </a:solidFill>
              </a:rPr>
              <a:t>e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</a:t>
            </a:r>
            <a:r>
              <a:rPr lang="cs-CZ" sz="2500" b="1" dirty="0" smtClean="0">
                <a:solidFill>
                  <a:schemeClr val="accent6">
                    <a:lumMod val="50000"/>
                  </a:schemeClr>
                </a:solidFill>
              </a:rPr>
              <a:t>n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ý </a:t>
            </a:r>
            <a:r>
              <a:rPr lang="cs-CZ" sz="2500" b="1" dirty="0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a</a:t>
            </a:r>
            <a:r>
              <a:rPr lang="cs-CZ" sz="2500" b="1" dirty="0" smtClean="0">
                <a:solidFill>
                  <a:schemeClr val="accent6">
                    <a:lumMod val="50000"/>
                  </a:schemeClr>
                </a:solidFill>
              </a:rPr>
              <a:t>p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í</a:t>
            </a:r>
            <a:r>
              <a:rPr lang="cs-CZ" sz="2500" b="1" dirty="0" smtClean="0">
                <a:solidFill>
                  <a:schemeClr val="accent6">
                    <a:lumMod val="50000"/>
                  </a:schemeClr>
                </a:solidFill>
              </a:rPr>
              <a:t>r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 (CP)</a:t>
            </a:r>
          </a:p>
          <a:p>
            <a:pPr>
              <a:buNone/>
            </a:pPr>
            <a:r>
              <a:rPr lang="cs-CZ" sz="2500" dirty="0" smtClean="0"/>
              <a:t>    = </a:t>
            </a:r>
            <a:r>
              <a:rPr lang="cs-CZ" sz="2500" b="1" dirty="0" smtClean="0"/>
              <a:t>peněžní pohledávka </a:t>
            </a:r>
            <a:r>
              <a:rPr lang="cs-CZ" sz="2500" dirty="0" smtClean="0"/>
              <a:t>nebo</a:t>
            </a:r>
            <a:r>
              <a:rPr lang="cs-CZ" sz="2500" b="1" dirty="0" smtClean="0"/>
              <a:t> majetkový nárok </a:t>
            </a:r>
            <a:r>
              <a:rPr lang="cs-CZ" sz="2500" dirty="0" smtClean="0"/>
              <a:t>vlastníka </a:t>
            </a:r>
          </a:p>
          <a:p>
            <a:pPr>
              <a:buNone/>
            </a:pPr>
            <a:r>
              <a:rPr lang="cs-CZ" sz="2500" dirty="0" smtClean="0"/>
              <a:t>   </a:t>
            </a:r>
            <a:r>
              <a:rPr lang="cs-CZ" sz="2500" dirty="0" smtClean="0"/>
              <a:t>    </a:t>
            </a:r>
            <a:r>
              <a:rPr lang="cs-CZ" sz="2500" dirty="0" smtClean="0"/>
              <a:t>CP vůči tomu, kdo CP vydal</a:t>
            </a:r>
          </a:p>
          <a:p>
            <a:pPr>
              <a:buNone/>
            </a:pPr>
            <a:r>
              <a:rPr lang="cs-CZ" sz="2500" dirty="0" smtClean="0"/>
              <a:t>    - 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druh kapitálu</a:t>
            </a:r>
            <a:r>
              <a:rPr lang="cs-CZ" sz="2500" dirty="0" smtClean="0"/>
              <a:t>, se kterým se obchoduje na 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finančním trhu</a:t>
            </a:r>
          </a:p>
          <a:p>
            <a:pPr>
              <a:buNone/>
            </a:pPr>
            <a:r>
              <a:rPr lang="cs-CZ" sz="2500" dirty="0" smtClean="0"/>
              <a:t>    - listina (nejčastěji), z níž jeho držiteli (</a:t>
            </a:r>
            <a:r>
              <a:rPr lang="cs-CZ" sz="2500" b="1" dirty="0" smtClean="0"/>
              <a:t>věřiteli</a:t>
            </a:r>
            <a:r>
              <a:rPr lang="cs-CZ" sz="2500" dirty="0" smtClean="0"/>
              <a:t>) vyplývá určitý   </a:t>
            </a:r>
          </a:p>
          <a:p>
            <a:pPr>
              <a:buNone/>
            </a:pPr>
            <a:r>
              <a:rPr lang="cs-CZ" sz="2500" dirty="0" smtClean="0"/>
              <a:t>      </a:t>
            </a:r>
            <a:r>
              <a:rPr lang="cs-CZ" sz="2500" b="1" dirty="0" smtClean="0"/>
              <a:t>právní nárok </a:t>
            </a:r>
            <a:r>
              <a:rPr lang="cs-CZ" sz="2500" dirty="0" smtClean="0"/>
              <a:t>(nejčastěji peněžní pohledávka) vůči tomu, </a:t>
            </a:r>
          </a:p>
          <a:p>
            <a:pPr>
              <a:buNone/>
            </a:pPr>
            <a:r>
              <a:rPr lang="cs-CZ" sz="2500" dirty="0" smtClean="0"/>
              <a:t>      kdo CP vydal a </a:t>
            </a:r>
            <a:r>
              <a:rPr lang="cs-CZ" sz="2500" b="1" dirty="0" smtClean="0"/>
              <a:t>vydavateli</a:t>
            </a:r>
            <a:r>
              <a:rPr lang="cs-CZ" sz="2500" dirty="0" smtClean="0"/>
              <a:t> (tzv. </a:t>
            </a:r>
            <a:r>
              <a:rPr lang="cs-CZ" sz="2500" b="1" dirty="0" smtClean="0"/>
              <a:t>emitentovi</a:t>
            </a:r>
            <a:r>
              <a:rPr lang="cs-CZ" sz="2500" dirty="0" smtClean="0"/>
              <a:t>) vyplývá   </a:t>
            </a:r>
          </a:p>
          <a:p>
            <a:pPr>
              <a:buNone/>
            </a:pPr>
            <a:r>
              <a:rPr lang="cs-CZ" sz="2500" dirty="0" smtClean="0"/>
              <a:t>      </a:t>
            </a:r>
            <a:r>
              <a:rPr lang="cs-CZ" sz="2500" b="1" dirty="0" smtClean="0"/>
              <a:t>povinnost</a:t>
            </a:r>
            <a:r>
              <a:rPr lang="cs-CZ" sz="2500" dirty="0" smtClean="0"/>
              <a:t> tento nárok uspokojit</a:t>
            </a:r>
          </a:p>
          <a:p>
            <a:pPr>
              <a:buNone/>
            </a:pPr>
            <a:r>
              <a:rPr lang="cs-CZ" sz="2500" dirty="0" smtClean="0"/>
              <a:t>    - je upraven 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zákonem o cenných papírech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ROZDĚLENÍ dle vlastnictví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dirty="0" smtClean="0"/>
              <a:t>a)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na majitele </a:t>
            </a:r>
            <a:r>
              <a:rPr lang="cs-CZ" sz="2500" dirty="0" smtClean="0"/>
              <a:t>(doručitele)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</a:t>
            </a:r>
            <a:r>
              <a:rPr lang="cs-CZ" sz="2500" b="1" dirty="0" smtClean="0"/>
              <a:t>není</a:t>
            </a:r>
            <a:r>
              <a:rPr lang="cs-CZ" sz="2500" dirty="0" smtClean="0"/>
              <a:t> na nich </a:t>
            </a:r>
            <a:r>
              <a:rPr lang="cs-CZ" sz="2500" b="1" dirty="0" smtClean="0"/>
              <a:t>uvedeno jméno </a:t>
            </a:r>
            <a:r>
              <a:rPr lang="cs-CZ" sz="2500" dirty="0" smtClean="0"/>
              <a:t>osoby oprávněné uplatňovat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práva spojená s CP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</a:t>
            </a:r>
            <a:r>
              <a:rPr lang="cs-CZ" sz="2500" b="1" dirty="0" smtClean="0"/>
              <a:t>vlastníkem</a:t>
            </a:r>
            <a:r>
              <a:rPr lang="cs-CZ" sz="2500" dirty="0" smtClean="0"/>
              <a:t> je ten, </a:t>
            </a:r>
            <a:r>
              <a:rPr lang="cs-CZ" sz="2500" b="1" dirty="0" smtClean="0"/>
              <a:t>kdo CP předloží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vlastnictví CP se převádí </a:t>
            </a:r>
            <a:r>
              <a:rPr lang="cs-CZ" sz="2500" b="1" dirty="0" smtClean="0"/>
              <a:t>pouze předáním </a:t>
            </a:r>
            <a:r>
              <a:rPr lang="cs-CZ" sz="2500" dirty="0" smtClean="0"/>
              <a:t>jiné osobě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b)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na jméno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</a:t>
            </a:r>
            <a:r>
              <a:rPr lang="cs-CZ" sz="2500" b="1" dirty="0" smtClean="0"/>
              <a:t>je</a:t>
            </a:r>
            <a:r>
              <a:rPr lang="cs-CZ" sz="2500" dirty="0" smtClean="0"/>
              <a:t> na nich </a:t>
            </a:r>
            <a:r>
              <a:rPr lang="cs-CZ" sz="2500" b="1" dirty="0" smtClean="0"/>
              <a:t>uvedeno jméno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převádí se </a:t>
            </a:r>
            <a:r>
              <a:rPr lang="cs-CZ" sz="2500" b="1" dirty="0" smtClean="0"/>
              <a:t>pouze  se souhlasem vydavatele </a:t>
            </a:r>
            <a:r>
              <a:rPr lang="cs-CZ" sz="2500" dirty="0" smtClean="0"/>
              <a:t>→ horší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obchodovatelnost</a:t>
            </a:r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ROZDĚLENÍ dle vlastnictví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/>
              <a:t>c</a:t>
            </a:r>
            <a:r>
              <a:rPr lang="cs-CZ" sz="2500" dirty="0" smtClean="0"/>
              <a:t>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na řad </a:t>
            </a:r>
          </a:p>
          <a:p>
            <a:pPr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</a:t>
            </a:r>
            <a:r>
              <a:rPr lang="cs-CZ" sz="2500" dirty="0" smtClean="0"/>
              <a:t>- v textu je uvedeno, že je CP vystaven </a:t>
            </a:r>
            <a:r>
              <a:rPr lang="cs-CZ" sz="2500" b="1" dirty="0" smtClean="0"/>
              <a:t>na řad určité osoby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(př. na řad </a:t>
            </a:r>
            <a:r>
              <a:rPr lang="cs-CZ" sz="2500" dirty="0"/>
              <a:t>J</a:t>
            </a:r>
            <a:r>
              <a:rPr lang="cs-CZ" sz="2500" dirty="0" smtClean="0"/>
              <a:t>ana Nováka)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- vlastnictví CP se </a:t>
            </a:r>
            <a:r>
              <a:rPr lang="cs-CZ" sz="2500" b="1" dirty="0" smtClean="0"/>
              <a:t>převádí rubopisem</a:t>
            </a:r>
            <a:r>
              <a:rPr lang="cs-CZ" sz="2500" dirty="0" smtClean="0"/>
              <a:t>, tzn. že se nový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vlastník uvede na rub CP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- pozn.: </a:t>
            </a:r>
            <a:r>
              <a:rPr lang="cs-CZ" sz="2500" i="1" dirty="0" smtClean="0"/>
              <a:t>rubopis</a:t>
            </a:r>
            <a:r>
              <a:rPr lang="cs-CZ" sz="2500" dirty="0" smtClean="0"/>
              <a:t> se označuje jako </a:t>
            </a:r>
            <a:r>
              <a:rPr lang="cs-CZ" sz="2500" b="1" i="1" dirty="0" smtClean="0"/>
              <a:t>indosament</a:t>
            </a:r>
            <a:endParaRPr lang="cs-CZ" sz="2500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ROZDĚLENÍ dle podoby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sz="2500" dirty="0" smtClean="0"/>
              <a:t>a)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listinné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</a:t>
            </a:r>
            <a:r>
              <a:rPr lang="cs-CZ" sz="2500" b="1" dirty="0" smtClean="0"/>
              <a:t>existují</a:t>
            </a:r>
            <a:r>
              <a:rPr lang="cs-CZ" sz="2500" dirty="0" smtClean="0"/>
              <a:t> fyzicky (listina)</a:t>
            </a:r>
          </a:p>
          <a:p>
            <a:pPr>
              <a:buNone/>
            </a:pPr>
            <a:endParaRPr lang="cs-CZ" sz="2500" dirty="0"/>
          </a:p>
          <a:p>
            <a:pPr>
              <a:buNone/>
            </a:pPr>
            <a:r>
              <a:rPr lang="cs-CZ" sz="2500" dirty="0" smtClean="0"/>
              <a:t>b)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zaknihované</a:t>
            </a:r>
            <a:r>
              <a:rPr lang="cs-CZ" sz="2500" dirty="0" smtClean="0"/>
              <a:t>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</a:t>
            </a:r>
            <a:r>
              <a:rPr lang="cs-CZ" sz="2500" b="1" dirty="0" smtClean="0"/>
              <a:t>neexistují</a:t>
            </a:r>
            <a:r>
              <a:rPr lang="cs-CZ" sz="2500" dirty="0" smtClean="0"/>
              <a:t> fyzicky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jsou zapsány:</a:t>
            </a:r>
          </a:p>
          <a:p>
            <a:pPr>
              <a:buNone/>
            </a:pPr>
            <a:r>
              <a:rPr lang="cs-CZ" sz="2500" dirty="0" smtClean="0"/>
              <a:t>       • ve </a:t>
            </a:r>
            <a:r>
              <a:rPr lang="cs-CZ" sz="2500" b="1" i="1" dirty="0" smtClean="0"/>
              <a:t>Středisku cenných papírů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(vznik 1993, příspěvková organizace, úkol → vedení </a:t>
            </a:r>
          </a:p>
          <a:p>
            <a:pPr>
              <a:buNone/>
            </a:pPr>
            <a:r>
              <a:rPr lang="cs-CZ" sz="2500" dirty="0" smtClean="0"/>
              <a:t>          jednotné evidence zaknihovaných CP včetně majitelů) </a:t>
            </a:r>
          </a:p>
          <a:p>
            <a:pPr>
              <a:buNone/>
            </a:pPr>
            <a:r>
              <a:rPr lang="cs-CZ" sz="2500" dirty="0" smtClean="0"/>
              <a:t>       • v </a:t>
            </a:r>
            <a:r>
              <a:rPr lang="cs-CZ" sz="2500" b="1" i="1" dirty="0" smtClean="0"/>
              <a:t>registru vydavatelů CP</a:t>
            </a:r>
          </a:p>
          <a:p>
            <a:pPr>
              <a:buNone/>
            </a:pPr>
            <a:endParaRPr lang="cs-CZ" sz="2500" dirty="0" smtClean="0"/>
          </a:p>
          <a:p>
            <a:pPr>
              <a:buNone/>
            </a:pPr>
            <a:endParaRPr lang="cs-CZ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ROZDĚLENÍ dle doby splatnosti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cs-CZ" sz="2500" dirty="0" smtClean="0"/>
              <a:t>a)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peněžního trhu 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splatnost </a:t>
            </a:r>
            <a:r>
              <a:rPr lang="cs-CZ" sz="2500" b="1" dirty="0" smtClean="0"/>
              <a:t>do 1 roku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přehled: </a:t>
            </a:r>
            <a:r>
              <a:rPr lang="cs-CZ" sz="2500" i="1" dirty="0" smtClean="0"/>
              <a:t>šeky, směnky, depozitní certifikáty, pokladniční</a:t>
            </a:r>
          </a:p>
          <a:p>
            <a:pPr>
              <a:buNone/>
            </a:pPr>
            <a:r>
              <a:rPr lang="cs-CZ" sz="2500" i="1" dirty="0"/>
              <a:t> </a:t>
            </a:r>
            <a:r>
              <a:rPr lang="cs-CZ" sz="2500" i="1" dirty="0" smtClean="0"/>
              <a:t>                      poukázky</a:t>
            </a:r>
          </a:p>
          <a:p>
            <a:pPr>
              <a:buNone/>
            </a:pPr>
            <a:endParaRPr lang="cs-CZ" sz="2500" i="1" dirty="0" smtClean="0"/>
          </a:p>
          <a:p>
            <a:pPr>
              <a:buNone/>
            </a:pPr>
            <a:r>
              <a:rPr lang="cs-CZ" sz="2500" dirty="0" smtClean="0"/>
              <a:t>b)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kapitálového trhu </a:t>
            </a:r>
          </a:p>
          <a:p>
            <a:pPr>
              <a:buNone/>
            </a:pPr>
            <a:r>
              <a:rPr lang="cs-CZ" sz="2500" b="1" dirty="0"/>
              <a:t> </a:t>
            </a:r>
            <a:r>
              <a:rPr lang="cs-CZ" sz="2500" b="1" dirty="0" smtClean="0"/>
              <a:t>    </a:t>
            </a:r>
            <a:r>
              <a:rPr lang="cs-CZ" sz="2500" dirty="0" smtClean="0"/>
              <a:t>- splatnost </a:t>
            </a:r>
            <a:r>
              <a:rPr lang="cs-CZ" sz="2500" b="1" dirty="0" smtClean="0"/>
              <a:t>nad 1 rok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- přehled: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úvěrové</a:t>
            </a:r>
            <a:r>
              <a:rPr lang="cs-CZ" sz="2500" dirty="0" smtClean="0"/>
              <a:t> - </a:t>
            </a:r>
            <a:r>
              <a:rPr lang="cs-CZ" sz="2500" i="1" dirty="0" smtClean="0"/>
              <a:t>obligace, hypoteční zástavní listy</a:t>
            </a:r>
          </a:p>
          <a:p>
            <a:pPr>
              <a:buNone/>
            </a:pPr>
            <a:r>
              <a:rPr lang="cs-CZ" sz="2500" dirty="0"/>
              <a:t> </a:t>
            </a:r>
            <a:r>
              <a:rPr lang="cs-CZ" sz="2500" dirty="0" smtClean="0"/>
              <a:t>                     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majetkové</a:t>
            </a:r>
            <a:r>
              <a:rPr lang="cs-CZ" sz="2500" dirty="0"/>
              <a:t> </a:t>
            </a:r>
            <a:r>
              <a:rPr lang="cs-CZ" sz="2500" dirty="0" smtClean="0"/>
              <a:t>- </a:t>
            </a:r>
            <a:r>
              <a:rPr lang="cs-CZ" sz="2500" i="1" dirty="0" smtClean="0"/>
              <a:t>akcie, podílové listy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ROZDĚLENÍ dle obchodovatelnosti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None/>
            </a:pPr>
            <a:r>
              <a:rPr lang="cs-CZ" sz="2500" dirty="0" smtClean="0"/>
              <a:t>a)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obchodovatelné</a:t>
            </a:r>
          </a:p>
          <a:p>
            <a:pPr marL="457200" indent="-457200">
              <a:buNone/>
            </a:pPr>
            <a:r>
              <a:rPr lang="cs-CZ" sz="2500" dirty="0" smtClean="0"/>
              <a:t>    - jsou přijaty k </a:t>
            </a:r>
            <a:r>
              <a:rPr lang="cs-CZ" sz="2500" b="1" dirty="0" smtClean="0"/>
              <a:t>obchodování na oficiálním trhu</a:t>
            </a:r>
          </a:p>
          <a:p>
            <a:pPr marL="457200" indent="-457200">
              <a:buNone/>
            </a:pPr>
            <a:r>
              <a:rPr lang="cs-CZ" sz="2500" dirty="0" smtClean="0"/>
              <a:t>    - př. na burze</a:t>
            </a:r>
          </a:p>
          <a:p>
            <a:pPr marL="457200" indent="-457200">
              <a:buNone/>
            </a:pPr>
            <a:endParaRPr lang="cs-CZ" sz="2500" dirty="0" smtClean="0"/>
          </a:p>
          <a:p>
            <a:pPr>
              <a:buNone/>
            </a:pPr>
            <a:r>
              <a:rPr lang="cs-CZ" sz="2500" dirty="0" smtClean="0"/>
              <a:t>b) </a:t>
            </a:r>
            <a:r>
              <a:rPr lang="cs-CZ" sz="2500" b="1" dirty="0" smtClean="0">
                <a:solidFill>
                  <a:schemeClr val="accent6">
                    <a:lumMod val="75000"/>
                  </a:schemeClr>
                </a:solidFill>
              </a:rPr>
              <a:t>neobchodovatelné</a:t>
            </a:r>
          </a:p>
          <a:p>
            <a:pPr>
              <a:buNone/>
            </a:pPr>
            <a:r>
              <a:rPr lang="cs-CZ" sz="2500" dirty="0" smtClean="0"/>
              <a:t>    - </a:t>
            </a:r>
            <a:r>
              <a:rPr lang="cs-CZ" sz="2500" b="1" dirty="0" smtClean="0"/>
              <a:t>nelze s nimi obchodovat</a:t>
            </a:r>
          </a:p>
          <a:p>
            <a:pPr>
              <a:buNone/>
            </a:pPr>
            <a:r>
              <a:rPr lang="cs-CZ" sz="2500" dirty="0" smtClean="0"/>
              <a:t>    - neobchodovatelnost se vyjadřuje na plášti CP</a:t>
            </a:r>
          </a:p>
          <a:p>
            <a:pPr>
              <a:buNone/>
            </a:pPr>
            <a:r>
              <a:rPr lang="cs-CZ" sz="2500" dirty="0" smtClean="0"/>
              <a:t>    - př. zaměstnanecké akcie</a:t>
            </a:r>
            <a:endParaRPr lang="cs-CZ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738</Words>
  <Application>Microsoft Office PowerPoint</Application>
  <PresentationFormat>Předvádění na obrazovce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Snímek 1</vt:lpstr>
      <vt:lpstr>CENNÉ   PAPÍRY</vt:lpstr>
      <vt:lpstr>FINANČNÍ TRH  A  CENNÉ PAPÍRY</vt:lpstr>
      <vt:lpstr>CHARAKTERISTIKA CP</vt:lpstr>
      <vt:lpstr>ROZDĚLENÍ dle vlastnictví</vt:lpstr>
      <vt:lpstr>ROZDĚLENÍ dle vlastnictví</vt:lpstr>
      <vt:lpstr>ROZDĚLENÍ dle podoby</vt:lpstr>
      <vt:lpstr>ROZDĚLENÍ dle doby splatnosti</vt:lpstr>
      <vt:lpstr>ROZDĚLENÍ dle obchodovatelnosti</vt:lpstr>
      <vt:lpstr>ÚKOLY - zadání</vt:lpstr>
      <vt:lpstr>ÚKOLY - řešení</vt:lpstr>
      <vt:lpstr>ZDROJE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Kiss</dc:creator>
  <cp:lastModifiedBy>Kiss</cp:lastModifiedBy>
  <cp:revision>24</cp:revision>
  <dcterms:created xsi:type="dcterms:W3CDTF">2013-04-26T15:00:15Z</dcterms:created>
  <dcterms:modified xsi:type="dcterms:W3CDTF">2013-05-28T15:09:23Z</dcterms:modified>
</cp:coreProperties>
</file>