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7" r:id="rId9"/>
    <p:sldId id="268" r:id="rId10"/>
    <p:sldId id="270" r:id="rId11"/>
    <p:sldId id="271" r:id="rId12"/>
    <p:sldId id="266" r:id="rId13"/>
    <p:sldId id="264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CE72-6F92-4B6B-929F-36940A9897A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1172-F3DB-40CA-AF8C-8AAD6A1E62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CE72-6F92-4B6B-929F-36940A9897A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1172-F3DB-40CA-AF8C-8AAD6A1E62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CE72-6F92-4B6B-929F-36940A9897A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1172-F3DB-40CA-AF8C-8AAD6A1E62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CE72-6F92-4B6B-929F-36940A9897A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1172-F3DB-40CA-AF8C-8AAD6A1E62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CE72-6F92-4B6B-929F-36940A9897A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1172-F3DB-40CA-AF8C-8AAD6A1E62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CE72-6F92-4B6B-929F-36940A9897A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1172-F3DB-40CA-AF8C-8AAD6A1E62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CE72-6F92-4B6B-929F-36940A9897A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1172-F3DB-40CA-AF8C-8AAD6A1E62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CE72-6F92-4B6B-929F-36940A9897A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1172-F3DB-40CA-AF8C-8AAD6A1E62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CE72-6F92-4B6B-929F-36940A9897A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1172-F3DB-40CA-AF8C-8AAD6A1E62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CE72-6F92-4B6B-929F-36940A9897A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1172-F3DB-40CA-AF8C-8AAD6A1E62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CE72-6F92-4B6B-929F-36940A9897A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1172-F3DB-40CA-AF8C-8AAD6A1E62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ECE72-6F92-4B6B-929F-36940A9897A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C1172-F3DB-40CA-AF8C-8AAD6A1E62A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258888" y="827088"/>
          <a:ext cx="6743700" cy="309467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Fajtla, Louny, p.o.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15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Manažerské funkce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Kontrola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23. 5. 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4.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téma  kontrola.  Obsahuje  charakteristiku  kontroly, její předmět, kriteria, fáze a druhy. Součástí je samostatná aktivita žáků.   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se základními pojmy z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oblasti kontroly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 formou úkolů si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 závěru 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6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ÚKOLY - zadání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Určete, zda se jedná o kontrolu </a:t>
            </a:r>
            <a:r>
              <a:rPr lang="cs-CZ" sz="2500" b="1" dirty="0" smtClean="0"/>
              <a:t>předběžnou, průběžnou </a:t>
            </a:r>
            <a:r>
              <a:rPr lang="cs-CZ" sz="2500" dirty="0" smtClean="0"/>
              <a:t>nebo</a:t>
            </a:r>
            <a:r>
              <a:rPr lang="cs-CZ" sz="2500" b="1" dirty="0" smtClean="0"/>
              <a:t> následnou:</a:t>
            </a:r>
          </a:p>
          <a:p>
            <a:pPr>
              <a:buNone/>
            </a:pPr>
            <a:r>
              <a:rPr lang="cs-CZ" sz="2500" dirty="0" smtClean="0"/>
              <a:t>     1. sledování kynutí těsta při výrobě pečiva </a:t>
            </a:r>
          </a:p>
          <a:p>
            <a:pPr>
              <a:buNone/>
            </a:pPr>
            <a:r>
              <a:rPr lang="cs-CZ" sz="2500" dirty="0" smtClean="0"/>
              <a:t>     2. vyhodnocení rentability prodeje </a:t>
            </a:r>
          </a:p>
          <a:p>
            <a:pPr>
              <a:buNone/>
            </a:pPr>
            <a:r>
              <a:rPr lang="cs-CZ" sz="2500" dirty="0" smtClean="0"/>
              <a:t>     3. kontrola stavu nádrže před služební cestou </a:t>
            </a:r>
          </a:p>
          <a:p>
            <a:r>
              <a:rPr lang="cs-CZ" sz="2500" dirty="0" smtClean="0"/>
              <a:t>Určete, zda se jedná o kontrolu </a:t>
            </a:r>
            <a:r>
              <a:rPr lang="cs-CZ" sz="2500" b="1" dirty="0" smtClean="0"/>
              <a:t>kvantitativní</a:t>
            </a:r>
            <a:r>
              <a:rPr lang="cs-CZ" sz="2500" dirty="0" smtClean="0"/>
              <a:t> nebo </a:t>
            </a:r>
            <a:r>
              <a:rPr lang="cs-CZ" sz="2500" b="1" dirty="0" smtClean="0"/>
              <a:t>kvalitativní</a:t>
            </a:r>
            <a:r>
              <a:rPr lang="cs-CZ" sz="2500" dirty="0" smtClean="0"/>
              <a:t>:</a:t>
            </a:r>
          </a:p>
          <a:p>
            <a:pPr>
              <a:buNone/>
            </a:pPr>
            <a:r>
              <a:rPr lang="cs-CZ" sz="2500" dirty="0" smtClean="0"/>
              <a:t>     1. zjišťování % zmetkovosti výrobků</a:t>
            </a:r>
          </a:p>
          <a:p>
            <a:pPr>
              <a:buNone/>
            </a:pPr>
            <a:r>
              <a:rPr lang="cs-CZ" sz="2500" dirty="0" smtClean="0"/>
              <a:t>     2. převážení hmotnosti masa dodaného dodavatelem</a:t>
            </a:r>
          </a:p>
          <a:p>
            <a:pPr>
              <a:buNone/>
            </a:pPr>
            <a:r>
              <a:rPr lang="cs-CZ" sz="2500" dirty="0" smtClean="0"/>
              <a:t>       </a:t>
            </a:r>
            <a:endParaRPr lang="cs-CZ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ÚKOLY -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700" dirty="0" smtClean="0"/>
              <a:t>Určete, zda se jedná o kontrolu předběžnou, průběžnou nebo následnou:</a:t>
            </a:r>
          </a:p>
          <a:p>
            <a:pPr>
              <a:buNone/>
            </a:pPr>
            <a:r>
              <a:rPr lang="cs-CZ" sz="2700" dirty="0" smtClean="0"/>
              <a:t>     1. sledování kynutí těsta při výrobě pečiva (průběžná)</a:t>
            </a:r>
          </a:p>
          <a:p>
            <a:pPr>
              <a:buNone/>
            </a:pPr>
            <a:r>
              <a:rPr lang="cs-CZ" sz="2700" dirty="0" smtClean="0"/>
              <a:t>     2. vyhodnocení rentability prodeje (následná)</a:t>
            </a:r>
          </a:p>
          <a:p>
            <a:pPr>
              <a:buNone/>
            </a:pPr>
            <a:r>
              <a:rPr lang="cs-CZ" sz="2700" dirty="0" smtClean="0"/>
              <a:t>     3. kontrola stavu nádrže před služební cestou (předběžná)</a:t>
            </a:r>
          </a:p>
          <a:p>
            <a:r>
              <a:rPr lang="cs-CZ" sz="2700" dirty="0" smtClean="0"/>
              <a:t>Určete, zda se jedná o kontrolu kvantitativní nebo kvalitativní:</a:t>
            </a:r>
          </a:p>
          <a:p>
            <a:pPr>
              <a:buNone/>
            </a:pPr>
            <a:r>
              <a:rPr lang="cs-CZ" sz="2700" dirty="0" smtClean="0"/>
              <a:t>     1. zjišťování % zmetkovosti výrobků (kvalitativní)</a:t>
            </a:r>
          </a:p>
          <a:p>
            <a:pPr>
              <a:buNone/>
            </a:pPr>
            <a:r>
              <a:rPr lang="cs-CZ" sz="2700" dirty="0" smtClean="0"/>
              <a:t>     2. převážení hmotnosti masa dodaného dodavatelem</a:t>
            </a:r>
          </a:p>
          <a:p>
            <a:pPr>
              <a:buNone/>
            </a:pPr>
            <a:r>
              <a:rPr lang="cs-CZ" sz="2700" dirty="0" smtClean="0"/>
              <a:t>         (kvantitativní)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C00000"/>
                </a:solidFill>
              </a:rPr>
              <a:t>DOMÁCÍ   ÚKOLY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dirty="0" smtClean="0"/>
              <a:t>Uveďte </a:t>
            </a:r>
            <a:r>
              <a:rPr lang="cs-CZ" sz="2500" b="1" dirty="0" smtClean="0"/>
              <a:t>rozdíly mezi fyzickou a dokladovou inventarizací </a:t>
            </a:r>
            <a:r>
              <a:rPr lang="cs-CZ" sz="2500" dirty="0" smtClean="0"/>
              <a:t>majetku.</a:t>
            </a:r>
          </a:p>
          <a:p>
            <a:endParaRPr lang="cs-CZ" sz="2500" dirty="0" smtClean="0"/>
          </a:p>
          <a:p>
            <a:r>
              <a:rPr lang="cs-CZ" sz="2500" dirty="0" smtClean="0"/>
              <a:t>Uveďte </a:t>
            </a:r>
            <a:r>
              <a:rPr lang="cs-CZ" sz="2500" b="1" dirty="0" smtClean="0"/>
              <a:t>konkrétní příklady prevence </a:t>
            </a:r>
            <a:r>
              <a:rPr lang="cs-CZ" sz="2500" dirty="0" smtClean="0"/>
              <a:t>z oblasti </a:t>
            </a:r>
            <a:r>
              <a:rPr lang="cs-CZ" sz="2500" b="1" dirty="0" smtClean="0"/>
              <a:t>rizikového</a:t>
            </a:r>
            <a:r>
              <a:rPr lang="cs-CZ" sz="2500" dirty="0" smtClean="0"/>
              <a:t> </a:t>
            </a:r>
            <a:r>
              <a:rPr lang="cs-CZ" sz="2500" b="1" dirty="0" smtClean="0"/>
              <a:t>chování</a:t>
            </a:r>
            <a:r>
              <a:rPr lang="cs-CZ" sz="2500" dirty="0" smtClean="0"/>
              <a:t> dětí a mládeže.</a:t>
            </a:r>
          </a:p>
          <a:p>
            <a:endParaRPr lang="cs-CZ" sz="2500" dirty="0" smtClean="0"/>
          </a:p>
          <a:p>
            <a:r>
              <a:rPr lang="cs-CZ" sz="2500" dirty="0" smtClean="0"/>
              <a:t>Pomocí získaných informací o kontrole </a:t>
            </a:r>
            <a:r>
              <a:rPr lang="cs-CZ" sz="2500" b="1" dirty="0" smtClean="0"/>
              <a:t>navrhněte vlastní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</a:t>
            </a:r>
            <a:r>
              <a:rPr lang="cs-CZ" sz="2500" b="1" dirty="0" smtClean="0"/>
              <a:t>systém zkoušení žáka na střední škole</a:t>
            </a:r>
            <a:r>
              <a:rPr lang="cs-CZ" sz="2500" dirty="0" smtClean="0"/>
              <a:t>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NOVOTNÝ, Zdeněk, Alena HOLLÁ a Nataša PRÁŠKOVÁ. </a:t>
            </a:r>
            <a:r>
              <a:rPr lang="cs-CZ" sz="2500" i="1" dirty="0" smtClean="0"/>
              <a:t>Podniková ekonomika 4</a:t>
            </a:r>
            <a:r>
              <a:rPr lang="cs-CZ" sz="2500" dirty="0" smtClean="0"/>
              <a:t>. Břeclav: </a:t>
            </a:r>
            <a:r>
              <a:rPr lang="cs-CZ" sz="2500" dirty="0" err="1" smtClean="0"/>
              <a:t>Moraviapress</a:t>
            </a:r>
            <a:r>
              <a:rPr lang="cs-CZ" sz="2500" dirty="0" smtClean="0"/>
              <a:t>, 2000. ISBN 80-86181-35-9. </a:t>
            </a:r>
            <a:endParaRPr lang="cs-CZ" sz="2500" dirty="0" smtClean="0"/>
          </a:p>
          <a:p>
            <a:endParaRPr lang="cs-CZ" sz="2500" dirty="0" smtClean="0"/>
          </a:p>
          <a:p>
            <a:r>
              <a:rPr lang="cs-CZ" sz="2500" dirty="0" smtClean="0"/>
              <a:t>ŠIMKOVÁ, Eva. </a:t>
            </a:r>
            <a:r>
              <a:rPr lang="cs-CZ" sz="2500" i="1" dirty="0" smtClean="0"/>
              <a:t>Management a marketing v praxi neziskových organizací</a:t>
            </a:r>
            <a:r>
              <a:rPr lang="cs-CZ" sz="2500" dirty="0" smtClean="0"/>
              <a:t>. 3., uprav. </a:t>
            </a:r>
            <a:r>
              <a:rPr lang="cs-CZ" sz="2500" dirty="0" err="1" smtClean="0"/>
              <a:t>vyd</a:t>
            </a:r>
            <a:r>
              <a:rPr lang="cs-CZ" sz="2500" dirty="0" smtClean="0"/>
              <a:t>. Hradec Králové, 2008. ISBN 978-807-0410-837. </a:t>
            </a:r>
            <a:endParaRPr lang="cs-CZ" sz="2500" dirty="0" smtClean="0"/>
          </a:p>
          <a:p>
            <a:endParaRPr lang="cs-CZ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txBody>
          <a:bodyPr>
            <a:normAutofit/>
          </a:bodyPr>
          <a:lstStyle/>
          <a:p>
            <a:r>
              <a:rPr lang="cs-CZ" sz="6600" dirty="0" smtClean="0">
                <a:solidFill>
                  <a:srgbClr val="C00000"/>
                </a:solidFill>
              </a:rPr>
              <a:t>KONTROLA</a:t>
            </a:r>
            <a:endParaRPr lang="cs-CZ" sz="6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C9900"/>
                </a:solidFill>
              </a:rPr>
              <a:t>CHARAKTERISTIKA </a:t>
            </a:r>
            <a:endParaRPr lang="cs-CZ" dirty="0">
              <a:solidFill>
                <a:srgbClr val="CC99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cs-CZ" sz="2500" dirty="0"/>
              <a:t>proces </a:t>
            </a:r>
            <a:r>
              <a:rPr lang="cs-CZ" sz="2500" b="1" dirty="0">
                <a:solidFill>
                  <a:srgbClr val="C00000"/>
                </a:solidFill>
              </a:rPr>
              <a:t>sledování, rozboru </a:t>
            </a:r>
            <a:r>
              <a:rPr lang="cs-CZ" sz="2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r>
              <a:rPr lang="cs-CZ" sz="2500" b="1" dirty="0">
                <a:solidFill>
                  <a:srgbClr val="C00000"/>
                </a:solidFill>
              </a:rPr>
              <a:t> přijetí závěrů </a:t>
            </a:r>
            <a:r>
              <a:rPr lang="cs-CZ" sz="2500" dirty="0"/>
              <a:t>v souvislosti s plánem a jeho realizací </a:t>
            </a:r>
          </a:p>
          <a:p>
            <a:pPr hangingPunct="0"/>
            <a:endParaRPr lang="cs-CZ" sz="2500" dirty="0"/>
          </a:p>
          <a:p>
            <a:pPr hangingPunct="0"/>
            <a:r>
              <a:rPr lang="cs-CZ" sz="2500" dirty="0" smtClean="0"/>
              <a:t>manažer porovnává</a:t>
            </a:r>
            <a:r>
              <a:rPr lang="cs-CZ" sz="2500" b="1" dirty="0" smtClean="0"/>
              <a:t> </a:t>
            </a:r>
            <a:r>
              <a:rPr lang="cs-CZ" sz="2500" b="1" dirty="0">
                <a:solidFill>
                  <a:srgbClr val="C00000"/>
                </a:solidFill>
              </a:rPr>
              <a:t>plánovaný stav </a:t>
            </a:r>
            <a:r>
              <a:rPr lang="cs-CZ" sz="2500" b="1" dirty="0"/>
              <a:t>se</a:t>
            </a:r>
            <a:r>
              <a:rPr lang="cs-CZ" sz="2500" b="1" dirty="0">
                <a:solidFill>
                  <a:srgbClr val="C00000"/>
                </a:solidFill>
              </a:rPr>
              <a:t> </a:t>
            </a:r>
            <a:r>
              <a:rPr lang="cs-CZ" sz="2500" b="1" dirty="0" smtClean="0">
                <a:solidFill>
                  <a:srgbClr val="C00000"/>
                </a:solidFill>
              </a:rPr>
              <a:t>skutečností</a:t>
            </a:r>
            <a:r>
              <a:rPr lang="cs-CZ" sz="2500" dirty="0">
                <a:solidFill>
                  <a:srgbClr val="C00000"/>
                </a:solidFill>
              </a:rPr>
              <a:t> </a:t>
            </a:r>
            <a:endParaRPr lang="cs-CZ" sz="2500" dirty="0" smtClean="0">
              <a:solidFill>
                <a:srgbClr val="C00000"/>
              </a:solidFill>
            </a:endParaRP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→ zjišťuje </a:t>
            </a:r>
            <a:r>
              <a:rPr lang="cs-CZ" sz="2500" b="1" dirty="0">
                <a:solidFill>
                  <a:srgbClr val="C00000"/>
                </a:solidFill>
              </a:rPr>
              <a:t>odchylky </a:t>
            </a:r>
            <a:endParaRPr lang="cs-CZ" sz="2500" b="1" dirty="0" smtClean="0">
              <a:solidFill>
                <a:srgbClr val="C00000"/>
              </a:solidFill>
            </a:endParaRPr>
          </a:p>
          <a:p>
            <a:pPr hangingPunct="0">
              <a:buNone/>
            </a:pPr>
            <a:r>
              <a:rPr lang="cs-CZ" sz="2500" b="1" dirty="0"/>
              <a:t> </a:t>
            </a:r>
            <a:r>
              <a:rPr lang="cs-CZ" sz="2500" b="1" dirty="0" smtClean="0"/>
              <a:t>    </a:t>
            </a:r>
            <a:r>
              <a:rPr lang="cs-CZ" sz="2500" dirty="0" smtClean="0"/>
              <a:t>→</a:t>
            </a:r>
            <a:r>
              <a:rPr lang="cs-CZ" sz="2500" b="1" dirty="0" smtClean="0"/>
              <a:t> </a:t>
            </a:r>
            <a:r>
              <a:rPr lang="cs-CZ" sz="2500" dirty="0" smtClean="0"/>
              <a:t>přijímá</a:t>
            </a:r>
            <a:r>
              <a:rPr lang="cs-CZ" sz="2500" b="1" dirty="0" smtClean="0"/>
              <a:t> </a:t>
            </a:r>
            <a:r>
              <a:rPr lang="cs-CZ" sz="2500" b="1" dirty="0">
                <a:solidFill>
                  <a:srgbClr val="C00000"/>
                </a:solidFill>
              </a:rPr>
              <a:t>opatření</a:t>
            </a:r>
            <a:r>
              <a:rPr lang="cs-CZ" sz="2500" dirty="0"/>
              <a:t> k jejich </a:t>
            </a:r>
            <a:r>
              <a:rPr lang="cs-CZ" sz="2500" dirty="0" smtClean="0"/>
              <a:t>odstranění</a:t>
            </a:r>
          </a:p>
          <a:p>
            <a:pPr hangingPunct="0">
              <a:buNone/>
            </a:pPr>
            <a:endParaRPr lang="cs-CZ" sz="2500" dirty="0"/>
          </a:p>
          <a:p>
            <a:pPr hangingPunct="0"/>
            <a:r>
              <a:rPr lang="cs-CZ" sz="2500" dirty="0"/>
              <a:t>d</a:t>
            </a:r>
            <a:r>
              <a:rPr lang="cs-CZ" sz="2500" dirty="0" smtClean="0"/>
              <a:t>ochází k hodnocení </a:t>
            </a:r>
            <a:r>
              <a:rPr lang="cs-CZ" sz="2500" b="1" dirty="0">
                <a:solidFill>
                  <a:srgbClr val="C00000"/>
                </a:solidFill>
              </a:rPr>
              <a:t>kvantity </a:t>
            </a:r>
            <a:r>
              <a:rPr lang="cs-CZ" sz="2500" b="1" dirty="0"/>
              <a:t>i</a:t>
            </a:r>
            <a:r>
              <a:rPr lang="cs-CZ" sz="2500" b="1" dirty="0">
                <a:solidFill>
                  <a:srgbClr val="C00000"/>
                </a:solidFill>
              </a:rPr>
              <a:t> kvality</a:t>
            </a:r>
            <a:r>
              <a:rPr lang="cs-CZ" sz="2500" dirty="0">
                <a:solidFill>
                  <a:srgbClr val="C00000"/>
                </a:solidFill>
              </a:rPr>
              <a:t> </a:t>
            </a:r>
            <a:r>
              <a:rPr lang="cs-CZ" sz="2500" dirty="0"/>
              <a:t>výsledků </a:t>
            </a:r>
            <a:r>
              <a:rPr lang="cs-CZ" sz="2500" dirty="0" smtClean="0"/>
              <a:t>práce</a:t>
            </a:r>
            <a:endParaRPr lang="cs-CZ" sz="2500" dirty="0"/>
          </a:p>
          <a:p>
            <a:pPr hangingPunct="0">
              <a:buNone/>
            </a:pPr>
            <a:r>
              <a:rPr lang="cs-CZ" sz="2500" dirty="0"/>
              <a:t>                    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C9900"/>
                </a:solidFill>
              </a:rPr>
              <a:t>PŘEDMĚT</a:t>
            </a:r>
            <a:endParaRPr lang="cs-CZ" dirty="0">
              <a:solidFill>
                <a:srgbClr val="CC99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rgbClr val="C00000"/>
                </a:solidFill>
              </a:rPr>
              <a:t>podnikové činnosti</a:t>
            </a:r>
            <a:r>
              <a:rPr lang="cs-CZ" sz="2500" dirty="0" smtClean="0">
                <a:solidFill>
                  <a:srgbClr val="C00000"/>
                </a:solidFill>
              </a:rPr>
              <a:t>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- př. zásobovací, výrobní, odbytová, finanční, personální,</a:t>
            </a:r>
          </a:p>
          <a:p>
            <a:pPr>
              <a:buNone/>
            </a:pPr>
            <a:r>
              <a:rPr lang="cs-CZ" sz="2500" dirty="0" smtClean="0"/>
              <a:t>             investiční</a:t>
            </a:r>
          </a:p>
          <a:p>
            <a:pPr>
              <a:buNone/>
            </a:pPr>
            <a:r>
              <a:rPr lang="cs-CZ" sz="2500" dirty="0" smtClean="0"/>
              <a:t>     - je třeba stanovit </a:t>
            </a:r>
            <a:r>
              <a:rPr lang="cs-CZ" sz="2500" b="1" dirty="0" smtClean="0">
                <a:solidFill>
                  <a:srgbClr val="C00000"/>
                </a:solidFill>
              </a:rPr>
              <a:t>kriteria</a:t>
            </a:r>
            <a:r>
              <a:rPr lang="cs-CZ" sz="2500" b="1" dirty="0" smtClean="0"/>
              <a:t> </a:t>
            </a:r>
            <a:r>
              <a:rPr lang="cs-CZ" sz="2500" dirty="0" smtClean="0"/>
              <a:t>kontroly: </a:t>
            </a:r>
            <a:r>
              <a:rPr lang="cs-CZ" sz="2500" b="1" dirty="0" smtClean="0"/>
              <a:t>plány </a:t>
            </a:r>
          </a:p>
          <a:p>
            <a:pPr>
              <a:buNone/>
            </a:pPr>
            <a:r>
              <a:rPr lang="cs-CZ" sz="2500" dirty="0" smtClean="0"/>
              <a:t>                                                                     </a:t>
            </a:r>
            <a:r>
              <a:rPr lang="cs-CZ" sz="2500" b="1" dirty="0" smtClean="0"/>
              <a:t>standardy</a:t>
            </a:r>
            <a:r>
              <a:rPr lang="cs-CZ" sz="2500" dirty="0" smtClean="0"/>
              <a:t> (části plánů)</a:t>
            </a:r>
            <a:endParaRPr lang="cs-CZ" sz="2500" b="1" dirty="0" smtClean="0"/>
          </a:p>
          <a:p>
            <a:pPr hangingPunct="0"/>
            <a:r>
              <a:rPr lang="cs-CZ" sz="2500" dirty="0" smtClean="0"/>
              <a:t>sledují se  </a:t>
            </a:r>
            <a:r>
              <a:rPr lang="cs-CZ" sz="2500" b="1" dirty="0" smtClean="0">
                <a:solidFill>
                  <a:srgbClr val="C00000"/>
                </a:solidFill>
              </a:rPr>
              <a:t>odchylky</a:t>
            </a:r>
            <a:r>
              <a:rPr lang="cs-CZ" sz="2500" dirty="0" smtClean="0"/>
              <a:t>: </a:t>
            </a: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a</a:t>
            </a:r>
            <a:r>
              <a:rPr lang="cs-CZ" sz="2500" dirty="0"/>
              <a:t>) </a:t>
            </a:r>
            <a:r>
              <a:rPr lang="cs-CZ" sz="2500" b="1" dirty="0"/>
              <a:t>významné</a:t>
            </a:r>
            <a:r>
              <a:rPr lang="cs-CZ" sz="2500" dirty="0"/>
              <a:t> (vyžadují reakci)</a:t>
            </a:r>
          </a:p>
          <a:p>
            <a:pPr>
              <a:buNone/>
            </a:pPr>
            <a:r>
              <a:rPr lang="cs-CZ" sz="2500" dirty="0" smtClean="0"/>
              <a:t>    b</a:t>
            </a:r>
            <a:r>
              <a:rPr lang="cs-CZ" sz="2500" dirty="0"/>
              <a:t>) </a:t>
            </a:r>
            <a:r>
              <a:rPr lang="cs-CZ" sz="2500" b="1" dirty="0"/>
              <a:t>nevýznamné</a:t>
            </a:r>
            <a:r>
              <a:rPr lang="cs-CZ" sz="2500" dirty="0"/>
              <a:t> (nevyžadují </a:t>
            </a:r>
            <a:r>
              <a:rPr lang="cs-CZ" sz="2500" dirty="0" smtClean="0"/>
              <a:t>reakci)</a:t>
            </a:r>
            <a:endParaRPr lang="cs-CZ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C9900"/>
                </a:solidFill>
              </a:rPr>
              <a:t>KRITERIA </a:t>
            </a:r>
            <a:endParaRPr lang="cs-CZ" dirty="0">
              <a:solidFill>
                <a:srgbClr val="CC99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hangingPunct="0">
              <a:buAutoNum type="arabicPeriod"/>
            </a:pPr>
            <a:r>
              <a:rPr lang="cs-CZ" sz="2500" b="1" dirty="0" smtClean="0">
                <a:solidFill>
                  <a:srgbClr val="C00000"/>
                </a:solidFill>
              </a:rPr>
              <a:t>plány</a:t>
            </a:r>
            <a:r>
              <a:rPr lang="cs-CZ" sz="2500" b="1" dirty="0" smtClean="0"/>
              <a:t> </a:t>
            </a:r>
          </a:p>
          <a:p>
            <a:pPr marL="514350" indent="-514350" hangingPunct="0">
              <a:buAutoNum type="arabicPeriod"/>
            </a:pPr>
            <a:r>
              <a:rPr lang="cs-CZ" sz="2500" b="1" dirty="0" smtClean="0">
                <a:solidFill>
                  <a:srgbClr val="C00000"/>
                </a:solidFill>
              </a:rPr>
              <a:t>standardy </a:t>
            </a:r>
          </a:p>
          <a:p>
            <a:pPr marL="514350" indent="-514350" hangingPunct="0">
              <a:buNone/>
            </a:pPr>
            <a:r>
              <a:rPr lang="cs-CZ" sz="2500" b="1" dirty="0" smtClean="0"/>
              <a:t>       </a:t>
            </a:r>
            <a:r>
              <a:rPr lang="cs-CZ" sz="2500" dirty="0" smtClean="0"/>
              <a:t>= určité body plánů, pomocí nichž se hodnotí práce </a:t>
            </a:r>
          </a:p>
          <a:p>
            <a:pPr marL="514350" indent="-514350" hangingPunct="0">
              <a:buNone/>
            </a:pPr>
            <a:r>
              <a:rPr lang="cs-CZ" sz="2500" dirty="0" smtClean="0"/>
              <a:t>       - rozdělení: • </a:t>
            </a:r>
            <a:r>
              <a:rPr lang="cs-CZ" sz="2500" b="1" i="1" dirty="0" smtClean="0"/>
              <a:t>fyzické</a:t>
            </a:r>
            <a:r>
              <a:rPr lang="cs-CZ" sz="2500" dirty="0" smtClean="0"/>
              <a:t> (př. hospodářské normy)</a:t>
            </a:r>
          </a:p>
          <a:p>
            <a:pPr hangingPunct="0">
              <a:buNone/>
            </a:pPr>
            <a:r>
              <a:rPr lang="cs-CZ" sz="2500" dirty="0" smtClean="0"/>
              <a:t>                            • </a:t>
            </a:r>
            <a:r>
              <a:rPr lang="cs-CZ" sz="2500" b="1" i="1" dirty="0" smtClean="0"/>
              <a:t>nákladové</a:t>
            </a:r>
            <a:r>
              <a:rPr lang="cs-CZ" sz="2500" dirty="0" smtClean="0"/>
              <a:t> (př. jednicové náklady)</a:t>
            </a:r>
          </a:p>
          <a:p>
            <a:pPr hangingPunct="0">
              <a:buNone/>
            </a:pPr>
            <a:r>
              <a:rPr lang="cs-CZ" sz="2500" dirty="0" smtClean="0"/>
              <a:t>                            • </a:t>
            </a:r>
            <a:r>
              <a:rPr lang="cs-CZ" sz="2500" b="1" i="1" dirty="0" smtClean="0"/>
              <a:t>kapitálové</a:t>
            </a:r>
            <a:r>
              <a:rPr lang="cs-CZ" sz="2500" dirty="0" smtClean="0"/>
              <a:t> (př. efektivnost)</a:t>
            </a:r>
          </a:p>
          <a:p>
            <a:pPr hangingPunct="0">
              <a:buNone/>
            </a:pPr>
            <a:r>
              <a:rPr lang="cs-CZ" sz="2500" dirty="0" smtClean="0"/>
              <a:t>                            • </a:t>
            </a:r>
            <a:r>
              <a:rPr lang="cs-CZ" sz="2500" b="1" i="1" dirty="0" smtClean="0"/>
              <a:t>příjmové</a:t>
            </a:r>
            <a:r>
              <a:rPr lang="cs-CZ" sz="2500" dirty="0" smtClean="0"/>
              <a:t> (př. tržby na zaměstnance)</a:t>
            </a:r>
          </a:p>
          <a:p>
            <a:pPr hangingPunct="0">
              <a:buNone/>
            </a:pPr>
            <a:r>
              <a:rPr lang="cs-CZ" sz="2500" dirty="0" smtClean="0"/>
              <a:t>                            • </a:t>
            </a:r>
            <a:r>
              <a:rPr lang="cs-CZ" sz="2500" b="1" i="1" dirty="0" smtClean="0"/>
              <a:t>programové</a:t>
            </a:r>
            <a:r>
              <a:rPr lang="cs-CZ" sz="2500" dirty="0" smtClean="0"/>
              <a:t> (př. harmonogram práce)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C9900"/>
                </a:solidFill>
              </a:rPr>
              <a:t>FÁZE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hangingPunct="0">
              <a:buNone/>
            </a:pPr>
            <a:r>
              <a:rPr lang="cs-CZ" sz="2500" dirty="0" smtClean="0"/>
              <a:t>1. </a:t>
            </a:r>
            <a:r>
              <a:rPr lang="cs-CZ" sz="2500" b="1" dirty="0" smtClean="0">
                <a:solidFill>
                  <a:srgbClr val="C00000"/>
                </a:solidFill>
              </a:rPr>
              <a:t>získávání </a:t>
            </a:r>
            <a:r>
              <a:rPr lang="cs-CZ" sz="2500" dirty="0"/>
              <a:t>a</a:t>
            </a:r>
            <a:r>
              <a:rPr lang="cs-CZ" sz="2500" dirty="0">
                <a:solidFill>
                  <a:srgbClr val="C00000"/>
                </a:solidFill>
              </a:rPr>
              <a:t> </a:t>
            </a:r>
            <a:r>
              <a:rPr lang="cs-CZ" sz="2500" b="1" dirty="0">
                <a:solidFill>
                  <a:srgbClr val="C00000"/>
                </a:solidFill>
              </a:rPr>
              <a:t>výběr </a:t>
            </a:r>
            <a:r>
              <a:rPr lang="cs-CZ" sz="2500" b="1" dirty="0" smtClean="0">
                <a:solidFill>
                  <a:srgbClr val="C00000"/>
                </a:solidFill>
              </a:rPr>
              <a:t>informací</a:t>
            </a:r>
          </a:p>
          <a:p>
            <a:pPr marL="457200" indent="-457200" hangingPunct="0">
              <a:buAutoNum type="arabicPeriod"/>
            </a:pPr>
            <a:endParaRPr lang="cs-CZ" sz="2500" dirty="0"/>
          </a:p>
          <a:p>
            <a:pPr hangingPunct="0">
              <a:buNone/>
            </a:pPr>
            <a:r>
              <a:rPr lang="cs-CZ" sz="2500" dirty="0" smtClean="0"/>
              <a:t>2. </a:t>
            </a:r>
            <a:r>
              <a:rPr lang="cs-CZ" sz="2500" b="1" dirty="0" smtClean="0">
                <a:solidFill>
                  <a:srgbClr val="C00000"/>
                </a:solidFill>
              </a:rPr>
              <a:t>ověření </a:t>
            </a:r>
            <a:r>
              <a:rPr lang="cs-CZ" sz="2500" b="1" dirty="0">
                <a:solidFill>
                  <a:srgbClr val="C00000"/>
                </a:solidFill>
              </a:rPr>
              <a:t>správnosti </a:t>
            </a:r>
            <a:r>
              <a:rPr lang="cs-CZ" sz="2500" dirty="0" smtClean="0"/>
              <a:t>informací </a:t>
            </a:r>
            <a:r>
              <a:rPr lang="cs-CZ" sz="2500" dirty="0"/>
              <a:t>(tzv. </a:t>
            </a:r>
            <a:r>
              <a:rPr lang="cs-CZ" sz="2500" b="1" dirty="0"/>
              <a:t>verifikace</a:t>
            </a:r>
            <a:r>
              <a:rPr lang="cs-CZ" sz="2500" dirty="0" smtClean="0"/>
              <a:t>)</a:t>
            </a:r>
          </a:p>
          <a:p>
            <a:pPr hangingPunct="0">
              <a:buNone/>
            </a:pPr>
            <a:endParaRPr lang="cs-CZ" sz="2500" dirty="0"/>
          </a:p>
          <a:p>
            <a:pPr hangingPunct="0">
              <a:buNone/>
            </a:pPr>
            <a:r>
              <a:rPr lang="cs-CZ" sz="2500" dirty="0" smtClean="0"/>
              <a:t>3. </a:t>
            </a:r>
            <a:r>
              <a:rPr lang="cs-CZ" sz="2500" b="1" dirty="0" smtClean="0">
                <a:solidFill>
                  <a:srgbClr val="C00000"/>
                </a:solidFill>
              </a:rPr>
              <a:t>vlastní </a:t>
            </a:r>
            <a:r>
              <a:rPr lang="cs-CZ" sz="2500" b="1" dirty="0">
                <a:solidFill>
                  <a:srgbClr val="C00000"/>
                </a:solidFill>
              </a:rPr>
              <a:t>kontrola </a:t>
            </a:r>
            <a:r>
              <a:rPr lang="cs-CZ" sz="2500" dirty="0"/>
              <a:t>(zjišťování odchylek</a:t>
            </a:r>
            <a:r>
              <a:rPr lang="cs-CZ" sz="2500" dirty="0" smtClean="0"/>
              <a:t>)</a:t>
            </a:r>
          </a:p>
          <a:p>
            <a:pPr hangingPunct="0">
              <a:buNone/>
            </a:pPr>
            <a:endParaRPr lang="cs-CZ" sz="2500" dirty="0"/>
          </a:p>
          <a:p>
            <a:pPr hangingPunct="0">
              <a:buNone/>
            </a:pPr>
            <a:r>
              <a:rPr lang="cs-CZ" sz="2500" dirty="0" smtClean="0"/>
              <a:t>4. </a:t>
            </a:r>
            <a:r>
              <a:rPr lang="cs-CZ" sz="2500" b="1" dirty="0" smtClean="0">
                <a:solidFill>
                  <a:srgbClr val="C00000"/>
                </a:solidFill>
              </a:rPr>
              <a:t>závěr</a:t>
            </a:r>
            <a:r>
              <a:rPr lang="cs-CZ" sz="2500" dirty="0" smtClean="0"/>
              <a:t> </a:t>
            </a:r>
            <a:r>
              <a:rPr lang="cs-CZ" sz="2500" dirty="0"/>
              <a:t>(návrhy opatření + jejich realizace</a:t>
            </a:r>
            <a:r>
              <a:rPr lang="cs-CZ" sz="2500" dirty="0" smtClean="0"/>
              <a:t>)</a:t>
            </a:r>
          </a:p>
          <a:p>
            <a:pPr hangingPunct="0">
              <a:buNone/>
            </a:pPr>
            <a:endParaRPr lang="cs-CZ" sz="2500" dirty="0"/>
          </a:p>
          <a:p>
            <a:pPr hangingPunct="0">
              <a:buNone/>
            </a:pPr>
            <a:r>
              <a:rPr lang="cs-CZ" sz="2500" dirty="0" smtClean="0"/>
              <a:t>5. </a:t>
            </a:r>
            <a:r>
              <a:rPr lang="cs-CZ" sz="2500" b="1" dirty="0" smtClean="0">
                <a:solidFill>
                  <a:srgbClr val="C00000"/>
                </a:solidFill>
              </a:rPr>
              <a:t>zpětná </a:t>
            </a:r>
            <a:r>
              <a:rPr lang="cs-CZ" sz="2500" b="1" dirty="0">
                <a:solidFill>
                  <a:srgbClr val="C00000"/>
                </a:solidFill>
              </a:rPr>
              <a:t>vazba </a:t>
            </a:r>
            <a:r>
              <a:rPr lang="cs-CZ" sz="2500" dirty="0"/>
              <a:t>(kontrola realizace opatření)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C9900"/>
                </a:solidFill>
              </a:rPr>
              <a:t>DRUHY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cs-CZ" sz="2500" dirty="0"/>
              <a:t>1. dle času: </a:t>
            </a:r>
            <a:endParaRPr lang="cs-CZ" sz="2500" dirty="0" smtClean="0"/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a</a:t>
            </a:r>
            <a:r>
              <a:rPr lang="cs-CZ" sz="2500" dirty="0"/>
              <a:t>/ </a:t>
            </a:r>
            <a:r>
              <a:rPr lang="cs-CZ" sz="2500" b="1" dirty="0">
                <a:solidFill>
                  <a:srgbClr val="C00000"/>
                </a:solidFill>
              </a:rPr>
              <a:t>předběžná</a:t>
            </a:r>
            <a:r>
              <a:rPr lang="cs-CZ" sz="2500" dirty="0"/>
              <a:t> (př. </a:t>
            </a:r>
            <a:r>
              <a:rPr lang="cs-CZ" sz="2500" dirty="0" smtClean="0"/>
              <a:t>preventivní prohlídka)  </a:t>
            </a: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b</a:t>
            </a:r>
            <a:r>
              <a:rPr lang="cs-CZ" sz="2500" dirty="0"/>
              <a:t>/ </a:t>
            </a:r>
            <a:r>
              <a:rPr lang="cs-CZ" sz="2500" b="1" dirty="0">
                <a:solidFill>
                  <a:srgbClr val="C00000"/>
                </a:solidFill>
              </a:rPr>
              <a:t>průběžná</a:t>
            </a:r>
            <a:r>
              <a:rPr lang="cs-CZ" sz="2500" dirty="0"/>
              <a:t> (př. </a:t>
            </a:r>
            <a:r>
              <a:rPr lang="cs-CZ" sz="2500" dirty="0" smtClean="0"/>
              <a:t>krátká porada</a:t>
            </a:r>
            <a:r>
              <a:rPr lang="cs-CZ" sz="2500" dirty="0"/>
              <a:t>)   </a:t>
            </a:r>
          </a:p>
          <a:p>
            <a:pPr hangingPunct="0">
              <a:buNone/>
            </a:pPr>
            <a:r>
              <a:rPr lang="cs-CZ" sz="2500" dirty="0" smtClean="0"/>
              <a:t>         c</a:t>
            </a:r>
            <a:r>
              <a:rPr lang="cs-CZ" sz="2500" dirty="0"/>
              <a:t>/ </a:t>
            </a:r>
            <a:r>
              <a:rPr lang="cs-CZ" sz="2500" b="1" dirty="0">
                <a:solidFill>
                  <a:srgbClr val="C00000"/>
                </a:solidFill>
              </a:rPr>
              <a:t>následná</a:t>
            </a:r>
            <a:r>
              <a:rPr lang="cs-CZ" sz="2500" dirty="0"/>
              <a:t> (př. rozbor finančních výsledků</a:t>
            </a:r>
            <a:r>
              <a:rPr lang="cs-CZ" sz="2500" dirty="0" smtClean="0"/>
              <a:t>)</a:t>
            </a:r>
          </a:p>
          <a:p>
            <a:pPr hangingPunct="0">
              <a:buNone/>
            </a:pPr>
            <a:endParaRPr lang="cs-CZ" sz="2500" dirty="0"/>
          </a:p>
          <a:p>
            <a:pPr hangingPunct="0"/>
            <a:r>
              <a:rPr lang="cs-CZ" sz="2500" dirty="0" smtClean="0"/>
              <a:t>2</a:t>
            </a:r>
            <a:r>
              <a:rPr lang="cs-CZ" sz="2500" dirty="0"/>
              <a:t>. dle místa: </a:t>
            </a:r>
            <a:endParaRPr lang="cs-CZ" sz="2500" dirty="0" smtClean="0"/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a</a:t>
            </a:r>
            <a:r>
              <a:rPr lang="cs-CZ" sz="2500" dirty="0"/>
              <a:t>/ </a:t>
            </a:r>
            <a:r>
              <a:rPr lang="cs-CZ" sz="2500" b="1" dirty="0">
                <a:solidFill>
                  <a:srgbClr val="C00000"/>
                </a:solidFill>
              </a:rPr>
              <a:t>přímá</a:t>
            </a:r>
            <a:r>
              <a:rPr lang="cs-CZ" sz="2500" dirty="0"/>
              <a:t> (př. inventura fyzická)   </a:t>
            </a:r>
            <a:endParaRPr lang="cs-CZ" sz="2500" dirty="0" smtClean="0"/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b</a:t>
            </a:r>
            <a:r>
              <a:rPr lang="cs-CZ" sz="2500" dirty="0"/>
              <a:t>/ </a:t>
            </a:r>
            <a:r>
              <a:rPr lang="cs-CZ" sz="2500" b="1" dirty="0">
                <a:solidFill>
                  <a:srgbClr val="C00000"/>
                </a:solidFill>
              </a:rPr>
              <a:t>nepřímá</a:t>
            </a:r>
            <a:r>
              <a:rPr lang="cs-CZ" sz="2500" b="1" dirty="0"/>
              <a:t> </a:t>
            </a:r>
            <a:r>
              <a:rPr lang="cs-CZ" sz="2500" dirty="0"/>
              <a:t>(př. </a:t>
            </a:r>
            <a:r>
              <a:rPr lang="cs-CZ" sz="2500" dirty="0" smtClean="0"/>
              <a:t>výpis z trestního rejstříku)</a:t>
            </a:r>
            <a:endParaRPr lang="cs-CZ" sz="2500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C9900"/>
                </a:solidFill>
              </a:rPr>
              <a:t>DRUHY</a:t>
            </a:r>
            <a:endParaRPr lang="cs-CZ" dirty="0">
              <a:solidFill>
                <a:srgbClr val="CC99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cs-CZ" sz="2500" dirty="0" smtClean="0"/>
              <a:t>3. dle rozsahu: </a:t>
            </a: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a/ </a:t>
            </a:r>
            <a:r>
              <a:rPr lang="cs-CZ" sz="2500" b="1" dirty="0" smtClean="0">
                <a:solidFill>
                  <a:srgbClr val="C00000"/>
                </a:solidFill>
              </a:rPr>
              <a:t>dílčí</a:t>
            </a:r>
            <a:r>
              <a:rPr lang="cs-CZ" sz="2500" dirty="0" smtClean="0"/>
              <a:t> (př. namátková kontrola)   </a:t>
            </a: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b/</a:t>
            </a:r>
            <a:r>
              <a:rPr lang="cs-CZ" sz="2500" b="1" dirty="0" smtClean="0">
                <a:solidFill>
                  <a:srgbClr val="C00000"/>
                </a:solidFill>
              </a:rPr>
              <a:t>kompletní</a:t>
            </a:r>
            <a:r>
              <a:rPr lang="cs-CZ" sz="2500" dirty="0" smtClean="0"/>
              <a:t> (př. roční ekonomický rozbor)</a:t>
            </a:r>
          </a:p>
          <a:p>
            <a:pPr hangingPunct="0">
              <a:buNone/>
            </a:pPr>
            <a:endParaRPr lang="cs-CZ" sz="2500" dirty="0" smtClean="0"/>
          </a:p>
          <a:p>
            <a:pPr hangingPunct="0"/>
            <a:r>
              <a:rPr lang="cs-CZ" sz="2500" dirty="0" smtClean="0"/>
              <a:t>4</a:t>
            </a:r>
            <a:r>
              <a:rPr lang="cs-CZ" sz="2500" dirty="0"/>
              <a:t>. dle doby: </a:t>
            </a:r>
            <a:endParaRPr lang="cs-CZ" sz="2500" dirty="0" smtClean="0"/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a</a:t>
            </a:r>
            <a:r>
              <a:rPr lang="cs-CZ" sz="2500" dirty="0"/>
              <a:t>/ </a:t>
            </a:r>
            <a:r>
              <a:rPr lang="cs-CZ" sz="2500" b="1" dirty="0">
                <a:solidFill>
                  <a:srgbClr val="C00000"/>
                </a:solidFill>
              </a:rPr>
              <a:t>nepřetržitá</a:t>
            </a:r>
            <a:r>
              <a:rPr lang="cs-CZ" sz="2500" dirty="0"/>
              <a:t> (př. elektrárna)   </a:t>
            </a:r>
            <a:endParaRPr lang="cs-CZ" sz="2500" dirty="0" smtClean="0"/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b</a:t>
            </a:r>
            <a:r>
              <a:rPr lang="cs-CZ" sz="2500" dirty="0"/>
              <a:t>/ </a:t>
            </a:r>
            <a:r>
              <a:rPr lang="cs-CZ" sz="2500" b="1" dirty="0">
                <a:solidFill>
                  <a:srgbClr val="C00000"/>
                </a:solidFill>
              </a:rPr>
              <a:t>periodická</a:t>
            </a:r>
            <a:r>
              <a:rPr lang="cs-CZ" sz="2500" dirty="0"/>
              <a:t> (př. kontrola </a:t>
            </a:r>
            <a:r>
              <a:rPr lang="cs-CZ" sz="2500" dirty="0" smtClean="0"/>
              <a:t>požární ochrany)</a:t>
            </a:r>
            <a:endParaRPr lang="cs-CZ" sz="2500" dirty="0"/>
          </a:p>
          <a:p>
            <a:pPr hangingPunct="0">
              <a:buNone/>
            </a:pPr>
            <a:r>
              <a:rPr lang="cs-CZ" sz="2500" dirty="0" smtClean="0"/>
              <a:t>         c</a:t>
            </a:r>
            <a:r>
              <a:rPr lang="cs-CZ" sz="2500" dirty="0"/>
              <a:t>/ </a:t>
            </a:r>
            <a:r>
              <a:rPr lang="cs-CZ" sz="2500" b="1" dirty="0">
                <a:solidFill>
                  <a:srgbClr val="C00000"/>
                </a:solidFill>
              </a:rPr>
              <a:t>nepravidelná</a:t>
            </a:r>
            <a:r>
              <a:rPr lang="cs-CZ" sz="2500" dirty="0"/>
              <a:t> (př. </a:t>
            </a:r>
            <a:r>
              <a:rPr lang="cs-CZ" sz="2500" dirty="0" smtClean="0"/>
              <a:t>namátková kontrola)</a:t>
            </a:r>
            <a:endParaRPr lang="cs-CZ" sz="2500" dirty="0"/>
          </a:p>
          <a:p>
            <a:pPr hangingPunct="0">
              <a:buNone/>
            </a:pPr>
            <a:r>
              <a:rPr lang="cs-CZ" sz="2500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C9900"/>
                </a:solidFill>
              </a:rPr>
              <a:t>DRUHY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cs-CZ" dirty="0" smtClean="0"/>
              <a:t> </a:t>
            </a:r>
            <a:r>
              <a:rPr lang="cs-CZ" sz="2500" dirty="0" smtClean="0"/>
              <a:t>5. dle systému: </a:t>
            </a: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a/ </a:t>
            </a:r>
            <a:r>
              <a:rPr lang="cs-CZ" sz="2500" b="1" dirty="0" smtClean="0">
                <a:solidFill>
                  <a:srgbClr val="C00000"/>
                </a:solidFill>
              </a:rPr>
              <a:t>vnější</a:t>
            </a:r>
            <a:r>
              <a:rPr lang="cs-CZ" sz="2500" dirty="0" smtClean="0"/>
              <a:t> (př. Krajská hygienická stanice)   </a:t>
            </a: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b/ </a:t>
            </a:r>
            <a:r>
              <a:rPr lang="cs-CZ" sz="2500" b="1" dirty="0" smtClean="0">
                <a:solidFill>
                  <a:srgbClr val="C00000"/>
                </a:solidFill>
              </a:rPr>
              <a:t>vnitřní</a:t>
            </a:r>
            <a:r>
              <a:rPr lang="cs-CZ" sz="2500" dirty="0" smtClean="0"/>
              <a:t> (př. útvar řízení jakosti)</a:t>
            </a:r>
          </a:p>
          <a:p>
            <a:pPr hangingPunct="0">
              <a:buNone/>
            </a:pPr>
            <a:endParaRPr lang="cs-CZ" sz="2500" dirty="0" smtClean="0"/>
          </a:p>
          <a:p>
            <a:pPr hangingPunct="0"/>
            <a:r>
              <a:rPr lang="cs-CZ" sz="2500" dirty="0" smtClean="0"/>
              <a:t>6. dle úrovně řízení: </a:t>
            </a: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a/ </a:t>
            </a:r>
            <a:r>
              <a:rPr lang="cs-CZ" sz="2500" b="1" dirty="0" smtClean="0">
                <a:solidFill>
                  <a:srgbClr val="C00000"/>
                </a:solidFill>
              </a:rPr>
              <a:t>vrcholová</a:t>
            </a:r>
            <a:r>
              <a:rPr lang="cs-CZ" sz="2500" dirty="0" smtClean="0"/>
              <a:t> (př. ředitel)   </a:t>
            </a: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b/ </a:t>
            </a:r>
            <a:r>
              <a:rPr lang="cs-CZ" sz="2500" b="1" dirty="0" smtClean="0">
                <a:solidFill>
                  <a:srgbClr val="C00000"/>
                </a:solidFill>
              </a:rPr>
              <a:t>nižší úrovně</a:t>
            </a:r>
            <a:r>
              <a:rPr lang="cs-CZ" sz="2500" dirty="0" smtClean="0">
                <a:solidFill>
                  <a:srgbClr val="C00000"/>
                </a:solidFill>
              </a:rPr>
              <a:t> </a:t>
            </a:r>
            <a:r>
              <a:rPr lang="cs-CZ" sz="2500" dirty="0" smtClean="0"/>
              <a:t>(př. mistr)</a:t>
            </a:r>
            <a:endParaRPr lang="cs-CZ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662</Words>
  <Application>Microsoft Office PowerPoint</Application>
  <PresentationFormat>Předvádění na obrazovce (4:3)</PresentationFormat>
  <Paragraphs>120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KONTROLA</vt:lpstr>
      <vt:lpstr>CHARAKTERISTIKA </vt:lpstr>
      <vt:lpstr>PŘEDMĚT</vt:lpstr>
      <vt:lpstr>KRITERIA </vt:lpstr>
      <vt:lpstr>FÁZE </vt:lpstr>
      <vt:lpstr>DRUHY </vt:lpstr>
      <vt:lpstr>DRUHY</vt:lpstr>
      <vt:lpstr>DRUHY </vt:lpstr>
      <vt:lpstr>ÚKOLY - zadání</vt:lpstr>
      <vt:lpstr>ÚKOLY - řešení</vt:lpstr>
      <vt:lpstr>DOMÁCÍ   ÚKOLY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Nikol</dc:creator>
  <cp:lastModifiedBy>Kiss</cp:lastModifiedBy>
  <cp:revision>30</cp:revision>
  <dcterms:created xsi:type="dcterms:W3CDTF">2013-04-19T18:53:36Z</dcterms:created>
  <dcterms:modified xsi:type="dcterms:W3CDTF">2013-05-28T15:01:49Z</dcterms:modified>
</cp:coreProperties>
</file>