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7" r:id="rId7"/>
    <p:sldId id="268" r:id="rId8"/>
    <p:sldId id="264" r:id="rId9"/>
    <p:sldId id="260" r:id="rId10"/>
    <p:sldId id="261" r:id="rId11"/>
    <p:sldId id="265" r:id="rId12"/>
    <p:sldId id="262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AF5D0-4890-4F2E-9EA1-90998A8785DA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D19E5-F43B-450F-88BF-69920A0AFD8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Fajtla, Louny, p.o.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12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Marketingový mix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Publicita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25. 4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publicita. Obsahuje  charakteristiku  publicity  a nástroje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publicity.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Součástí je samostatná aktivita žáků.                 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základními pojmy z oblasti publicity a formou úkolů si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 závěru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ÚKOLY - řešení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1. V jakých oblastech se v současnosti objevuje   </a:t>
            </a:r>
          </a:p>
          <a:p>
            <a:pPr>
              <a:buNone/>
            </a:pPr>
            <a:r>
              <a:rPr lang="cs-CZ" sz="2500" dirty="0" smtClean="0"/>
              <a:t>     sponzorská činnost nejčastěji?</a:t>
            </a:r>
          </a:p>
          <a:p>
            <a:pPr>
              <a:buNone/>
            </a:pPr>
            <a:r>
              <a:rPr lang="cs-CZ" sz="2500" dirty="0" smtClean="0"/>
              <a:t>    (př. sociální oblast, kultura, zdravotnictví)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2. Jak ovlivňují výroční zprávy veřejné mínění o stabilitě  </a:t>
            </a:r>
          </a:p>
          <a:p>
            <a:pPr>
              <a:buNone/>
            </a:pPr>
            <a:r>
              <a:rPr lang="cs-CZ" sz="2500" dirty="0" smtClean="0"/>
              <a:t>    organizace na trhu?</a:t>
            </a:r>
          </a:p>
          <a:p>
            <a:pPr>
              <a:buNone/>
            </a:pPr>
            <a:r>
              <a:rPr lang="cs-CZ" sz="2500" dirty="0" smtClean="0"/>
              <a:t>    (př. kladný hospodářský výsledek přispívá ke stabilitě</a:t>
            </a:r>
          </a:p>
          <a:p>
            <a:pPr>
              <a:buNone/>
            </a:pPr>
            <a:r>
              <a:rPr lang="cs-CZ" sz="2500" dirty="0" smtClean="0"/>
              <a:t>           organizace na trhu)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ÚKOLY - řešení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sz="2500" dirty="0" smtClean="0"/>
              <a:t>3. Uveďte konkrétní oblasti, ve kterých jsou pořádány</a:t>
            </a:r>
          </a:p>
          <a:p>
            <a:pPr>
              <a:buNone/>
            </a:pPr>
            <a:r>
              <a:rPr lang="cs-CZ" sz="2500" dirty="0" smtClean="0"/>
              <a:t>    tiskové konference. </a:t>
            </a:r>
          </a:p>
          <a:p>
            <a:pPr>
              <a:buNone/>
            </a:pPr>
            <a:r>
              <a:rPr lang="cs-CZ" sz="2500" dirty="0" smtClean="0"/>
              <a:t>    (př. vláda, sport)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4. Prostřednictvím internetu vyhledejte název konkrétní </a:t>
            </a:r>
          </a:p>
          <a:p>
            <a:pPr>
              <a:buNone/>
            </a:pPr>
            <a:r>
              <a:rPr lang="cs-CZ" sz="2500" dirty="0" smtClean="0"/>
              <a:t>    PR agentury.</a:t>
            </a:r>
          </a:p>
          <a:p>
            <a:pPr>
              <a:buNone/>
            </a:pPr>
            <a:r>
              <a:rPr lang="cs-CZ" sz="2500" dirty="0" smtClean="0"/>
              <a:t>    (Bílý Medvěd PUBLIC RELATIONS, s. r. o. – práce pro společnost IKEA)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NOVOTNÝ, Zdeněk, Věra DYNTAROVÁ a Radka KAFKOVÁ. </a:t>
            </a:r>
            <a:r>
              <a:rPr lang="cs-CZ" sz="2500" i="1" dirty="0" smtClean="0"/>
              <a:t>Ekonomika 2</a:t>
            </a:r>
            <a:r>
              <a:rPr lang="cs-CZ" sz="2500" dirty="0" smtClean="0"/>
              <a:t>. Břeclav: Střední průmyslová škola Edvarda Beneše a Obchodní akademie Břeclav, 2012. </a:t>
            </a:r>
          </a:p>
          <a:p>
            <a:r>
              <a:rPr lang="cs-CZ" sz="2500" dirty="0" smtClean="0"/>
              <a:t>ŠVARCOVÁ, Jena. </a:t>
            </a:r>
            <a:r>
              <a:rPr lang="cs-CZ" sz="2500" i="1" dirty="0" smtClean="0"/>
              <a:t>Ekonomie: stručný přehled : teorie a praxe aktuálně a v souvislostech</a:t>
            </a:r>
            <a:r>
              <a:rPr lang="cs-CZ" sz="2500" dirty="0" smtClean="0"/>
              <a:t>. Zlín: CEED, 2006, 295 s. ISBN 80-903-4333-3. </a:t>
            </a:r>
          </a:p>
          <a:p>
            <a:r>
              <a:rPr lang="cs-CZ" sz="2500" dirty="0" smtClean="0"/>
              <a:t>KARLÍČEK, Miroslav a Petr KRÁL. </a:t>
            </a:r>
            <a:r>
              <a:rPr lang="cs-CZ" sz="2500" i="1" dirty="0" smtClean="0"/>
              <a:t>Marketingová komunikace: jak komunikovat na našem trhu</a:t>
            </a:r>
            <a:r>
              <a:rPr lang="cs-CZ" sz="2500" dirty="0" smtClean="0"/>
              <a:t>. 1. </a:t>
            </a:r>
            <a:r>
              <a:rPr lang="cs-CZ" sz="2500" dirty="0" err="1" smtClean="0"/>
              <a:t>vyd</a:t>
            </a:r>
            <a:r>
              <a:rPr lang="cs-CZ" sz="2500" dirty="0" smtClean="0"/>
              <a:t>. Praha: </a:t>
            </a:r>
            <a:r>
              <a:rPr lang="cs-CZ" sz="2500" dirty="0" err="1" smtClean="0"/>
              <a:t>Grada</a:t>
            </a:r>
            <a:r>
              <a:rPr lang="cs-CZ" sz="2500" dirty="0" smtClean="0"/>
              <a:t>, 2011, 213 s. ISBN 978-80-247-3541-2. </a:t>
            </a:r>
          </a:p>
          <a:p>
            <a:endParaRPr lang="cs-CZ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FORET, Miroslav. </a:t>
            </a:r>
            <a:r>
              <a:rPr lang="cs-CZ" sz="2500" i="1" dirty="0" smtClean="0"/>
              <a:t>Marketingová komunikace</a:t>
            </a:r>
            <a:r>
              <a:rPr lang="cs-CZ" sz="2500" dirty="0" smtClean="0"/>
              <a:t>. 3., </a:t>
            </a:r>
            <a:r>
              <a:rPr lang="cs-CZ" sz="2500" dirty="0" err="1" smtClean="0"/>
              <a:t>aktualiz</a:t>
            </a:r>
            <a:r>
              <a:rPr lang="cs-CZ" sz="2500" dirty="0" smtClean="0"/>
              <a:t>. </a:t>
            </a:r>
            <a:r>
              <a:rPr lang="cs-CZ" sz="2500" dirty="0" err="1" smtClean="0"/>
              <a:t>vyd</a:t>
            </a:r>
            <a:r>
              <a:rPr lang="cs-CZ" sz="2500" dirty="0" smtClean="0"/>
              <a:t>. Brno: </a:t>
            </a:r>
            <a:r>
              <a:rPr lang="cs-CZ" sz="2500" dirty="0" err="1" smtClean="0"/>
              <a:t>Computer</a:t>
            </a:r>
            <a:r>
              <a:rPr lang="cs-CZ" sz="2500" dirty="0" smtClean="0"/>
              <a:t> </a:t>
            </a:r>
            <a:r>
              <a:rPr lang="cs-CZ" sz="2500" dirty="0" err="1" smtClean="0"/>
              <a:t>Press</a:t>
            </a:r>
            <a:r>
              <a:rPr lang="cs-CZ" sz="2500" dirty="0" smtClean="0"/>
              <a:t>, 2011, 486 s. ISBN 978-80-251-3432-0. </a:t>
            </a:r>
            <a:endParaRPr lang="cs-CZ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70586"/>
          </a:xfrm>
        </p:spPr>
        <p:txBody>
          <a:bodyPr>
            <a:normAutofit/>
          </a:bodyPr>
          <a:lstStyle/>
          <a:p>
            <a:r>
              <a:rPr lang="cs-CZ" sz="8000" dirty="0" smtClean="0">
                <a:solidFill>
                  <a:srgbClr val="C00000"/>
                </a:solidFill>
              </a:rPr>
              <a:t>P </a:t>
            </a:r>
            <a:r>
              <a:rPr lang="cs-CZ" sz="8000" dirty="0" smtClean="0">
                <a:solidFill>
                  <a:srgbClr val="996633"/>
                </a:solidFill>
              </a:rPr>
              <a:t>U </a:t>
            </a:r>
            <a:r>
              <a:rPr lang="cs-CZ" sz="8000" dirty="0" smtClean="0">
                <a:solidFill>
                  <a:srgbClr val="C00000"/>
                </a:solidFill>
              </a:rPr>
              <a:t>B </a:t>
            </a:r>
            <a:r>
              <a:rPr lang="cs-CZ" sz="8000" dirty="0" smtClean="0">
                <a:solidFill>
                  <a:srgbClr val="996633"/>
                </a:solidFill>
              </a:rPr>
              <a:t>L </a:t>
            </a:r>
            <a:r>
              <a:rPr lang="cs-CZ" sz="8000" dirty="0" smtClean="0">
                <a:solidFill>
                  <a:srgbClr val="C00000"/>
                </a:solidFill>
              </a:rPr>
              <a:t>I </a:t>
            </a:r>
            <a:r>
              <a:rPr lang="cs-CZ" sz="8000" dirty="0" smtClean="0">
                <a:solidFill>
                  <a:srgbClr val="996633"/>
                </a:solidFill>
              </a:rPr>
              <a:t>C </a:t>
            </a:r>
            <a:r>
              <a:rPr lang="cs-CZ" sz="8000" dirty="0" smtClean="0">
                <a:solidFill>
                  <a:srgbClr val="C00000"/>
                </a:solidFill>
              </a:rPr>
              <a:t>I </a:t>
            </a:r>
            <a:r>
              <a:rPr lang="cs-CZ" sz="8000" dirty="0" smtClean="0">
                <a:solidFill>
                  <a:srgbClr val="996633"/>
                </a:solidFill>
              </a:rPr>
              <a:t>T </a:t>
            </a:r>
            <a:r>
              <a:rPr lang="cs-CZ" sz="8000" dirty="0" smtClean="0">
                <a:solidFill>
                  <a:srgbClr val="C00000"/>
                </a:solidFill>
              </a:rPr>
              <a:t>A</a:t>
            </a:r>
            <a:endParaRPr lang="cs-CZ" sz="8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CHARAKTERISTIKA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/>
              <a:t>označení: </a:t>
            </a:r>
            <a:r>
              <a:rPr lang="cs-CZ" sz="2500" b="1" dirty="0" smtClean="0">
                <a:solidFill>
                  <a:srgbClr val="996633"/>
                </a:solidFill>
              </a:rPr>
              <a:t>Public relations </a:t>
            </a:r>
            <a:r>
              <a:rPr lang="cs-CZ" sz="2500" dirty="0" smtClean="0">
                <a:solidFill>
                  <a:srgbClr val="996633"/>
                </a:solidFill>
              </a:rPr>
              <a:t>(PR)</a:t>
            </a:r>
          </a:p>
          <a:p>
            <a:r>
              <a:rPr lang="cs-CZ" sz="2500" dirty="0" smtClean="0"/>
              <a:t>vztah organizace k veřejnosti → dialog mezi organizací</a:t>
            </a:r>
          </a:p>
          <a:p>
            <a:pPr>
              <a:buNone/>
            </a:pPr>
            <a:r>
              <a:rPr lang="cs-CZ" sz="2500" dirty="0" smtClean="0"/>
              <a:t>     a skupinami, které rozhodují o úspěchu či neúspěchu organizace (př. dárci, dodavatelé, investoři, zákazníci, novináři, vládní instituce, potenciální zaměstnanci, místní obyvatelstvo)</a:t>
            </a:r>
          </a:p>
          <a:p>
            <a:r>
              <a:rPr lang="cs-CZ" sz="2500" dirty="0" smtClean="0"/>
              <a:t>představuje </a:t>
            </a:r>
            <a:r>
              <a:rPr lang="cs-CZ" sz="2500" b="1" dirty="0" smtClean="0">
                <a:solidFill>
                  <a:srgbClr val="996633"/>
                </a:solidFill>
              </a:rPr>
              <a:t>práci organizace s veřejností </a:t>
            </a:r>
            <a:r>
              <a:rPr lang="cs-CZ" sz="2500" dirty="0" smtClean="0"/>
              <a:t>za účelem vytváření příznivého mínění o ní</a:t>
            </a:r>
          </a:p>
          <a:p>
            <a:r>
              <a:rPr lang="cs-CZ" sz="2500" dirty="0" smtClean="0"/>
              <a:t>má </a:t>
            </a:r>
            <a:r>
              <a:rPr lang="cs-CZ" sz="2500" b="1" dirty="0" smtClean="0"/>
              <a:t>podobu </a:t>
            </a:r>
            <a:r>
              <a:rPr lang="cs-CZ" sz="2500" b="1" dirty="0" smtClean="0">
                <a:solidFill>
                  <a:srgbClr val="996633"/>
                </a:solidFill>
              </a:rPr>
              <a:t>zpráv a hodnocení </a:t>
            </a:r>
            <a:r>
              <a:rPr lang="cs-CZ" sz="2500" dirty="0" smtClean="0"/>
              <a:t>nezávislých osob nebo institucí </a:t>
            </a:r>
          </a:p>
          <a:p>
            <a:pPr>
              <a:buNone/>
            </a:pPr>
            <a:endParaRPr lang="cs-CZ" sz="2500" dirty="0" smtClean="0"/>
          </a:p>
          <a:p>
            <a:endParaRPr lang="cs-CZ" sz="25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dirty="0" smtClean="0"/>
              <a:t>uskutečňuje se prostřednictvím </a:t>
            </a:r>
            <a:r>
              <a:rPr lang="cs-CZ" sz="2500" b="1" dirty="0" smtClean="0">
                <a:solidFill>
                  <a:srgbClr val="996633"/>
                </a:solidFill>
              </a:rPr>
              <a:t>hromadných sdělovacích prostředků</a:t>
            </a:r>
            <a:r>
              <a:rPr lang="cs-CZ" sz="2500" dirty="0" smtClean="0">
                <a:solidFill>
                  <a:srgbClr val="996633"/>
                </a:solidFill>
              </a:rPr>
              <a:t> </a:t>
            </a:r>
            <a:r>
              <a:rPr lang="cs-CZ" sz="2500" dirty="0" smtClean="0"/>
              <a:t>(př. TV, rozhlas, tisk)</a:t>
            </a:r>
          </a:p>
          <a:p>
            <a:endParaRPr lang="cs-CZ" sz="2500" dirty="0" smtClean="0"/>
          </a:p>
          <a:p>
            <a:r>
              <a:rPr lang="cs-CZ" sz="2500" dirty="0" smtClean="0"/>
              <a:t>organizace  prostřednictvím PR nic nenabízí ani neprodává → poskytuje informace nebo pořádá aktivity, které osloví </a:t>
            </a:r>
          </a:p>
          <a:p>
            <a:pPr>
              <a:buNone/>
            </a:pPr>
            <a:r>
              <a:rPr lang="cs-CZ" sz="2500" dirty="0" smtClean="0"/>
              <a:t>          veřejnost (př. sponzoring </a:t>
            </a:r>
            <a:r>
              <a:rPr lang="cs-CZ" sz="2500" dirty="0" smtClean="0"/>
              <a:t>-</a:t>
            </a:r>
            <a:r>
              <a:rPr lang="cs-CZ" sz="2500" dirty="0" smtClean="0"/>
              <a:t> </a:t>
            </a:r>
            <a:r>
              <a:rPr lang="cs-CZ" sz="2500" dirty="0" smtClean="0"/>
              <a:t>finanční podpora)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/>
              <a:t>vyvoláním důvěryhodnosti organizace lze</a:t>
            </a:r>
            <a:r>
              <a:rPr lang="cs-CZ" sz="2500" dirty="0" smtClean="0"/>
              <a:t>:</a:t>
            </a:r>
          </a:p>
          <a:p>
            <a:pPr>
              <a:buNone/>
            </a:pPr>
            <a:r>
              <a:rPr lang="cs-CZ" sz="2500" dirty="0" smtClean="0"/>
              <a:t>     1. </a:t>
            </a:r>
            <a:r>
              <a:rPr lang="cs-CZ" sz="2500" b="1" dirty="0" smtClean="0">
                <a:solidFill>
                  <a:srgbClr val="996633"/>
                </a:solidFill>
              </a:rPr>
              <a:t>budovat kvalitní image </a:t>
            </a:r>
            <a:endParaRPr lang="cs-CZ" sz="2500" dirty="0" smtClean="0">
              <a:solidFill>
                <a:srgbClr val="996633"/>
              </a:solidFill>
            </a:endParaRPr>
          </a:p>
          <a:p>
            <a:pPr>
              <a:buNone/>
            </a:pPr>
            <a:r>
              <a:rPr lang="cs-CZ" sz="2500" dirty="0" smtClean="0"/>
              <a:t>     2. </a:t>
            </a:r>
            <a:r>
              <a:rPr lang="cs-CZ" sz="2500" b="1" dirty="0" smtClean="0">
                <a:solidFill>
                  <a:srgbClr val="996633"/>
                </a:solidFill>
              </a:rPr>
              <a:t>ovlivnit budoucí kupní jednání </a:t>
            </a:r>
            <a:r>
              <a:rPr lang="cs-CZ" sz="2500" dirty="0" smtClean="0">
                <a:solidFill>
                  <a:srgbClr val="996633"/>
                </a:solidFill>
              </a:rPr>
              <a:t>zákazníka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NÁSTROJE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>
                <a:solidFill>
                  <a:srgbClr val="996633"/>
                </a:solidFill>
              </a:rPr>
              <a:t>z</a:t>
            </a:r>
            <a:r>
              <a:rPr lang="cs-CZ" sz="2500" b="1" dirty="0" smtClean="0">
                <a:solidFill>
                  <a:srgbClr val="996633"/>
                </a:solidFill>
              </a:rPr>
              <a:t>pravodajské články </a:t>
            </a:r>
            <a:r>
              <a:rPr lang="cs-CZ" sz="2500" dirty="0" smtClean="0"/>
              <a:t>- př. v </a:t>
            </a:r>
            <a:r>
              <a:rPr lang="cs-CZ" sz="2500" b="1" dirty="0" smtClean="0"/>
              <a:t>tisku</a:t>
            </a:r>
          </a:p>
          <a:p>
            <a:endParaRPr lang="cs-CZ" sz="2500" dirty="0" smtClean="0"/>
          </a:p>
          <a:p>
            <a:r>
              <a:rPr lang="cs-CZ" sz="2500" b="1" dirty="0">
                <a:solidFill>
                  <a:srgbClr val="996633"/>
                </a:solidFill>
              </a:rPr>
              <a:t>t</a:t>
            </a:r>
            <a:r>
              <a:rPr lang="cs-CZ" sz="2500" b="1" dirty="0" smtClean="0">
                <a:solidFill>
                  <a:srgbClr val="996633"/>
                </a:solidFill>
              </a:rPr>
              <a:t>iskové konference </a:t>
            </a:r>
            <a:r>
              <a:rPr lang="cs-CZ" sz="2500" dirty="0"/>
              <a:t>-</a:t>
            </a:r>
            <a:r>
              <a:rPr lang="cs-CZ" sz="2500" dirty="0" smtClean="0"/>
              <a:t> setkání zástupců jednotlivců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     nebo organizací </a:t>
            </a:r>
            <a:r>
              <a:rPr lang="cs-CZ" sz="2500" b="1" dirty="0" smtClean="0"/>
              <a:t>se zástupci médií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                  - průběh „naživo“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rgbClr val="996633"/>
                </a:solidFill>
              </a:rPr>
              <a:t>výroční zprávy </a:t>
            </a:r>
            <a:r>
              <a:rPr lang="cs-CZ" sz="2500" dirty="0" smtClean="0"/>
              <a:t>- veřejné </a:t>
            </a:r>
            <a:r>
              <a:rPr lang="cs-CZ" sz="2500" b="1" dirty="0" smtClean="0"/>
              <a:t>přehledy o hospodaření </a:t>
            </a:r>
            <a:r>
              <a:rPr lang="cs-CZ" sz="2500" dirty="0" smtClean="0"/>
              <a:t>organizací </a:t>
            </a:r>
          </a:p>
          <a:p>
            <a:pPr>
              <a:buNone/>
            </a:pPr>
            <a:r>
              <a:rPr lang="cs-CZ" sz="2500" dirty="0" smtClean="0"/>
              <a:t>                                   a dalších skutečnostech </a:t>
            </a:r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NÁSTROJE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rgbClr val="996633"/>
                </a:solidFill>
              </a:rPr>
              <a:t>filmové záznamy </a:t>
            </a:r>
            <a:r>
              <a:rPr lang="cs-CZ" sz="2500" b="1" dirty="0" smtClean="0"/>
              <a:t>- </a:t>
            </a:r>
            <a:r>
              <a:rPr lang="cs-CZ" sz="2500" dirty="0" smtClean="0"/>
              <a:t>př. život významného manažera</a:t>
            </a:r>
          </a:p>
          <a:p>
            <a:endParaRPr lang="cs-CZ" sz="2500" dirty="0" smtClean="0"/>
          </a:p>
          <a:p>
            <a:r>
              <a:rPr lang="cs-CZ" sz="2500" b="1" dirty="0" smtClean="0">
                <a:solidFill>
                  <a:srgbClr val="996633"/>
                </a:solidFill>
              </a:rPr>
              <a:t>webové stránky </a:t>
            </a:r>
            <a:r>
              <a:rPr lang="cs-CZ" sz="2500" dirty="0" smtClean="0"/>
              <a:t>- </a:t>
            </a:r>
            <a:r>
              <a:rPr lang="cs-CZ" sz="2500" b="1" dirty="0" smtClean="0"/>
              <a:t>zdroj informací </a:t>
            </a:r>
            <a:r>
              <a:rPr lang="cs-CZ" sz="2500" dirty="0" smtClean="0"/>
              <a:t>o organizaci</a:t>
            </a:r>
          </a:p>
          <a:p>
            <a:endParaRPr lang="cs-CZ" sz="2500" b="1" dirty="0" smtClean="0">
              <a:solidFill>
                <a:srgbClr val="996633"/>
              </a:solidFill>
            </a:endParaRPr>
          </a:p>
          <a:p>
            <a:r>
              <a:rPr lang="cs-CZ" sz="2500" b="1" dirty="0" smtClean="0">
                <a:solidFill>
                  <a:srgbClr val="996633"/>
                </a:solidFill>
              </a:rPr>
              <a:t>sponzorská činnost </a:t>
            </a: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     - sponzorování </a:t>
            </a:r>
            <a:r>
              <a:rPr lang="cs-CZ" sz="2500" b="1" dirty="0" smtClean="0"/>
              <a:t>kulturních, sportovních, politických </a:t>
            </a:r>
          </a:p>
          <a:p>
            <a:pPr>
              <a:buNone/>
            </a:pPr>
            <a:r>
              <a:rPr lang="cs-CZ" sz="2500" dirty="0" smtClean="0"/>
              <a:t>       nebo </a:t>
            </a:r>
            <a:r>
              <a:rPr lang="cs-CZ" sz="2500" b="1" dirty="0" smtClean="0"/>
              <a:t>sociálních</a:t>
            </a:r>
            <a:r>
              <a:rPr lang="cs-CZ" sz="2500" dirty="0" smtClean="0"/>
              <a:t> aktivit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rgbClr val="996633"/>
                </a:solidFill>
              </a:rPr>
              <a:t>publikace</a:t>
            </a:r>
            <a:r>
              <a:rPr lang="cs-CZ" sz="2500" b="1" dirty="0" smtClean="0"/>
              <a:t> - </a:t>
            </a:r>
            <a:r>
              <a:rPr lang="cs-CZ" sz="2500" dirty="0" smtClean="0"/>
              <a:t>př. brožury, podnikové časopisy</a:t>
            </a:r>
          </a:p>
          <a:p>
            <a:endParaRPr lang="cs-CZ" sz="25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NÁSTROJE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500" b="1" dirty="0" smtClean="0">
                <a:solidFill>
                  <a:srgbClr val="996633"/>
                </a:solidFill>
              </a:rPr>
              <a:t>akce</a:t>
            </a:r>
            <a:r>
              <a:rPr lang="cs-CZ" sz="2500" b="1" dirty="0" smtClean="0"/>
              <a:t> </a:t>
            </a:r>
            <a:r>
              <a:rPr lang="cs-CZ" sz="2500" dirty="0" smtClean="0"/>
              <a:t>- za účelem </a:t>
            </a:r>
            <a:r>
              <a:rPr lang="cs-CZ" sz="2500" b="1" dirty="0" smtClean="0"/>
              <a:t>zviditelnění </a:t>
            </a:r>
          </a:p>
          <a:p>
            <a:pPr>
              <a:buNone/>
            </a:pPr>
            <a:r>
              <a:rPr lang="cs-CZ" sz="2500" dirty="0" smtClean="0"/>
              <a:t>              - př. slavnostní večeře, výstavy, dálkové pochody</a:t>
            </a:r>
          </a:p>
          <a:p>
            <a:pPr>
              <a:buNone/>
            </a:pPr>
            <a:endParaRPr lang="cs-CZ" sz="2500" dirty="0" smtClean="0"/>
          </a:p>
          <a:p>
            <a:r>
              <a:rPr lang="cs-CZ" sz="2500" b="1" dirty="0" smtClean="0">
                <a:solidFill>
                  <a:srgbClr val="996633"/>
                </a:solidFill>
              </a:rPr>
              <a:t>organizování událostí </a:t>
            </a:r>
            <a:r>
              <a:rPr lang="cs-CZ" sz="2500" dirty="0" smtClean="0"/>
              <a:t>- tzv. </a:t>
            </a:r>
            <a:r>
              <a:rPr lang="cs-CZ" sz="2500" b="1" dirty="0" err="1" smtClean="0"/>
              <a:t>events</a:t>
            </a:r>
            <a:r>
              <a:rPr lang="cs-CZ" sz="2500" dirty="0" smtClean="0"/>
              <a:t> </a:t>
            </a:r>
          </a:p>
          <a:p>
            <a:pPr>
              <a:buNone/>
            </a:pPr>
            <a:r>
              <a:rPr lang="cs-CZ" sz="2500" dirty="0" smtClean="0"/>
              <a:t>     - cíl: zlepšování a upevňování vztahů uvnitř podniku</a:t>
            </a:r>
          </a:p>
          <a:p>
            <a:pPr>
              <a:buNone/>
            </a:pPr>
            <a:r>
              <a:rPr lang="cs-CZ" sz="2500" dirty="0" smtClean="0"/>
              <a:t>              i s okolím (př. se zákazníky, s místním obyvatelstvem)</a:t>
            </a:r>
          </a:p>
          <a:p>
            <a:pPr>
              <a:buNone/>
            </a:pPr>
            <a:r>
              <a:rPr lang="cs-CZ" sz="2500" dirty="0" smtClean="0"/>
              <a:t>     - př. oslava výročí založení podniku, udělení významného </a:t>
            </a:r>
          </a:p>
          <a:p>
            <a:pPr>
              <a:buNone/>
            </a:pPr>
            <a:r>
              <a:rPr lang="cs-CZ" sz="2500" dirty="0" smtClean="0"/>
              <a:t>             ocenění, oslava konce roku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endParaRPr lang="cs-CZ" sz="25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PUBLICITA VELKÝCH ORGANIZACÍ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rgbClr val="996633"/>
                </a:solidFill>
              </a:rPr>
              <a:t>styk s médii zajišťuje</a:t>
            </a:r>
            <a:r>
              <a:rPr lang="cs-CZ" sz="2500" dirty="0" smtClean="0">
                <a:solidFill>
                  <a:srgbClr val="996633"/>
                </a:solidFill>
              </a:rPr>
              <a:t>:</a:t>
            </a:r>
          </a:p>
          <a:p>
            <a:pPr>
              <a:buNone/>
            </a:pPr>
            <a:r>
              <a:rPr lang="cs-CZ" sz="2500" dirty="0" smtClean="0"/>
              <a:t>    1. </a:t>
            </a:r>
            <a:r>
              <a:rPr lang="cs-CZ" sz="2500" b="1" dirty="0" smtClean="0"/>
              <a:t>tiskový mluvčí </a:t>
            </a:r>
            <a:r>
              <a:rPr lang="cs-CZ" sz="2500" dirty="0" smtClean="0"/>
              <a:t>(př. ministerstvo)</a:t>
            </a:r>
          </a:p>
          <a:p>
            <a:pPr>
              <a:buNone/>
            </a:pPr>
            <a:r>
              <a:rPr lang="cs-CZ" sz="2500" dirty="0" smtClean="0"/>
              <a:t>    2. </a:t>
            </a:r>
            <a:r>
              <a:rPr lang="cs-CZ" sz="2500" b="1" dirty="0" smtClean="0"/>
              <a:t>profesionální PR agentura </a:t>
            </a:r>
          </a:p>
          <a:p>
            <a:r>
              <a:rPr lang="cs-CZ" sz="2500" dirty="0" smtClean="0"/>
              <a:t>v ČR existuje </a:t>
            </a:r>
            <a:r>
              <a:rPr lang="cs-CZ" sz="2500" b="1" dirty="0" smtClean="0">
                <a:solidFill>
                  <a:srgbClr val="996633"/>
                </a:solidFill>
              </a:rPr>
              <a:t>dobrovolná asociace PR agentur</a:t>
            </a:r>
          </a:p>
          <a:p>
            <a:pPr>
              <a:buNone/>
            </a:pPr>
            <a:r>
              <a:rPr lang="cs-CZ" sz="2500" dirty="0" smtClean="0"/>
              <a:t>     (poskytuje přehled o jejich aktivitách, dohlíží na etiku</a:t>
            </a:r>
          </a:p>
          <a:p>
            <a:pPr>
              <a:buNone/>
            </a:pPr>
            <a:r>
              <a:rPr lang="cs-CZ" sz="2500" dirty="0" smtClean="0"/>
              <a:t>      jejich práce)</a:t>
            </a:r>
          </a:p>
          <a:p>
            <a:r>
              <a:rPr lang="cs-CZ" sz="2500" dirty="0" smtClean="0">
                <a:solidFill>
                  <a:srgbClr val="996633"/>
                </a:solidFill>
              </a:rPr>
              <a:t>ochrana proti </a:t>
            </a:r>
            <a:r>
              <a:rPr lang="cs-CZ" sz="2500" b="1" dirty="0" smtClean="0">
                <a:solidFill>
                  <a:srgbClr val="996633"/>
                </a:solidFill>
              </a:rPr>
              <a:t>negativní publicitě </a:t>
            </a:r>
          </a:p>
          <a:p>
            <a:pPr>
              <a:buNone/>
            </a:pPr>
            <a:r>
              <a:rPr lang="cs-CZ" sz="2500" b="1" dirty="0" smtClean="0"/>
              <a:t>     </a:t>
            </a:r>
            <a:r>
              <a:rPr lang="cs-CZ" sz="2500" dirty="0" smtClean="0"/>
              <a:t>→ př. ochrana životního prostředí, odstraňování všech </a:t>
            </a:r>
          </a:p>
          <a:p>
            <a:pPr>
              <a:buNone/>
            </a:pPr>
            <a:r>
              <a:rPr lang="cs-CZ" sz="2500" dirty="0" smtClean="0"/>
              <a:t>               forem diskriminace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ÚKOLY - zadání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1. V jakých oblastech se v současnosti objevuje nezisková</a:t>
            </a:r>
          </a:p>
          <a:p>
            <a:pPr>
              <a:buNone/>
            </a:pPr>
            <a:r>
              <a:rPr lang="cs-CZ" sz="2500" dirty="0" smtClean="0"/>
              <a:t>     sponzorská činnost nejčastěji?</a:t>
            </a:r>
          </a:p>
          <a:p>
            <a:pPr>
              <a:buNone/>
            </a:pPr>
            <a:r>
              <a:rPr lang="cs-CZ" sz="2500" dirty="0" smtClean="0"/>
              <a:t>2. Jak ovlivňují výroční zprávy veřejné mínění o stabilitě  </a:t>
            </a:r>
          </a:p>
          <a:p>
            <a:pPr>
              <a:buNone/>
            </a:pPr>
            <a:r>
              <a:rPr lang="cs-CZ" sz="2500" dirty="0" smtClean="0"/>
              <a:t>    organizace na trhu?</a:t>
            </a:r>
          </a:p>
          <a:p>
            <a:pPr>
              <a:buNone/>
            </a:pPr>
            <a:r>
              <a:rPr lang="cs-CZ" sz="2500" dirty="0" smtClean="0"/>
              <a:t>3. Uveďte konkrétní oblasti, ve kterých jsou pořádány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tiskové konference. </a:t>
            </a:r>
          </a:p>
          <a:p>
            <a:pPr>
              <a:buNone/>
            </a:pPr>
            <a:r>
              <a:rPr lang="cs-CZ" sz="2500" dirty="0" smtClean="0"/>
              <a:t>4. Prostřednictvím internetu vyhledejte název konkrétní </a:t>
            </a:r>
          </a:p>
          <a:p>
            <a:pPr>
              <a:buNone/>
            </a:pPr>
            <a:r>
              <a:rPr lang="cs-CZ" sz="2500" dirty="0" smtClean="0"/>
              <a:t>    PR agentury.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708</Words>
  <Application>Microsoft Office PowerPoint</Application>
  <PresentationFormat>Předvádění na obrazovce (4:3)</PresentationFormat>
  <Paragraphs>115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P U B L I C I T A</vt:lpstr>
      <vt:lpstr>CHARAKTERISTIKA</vt:lpstr>
      <vt:lpstr>CHARAKTERISTIKA</vt:lpstr>
      <vt:lpstr>NÁSTROJE</vt:lpstr>
      <vt:lpstr>NÁSTROJE</vt:lpstr>
      <vt:lpstr>NÁSTROJE</vt:lpstr>
      <vt:lpstr>PUBLICITA VELKÝCH ORGANIZACÍ</vt:lpstr>
      <vt:lpstr>ÚKOLY - zadání</vt:lpstr>
      <vt:lpstr>ÚKOLY - řešení</vt:lpstr>
      <vt:lpstr>ÚKOLY - řešení</vt:lpstr>
      <vt:lpstr>ZDROJE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Kiss</dc:creator>
  <cp:lastModifiedBy>Kiss</cp:lastModifiedBy>
  <cp:revision>36</cp:revision>
  <dcterms:created xsi:type="dcterms:W3CDTF">2013-04-21T12:44:42Z</dcterms:created>
  <dcterms:modified xsi:type="dcterms:W3CDTF">2013-05-28T14:48:27Z</dcterms:modified>
</cp:coreProperties>
</file>