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59" r:id="rId11"/>
    <p:sldId id="266" r:id="rId12"/>
    <p:sldId id="269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C03F0-08F4-43B1-81CC-19DDA02A1A73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16FB5-8685-4D6A-AE8B-ED154336EC8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Marketingový mix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Propagace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20. 4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propagace. Obsahuje  charakteristiku propagace,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propagačních strategií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přehled nástrojů propagace. Součástí je i samostatná aktivita žáků.     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oblasti propagace a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formou úkolů 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NÁSTROJE PROPAGACE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REKLAMA</a:t>
            </a:r>
          </a:p>
          <a:p>
            <a:r>
              <a:rPr lang="cs-CZ" dirty="0" smtClean="0"/>
              <a:t>2. PODPORA PRODEJE</a:t>
            </a:r>
          </a:p>
          <a:p>
            <a:r>
              <a:rPr lang="cs-CZ" dirty="0" smtClean="0"/>
              <a:t>3. PUBLICITA</a:t>
            </a:r>
          </a:p>
          <a:p>
            <a:r>
              <a:rPr lang="cs-CZ" dirty="0" smtClean="0"/>
              <a:t>4. OSOBNÍ PRODEJ</a:t>
            </a:r>
          </a:p>
          <a:p>
            <a:r>
              <a:rPr lang="cs-CZ" dirty="0" smtClean="0"/>
              <a:t>5. PŘÍMÝ MARKETING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 - zadání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Který z nástrojů propagace byste označili za práci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s veřejností? </a:t>
            </a:r>
          </a:p>
          <a:p>
            <a:endParaRPr lang="cs-CZ" sz="2500" dirty="0" smtClean="0"/>
          </a:p>
          <a:p>
            <a:r>
              <a:rPr lang="cs-CZ" sz="2500" dirty="0" smtClean="0"/>
              <a:t>Utvořte vlastní slogan k podpoře firmy, jejíž náplní činnosti je prodej brýlí a měření zraku.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 - řešení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Který z nástrojů propagace byste označili za práci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s veřejností?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(publicita)</a:t>
            </a:r>
          </a:p>
          <a:p>
            <a:endParaRPr lang="cs-CZ" sz="2500" dirty="0" smtClean="0"/>
          </a:p>
          <a:p>
            <a:r>
              <a:rPr lang="cs-CZ" sz="2500" dirty="0" smtClean="0"/>
              <a:t>Utvořte vlastní slogan k podpoře firmy, jejíž náplní činnosti je prodej brýlí a měření zraku.</a:t>
            </a:r>
          </a:p>
          <a:p>
            <a:pPr>
              <a:buNone/>
            </a:pPr>
            <a:r>
              <a:rPr lang="cs-CZ" sz="2500" dirty="0" smtClean="0"/>
              <a:t>     (optik Jan Jasný: „Ode </a:t>
            </a:r>
            <a:r>
              <a:rPr lang="cs-CZ" sz="2500" dirty="0" smtClean="0"/>
              <a:t>dneška vidím </a:t>
            </a:r>
            <a:r>
              <a:rPr lang="cs-CZ" sz="2500" dirty="0" smtClean="0"/>
              <a:t>jasněji“)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BIŇOVEC, Karel. </a:t>
            </a:r>
            <a:r>
              <a:rPr lang="cs-CZ" sz="2500" i="1" dirty="0" smtClean="0"/>
              <a:t>Přehled učiva k maturitní zkoušce </a:t>
            </a:r>
            <a:r>
              <a:rPr lang="cs-CZ" sz="2500" i="1" smtClean="0"/>
              <a:t>z </a:t>
            </a:r>
            <a:r>
              <a:rPr lang="cs-CZ" sz="2500" i="1" smtClean="0"/>
              <a:t> ekonomiky</a:t>
            </a:r>
            <a:r>
              <a:rPr lang="cs-CZ" sz="2500" i="1" dirty="0" smtClean="0"/>
              <a:t>: podle právní úpravy platné od roku 2007</a:t>
            </a:r>
            <a:r>
              <a:rPr lang="cs-CZ" sz="2500" dirty="0" smtClean="0"/>
              <a:t>. 2., </a:t>
            </a:r>
            <a:r>
              <a:rPr lang="cs-CZ" sz="2500" dirty="0" err="1" smtClean="0"/>
              <a:t>upr</a:t>
            </a:r>
            <a:r>
              <a:rPr lang="cs-CZ" sz="2500" dirty="0" smtClean="0"/>
              <a:t>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Fortuna, 2007, 310 s. ISBN 978-80-7168-989-8. </a:t>
            </a:r>
          </a:p>
          <a:p>
            <a:r>
              <a:rPr lang="cs-CZ" sz="2500" dirty="0" smtClean="0"/>
              <a:t>ŠVARCOVÁ, Jena. </a:t>
            </a:r>
            <a:r>
              <a:rPr lang="cs-CZ" sz="2500" i="1" dirty="0" smtClean="0"/>
              <a:t>Ekonomie: stručný přehled : teorie a praxe aktuálně a v souvislostech</a:t>
            </a:r>
            <a:r>
              <a:rPr lang="cs-CZ" sz="2500" dirty="0" smtClean="0"/>
              <a:t>. Zlín: CEED, 2006. ISBN 80-903-4333-3. </a:t>
            </a:r>
          </a:p>
          <a:p>
            <a:r>
              <a:rPr lang="cs-CZ" sz="2500" dirty="0" smtClean="0"/>
              <a:t>NOVOTNÝ, Zdeněk, Věra DYNTAROVÁ a Radka FAFKOVÁ.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cs-CZ" sz="8000" dirty="0" smtClean="0">
                <a:solidFill>
                  <a:srgbClr val="C00000"/>
                </a:solidFill>
              </a:rPr>
              <a:t>PROPAGACE </a:t>
            </a:r>
            <a:endParaRPr lang="cs-CZ" sz="8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CHARAKTERISTIKA PROPAGACE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b="1" dirty="0"/>
              <a:t>p</a:t>
            </a:r>
            <a:r>
              <a:rPr lang="cs-CZ" sz="2500" b="1" dirty="0" smtClean="0"/>
              <a:t>roces komunikace mezi výrobcem a trhem</a:t>
            </a:r>
          </a:p>
          <a:p>
            <a:endParaRPr lang="cs-CZ" sz="2500" dirty="0" smtClean="0"/>
          </a:p>
          <a:p>
            <a:r>
              <a:rPr lang="cs-CZ" sz="2500" b="1" dirty="0"/>
              <a:t>o</a:t>
            </a:r>
            <a:r>
              <a:rPr lang="cs-CZ" sz="2500" b="1" dirty="0" smtClean="0"/>
              <a:t>vlivňuje </a:t>
            </a:r>
            <a:r>
              <a:rPr lang="cs-CZ" sz="2500" dirty="0" smtClean="0"/>
              <a:t>(stimuluje) </a:t>
            </a:r>
            <a:r>
              <a:rPr lang="cs-CZ" sz="2500" b="1" dirty="0" smtClean="0"/>
              <a:t>prodej</a:t>
            </a:r>
          </a:p>
          <a:p>
            <a:endParaRPr lang="cs-CZ" sz="2500" dirty="0" smtClean="0"/>
          </a:p>
          <a:p>
            <a:r>
              <a:rPr lang="cs-CZ" sz="2500" i="1" dirty="0"/>
              <a:t>o</a:t>
            </a:r>
            <a:r>
              <a:rPr lang="cs-CZ" sz="2500" i="1" dirty="0" smtClean="0"/>
              <a:t>značení</a:t>
            </a:r>
            <a:r>
              <a:rPr lang="cs-CZ" sz="2500" dirty="0" smtClean="0"/>
              <a:t>: </a:t>
            </a:r>
            <a:r>
              <a:rPr lang="cs-CZ" sz="2500" b="1" dirty="0" smtClean="0"/>
              <a:t>propagační (komunikační) mix</a:t>
            </a:r>
          </a:p>
          <a:p>
            <a:endParaRPr lang="cs-CZ" sz="2500" dirty="0" smtClean="0"/>
          </a:p>
          <a:p>
            <a:r>
              <a:rPr lang="cs-CZ" sz="2500" i="1" dirty="0"/>
              <a:t>p</a:t>
            </a:r>
            <a:r>
              <a:rPr lang="cs-CZ" sz="2500" i="1" dirty="0" smtClean="0"/>
              <a:t>odstata</a:t>
            </a:r>
            <a:r>
              <a:rPr lang="cs-CZ" sz="2500" dirty="0" smtClean="0"/>
              <a:t>: </a:t>
            </a:r>
            <a:r>
              <a:rPr lang="cs-CZ" sz="2500" b="1" dirty="0" smtClean="0"/>
              <a:t>spotřebitel mění své potřeby v souladu</a:t>
            </a:r>
          </a:p>
          <a:p>
            <a:pPr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                   s působením výrobce</a:t>
            </a:r>
          </a:p>
          <a:p>
            <a:endParaRPr lang="cs-CZ" sz="2500" dirty="0" smtClean="0"/>
          </a:p>
          <a:p>
            <a:r>
              <a:rPr lang="cs-CZ" sz="2500" i="1" dirty="0"/>
              <a:t>c</a:t>
            </a:r>
            <a:r>
              <a:rPr lang="cs-CZ" sz="2500" i="1" dirty="0" smtClean="0"/>
              <a:t>íl</a:t>
            </a:r>
            <a:r>
              <a:rPr lang="cs-CZ" sz="2500" dirty="0" smtClean="0"/>
              <a:t>: </a:t>
            </a:r>
            <a:r>
              <a:rPr lang="cs-CZ" sz="2500" b="1" dirty="0" smtClean="0"/>
              <a:t>větší objem prodeje produktu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PRAVIDLO A.I.D.A.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smtClean="0"/>
              <a:t>udává: </a:t>
            </a:r>
            <a:r>
              <a:rPr lang="cs-CZ" sz="2500" b="1" dirty="0" smtClean="0"/>
              <a:t>jak přistupovat k propagaci</a:t>
            </a:r>
          </a:p>
          <a:p>
            <a:r>
              <a:rPr lang="cs-CZ" sz="2500" dirty="0"/>
              <a:t>t</a:t>
            </a:r>
            <a:r>
              <a:rPr lang="cs-CZ" sz="2500" dirty="0" smtClean="0"/>
              <a:t>voří ho: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A </a:t>
            </a:r>
            <a:r>
              <a:rPr lang="cs-CZ" sz="2500" dirty="0" err="1" smtClean="0"/>
              <a:t>attention</a:t>
            </a:r>
            <a:r>
              <a:rPr lang="cs-CZ" sz="2500" dirty="0" smtClean="0"/>
              <a:t> = </a:t>
            </a:r>
            <a:r>
              <a:rPr lang="cs-CZ" sz="2500" b="1" dirty="0" smtClean="0"/>
              <a:t>pozornost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- vyvolání pozornosti zákazníka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- př. </a:t>
            </a:r>
            <a:r>
              <a:rPr lang="cs-CZ" sz="2500" i="1" dirty="0"/>
              <a:t>v</a:t>
            </a:r>
            <a:r>
              <a:rPr lang="cs-CZ" sz="2500" i="1" dirty="0" smtClean="0"/>
              <a:t>ystavení produktu</a:t>
            </a:r>
          </a:p>
          <a:p>
            <a:pPr>
              <a:buNone/>
            </a:pPr>
            <a:r>
              <a:rPr lang="cs-CZ" sz="2500" dirty="0" smtClean="0"/>
              <a:t>                                   </a:t>
            </a:r>
            <a:r>
              <a:rPr lang="cs-CZ" sz="2500" i="1" dirty="0" smtClean="0"/>
              <a:t>obal</a:t>
            </a:r>
          </a:p>
          <a:p>
            <a:pPr>
              <a:buNone/>
            </a:pPr>
            <a:r>
              <a:rPr lang="cs-CZ" sz="2500" dirty="0" smtClean="0"/>
              <a:t>      I </a:t>
            </a:r>
            <a:r>
              <a:rPr lang="cs-CZ" sz="2500" dirty="0" err="1" smtClean="0"/>
              <a:t>interest</a:t>
            </a:r>
            <a:r>
              <a:rPr lang="cs-CZ" sz="2500" dirty="0"/>
              <a:t> </a:t>
            </a:r>
            <a:r>
              <a:rPr lang="cs-CZ" sz="2500" dirty="0" smtClean="0"/>
              <a:t>= </a:t>
            </a:r>
            <a:r>
              <a:rPr lang="cs-CZ" sz="2500" b="1" dirty="0" smtClean="0"/>
              <a:t>zájem </a:t>
            </a:r>
            <a:endParaRPr lang="cs-CZ" sz="2500" b="1" dirty="0"/>
          </a:p>
          <a:p>
            <a:pPr>
              <a:buNone/>
            </a:pPr>
            <a:r>
              <a:rPr lang="cs-CZ" sz="2500" dirty="0" smtClean="0"/>
              <a:t>                       - přesvědčení o užitku produktu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- př. </a:t>
            </a:r>
            <a:r>
              <a:rPr lang="cs-CZ" sz="2500" i="1" dirty="0" smtClean="0"/>
              <a:t>úspora času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PRAVIDLO A.I.D.A.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500" dirty="0" smtClean="0"/>
              <a:t>• D </a:t>
            </a:r>
            <a:r>
              <a:rPr lang="cs-CZ" sz="2500" dirty="0" err="1" smtClean="0"/>
              <a:t>desire</a:t>
            </a:r>
            <a:r>
              <a:rPr lang="cs-CZ" sz="2500" dirty="0" smtClean="0"/>
              <a:t> = </a:t>
            </a:r>
            <a:r>
              <a:rPr lang="cs-CZ" sz="2500" b="1" dirty="0" smtClean="0"/>
              <a:t>přání</a:t>
            </a:r>
          </a:p>
          <a:p>
            <a:pPr>
              <a:buNone/>
            </a:pPr>
            <a:r>
              <a:rPr lang="cs-CZ" sz="2500" dirty="0" smtClean="0"/>
              <a:t>                    - vyvolání přání koupě</a:t>
            </a:r>
          </a:p>
          <a:p>
            <a:pPr>
              <a:buNone/>
            </a:pPr>
            <a:r>
              <a:rPr lang="cs-CZ" sz="2500" dirty="0" smtClean="0"/>
              <a:t>                    - př. </a:t>
            </a:r>
            <a:r>
              <a:rPr lang="cs-CZ" sz="2500" i="1" dirty="0" smtClean="0"/>
              <a:t>životnost produktu</a:t>
            </a:r>
          </a:p>
          <a:p>
            <a:pPr>
              <a:buNone/>
            </a:pPr>
            <a:r>
              <a:rPr lang="cs-CZ" sz="2500" i="1" dirty="0"/>
              <a:t> </a:t>
            </a:r>
            <a:r>
              <a:rPr lang="cs-CZ" sz="2500" i="1" dirty="0" smtClean="0"/>
              <a:t>                           záruční doba</a:t>
            </a:r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• A </a:t>
            </a:r>
            <a:r>
              <a:rPr lang="cs-CZ" sz="2500" dirty="0" err="1" smtClean="0"/>
              <a:t>action</a:t>
            </a:r>
            <a:r>
              <a:rPr lang="cs-CZ" sz="2500" dirty="0" smtClean="0"/>
              <a:t> = </a:t>
            </a:r>
            <a:r>
              <a:rPr lang="cs-CZ" sz="2500" b="1" dirty="0" smtClean="0"/>
              <a:t>akce, čin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- přimět zákazníka ke koupi produktu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- př. </a:t>
            </a:r>
            <a:r>
              <a:rPr lang="cs-CZ" sz="2500" i="1" dirty="0" smtClean="0"/>
              <a:t>katalog s objednávkovým listem</a:t>
            </a:r>
          </a:p>
          <a:p>
            <a:pPr>
              <a:buNone/>
            </a:pPr>
            <a:r>
              <a:rPr lang="cs-CZ" sz="2500" i="1" dirty="0"/>
              <a:t> </a:t>
            </a:r>
            <a:r>
              <a:rPr lang="cs-CZ" sz="2500" i="1" dirty="0" smtClean="0"/>
              <a:t>                         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VÝSLEDEK PROPAGACE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cs-CZ" sz="2500" dirty="0" smtClean="0"/>
              <a:t>1. </a:t>
            </a:r>
            <a:r>
              <a:rPr lang="cs-CZ" sz="2500" i="1" dirty="0" smtClean="0"/>
              <a:t>hodnotí se</a:t>
            </a:r>
            <a:r>
              <a:rPr lang="cs-CZ" sz="2500" dirty="0" smtClean="0"/>
              <a:t>:</a:t>
            </a:r>
          </a:p>
          <a:p>
            <a:pPr marL="514350" indent="-514350">
              <a:buNone/>
            </a:pPr>
            <a:r>
              <a:rPr lang="cs-CZ" sz="2500" dirty="0" smtClean="0"/>
              <a:t>    a) </a:t>
            </a:r>
            <a:r>
              <a:rPr lang="cs-CZ" sz="2500" b="1" dirty="0" smtClean="0"/>
              <a:t>účinnost propagace </a:t>
            </a:r>
          </a:p>
          <a:p>
            <a:pPr marL="514350" indent="-51435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→ př. porovnání skutečných a plánovaných tržeb</a:t>
            </a:r>
          </a:p>
          <a:p>
            <a:pPr marL="514350" indent="-51435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b) </a:t>
            </a:r>
            <a:r>
              <a:rPr lang="cs-CZ" sz="2500" b="1" dirty="0" smtClean="0"/>
              <a:t>důsledky propagace na nákupní chování</a:t>
            </a:r>
            <a:endParaRPr lang="cs-CZ" sz="2500" b="1" dirty="0"/>
          </a:p>
          <a:p>
            <a:pPr marL="514350" indent="-514350">
              <a:buNone/>
            </a:pPr>
            <a:r>
              <a:rPr lang="cs-CZ" sz="2500" dirty="0" smtClean="0"/>
              <a:t>       → př. spokojenost s produktem, kladné ohlasy, procento</a:t>
            </a:r>
          </a:p>
          <a:p>
            <a:pPr marL="514350" indent="-51435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nárůstu tržeb</a:t>
            </a:r>
          </a:p>
          <a:p>
            <a:pPr marL="514350" indent="-514350">
              <a:buNone/>
            </a:pPr>
            <a:r>
              <a:rPr lang="cs-CZ" sz="2500" dirty="0" smtClean="0"/>
              <a:t>2. </a:t>
            </a:r>
            <a:r>
              <a:rPr lang="cs-CZ" sz="2500" i="1" dirty="0" smtClean="0"/>
              <a:t>provádí se</a:t>
            </a:r>
            <a:r>
              <a:rPr lang="cs-CZ" sz="2500" dirty="0" smtClean="0"/>
              <a:t>: </a:t>
            </a:r>
          </a:p>
          <a:p>
            <a:pPr marL="514350" indent="-514350"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průzkum zákaznické odezvy</a:t>
            </a:r>
          </a:p>
          <a:p>
            <a:pPr marL="514350" indent="-514350"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</a:t>
            </a:r>
            <a:r>
              <a:rPr lang="cs-CZ" sz="2500" dirty="0" smtClean="0"/>
              <a:t>→ př. postoj k organizaci, postoj k produktu, rychlá </a:t>
            </a:r>
          </a:p>
          <a:p>
            <a:pPr marL="514350" indent="-51435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identifikace značky</a:t>
            </a:r>
            <a:endParaRPr lang="cs-CZ" sz="2500" b="1" dirty="0" smtClean="0"/>
          </a:p>
          <a:p>
            <a:pPr marL="514350" indent="-514350"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ZAMĚŘENÍ PROPAGACE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i="1" dirty="0"/>
              <a:t>o</a:t>
            </a:r>
            <a:r>
              <a:rPr lang="cs-CZ" sz="2500" i="1" dirty="0" smtClean="0"/>
              <a:t>vlivňuje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 smtClean="0"/>
              <a:t>     1. </a:t>
            </a:r>
            <a:r>
              <a:rPr lang="cs-CZ" sz="2500" b="1" dirty="0" smtClean="0"/>
              <a:t>obchod</a:t>
            </a:r>
            <a:r>
              <a:rPr lang="cs-CZ" sz="2500" dirty="0" smtClean="0"/>
              <a:t> (distributory)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2. </a:t>
            </a:r>
            <a:r>
              <a:rPr lang="cs-CZ" sz="2500" b="1" dirty="0" smtClean="0"/>
              <a:t>konečné zákazníky </a:t>
            </a:r>
            <a:r>
              <a:rPr lang="cs-CZ" sz="2500" dirty="0" smtClean="0"/>
              <a:t>(spotřebitele)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i="1" dirty="0"/>
              <a:t>u</a:t>
            </a:r>
            <a:r>
              <a:rPr lang="cs-CZ" sz="2500" i="1" dirty="0" smtClean="0"/>
              <a:t>dává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na jaký subjekt se podnik zaměří, aby dosáhl co </a:t>
            </a:r>
            <a:r>
              <a:rPr lang="cs-CZ" sz="2500" dirty="0" smtClean="0"/>
              <a:t>nejvyššího objemu </a:t>
            </a:r>
            <a:r>
              <a:rPr lang="cs-CZ" sz="2500" dirty="0" smtClean="0"/>
              <a:t>prodeje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i="1" dirty="0"/>
              <a:t>s</a:t>
            </a:r>
            <a:r>
              <a:rPr lang="cs-CZ" sz="2500" i="1" dirty="0" smtClean="0"/>
              <a:t>ubjekty</a:t>
            </a:r>
            <a:r>
              <a:rPr lang="cs-CZ" sz="2500" dirty="0" smtClean="0"/>
              <a:t>:</a:t>
            </a:r>
            <a:r>
              <a:rPr lang="cs-CZ" sz="2500" dirty="0"/>
              <a:t> </a:t>
            </a:r>
            <a:r>
              <a:rPr lang="cs-CZ" sz="2500" dirty="0" smtClean="0"/>
              <a:t>organizace, místní instituce, široké okolí podniku,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spotřebitel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ZAMĚŘENÍ PROPAGACE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i="1" dirty="0"/>
              <a:t>r</a:t>
            </a:r>
            <a:r>
              <a:rPr lang="cs-CZ" sz="2500" i="1" dirty="0" smtClean="0"/>
              <a:t>ozlišuje</a:t>
            </a:r>
            <a:r>
              <a:rPr lang="cs-CZ" sz="2500" dirty="0" smtClean="0"/>
              <a:t> 2 strategie:</a:t>
            </a:r>
          </a:p>
          <a:p>
            <a:pPr>
              <a:buNone/>
            </a:pPr>
            <a:r>
              <a:rPr lang="cs-CZ" sz="2500" dirty="0" smtClean="0"/>
              <a:t>    1. </a:t>
            </a:r>
            <a:r>
              <a:rPr lang="cs-CZ" sz="2500" b="1" dirty="0" smtClean="0"/>
              <a:t>strategii tlaku </a:t>
            </a:r>
            <a:r>
              <a:rPr lang="cs-CZ" sz="2500" dirty="0" smtClean="0"/>
              <a:t>(</a:t>
            </a:r>
            <a:r>
              <a:rPr lang="cs-CZ" sz="2500" dirty="0" err="1" smtClean="0"/>
              <a:t>push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- podstata: podnik se zaměřuje na </a:t>
            </a:r>
            <a:r>
              <a:rPr lang="cs-CZ" sz="2500" b="1" dirty="0" smtClean="0"/>
              <a:t>nejbližší článek</a:t>
            </a:r>
            <a:r>
              <a:rPr lang="cs-CZ" sz="2500" dirty="0" smtClean="0"/>
              <a:t>,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</a:t>
            </a:r>
            <a:r>
              <a:rPr lang="cs-CZ" sz="2500" i="1" dirty="0" smtClean="0"/>
              <a:t>obchod (distributora) </a:t>
            </a:r>
            <a:r>
              <a:rPr lang="cs-CZ" sz="2500" dirty="0" smtClean="0"/>
              <a:t>→ př. maloobchod  </a:t>
            </a:r>
          </a:p>
          <a:p>
            <a:pPr>
              <a:buNone/>
            </a:pPr>
            <a:r>
              <a:rPr lang="cs-CZ" sz="2500" dirty="0" smtClean="0"/>
              <a:t>                            (snaha prodat mu co nejvíce produktů)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- nástroje: cenové slevy, prostředky na reklamu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- použití: přesycený trh, silná konkurence podobných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produktů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ZAMĚŘENÍ PROPAGACE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2. </a:t>
            </a:r>
            <a:r>
              <a:rPr lang="cs-CZ" sz="2500" b="1" dirty="0" smtClean="0"/>
              <a:t>strategii tahu </a:t>
            </a:r>
            <a:r>
              <a:rPr lang="cs-CZ" sz="2500" dirty="0" smtClean="0"/>
              <a:t>(</a:t>
            </a:r>
            <a:r>
              <a:rPr lang="cs-CZ" sz="2500" dirty="0" err="1" smtClean="0"/>
              <a:t>pull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 smtClean="0"/>
              <a:t>    - podstata: podnik se zaměřuje na </a:t>
            </a:r>
            <a:r>
              <a:rPr lang="cs-CZ" sz="2500" b="1" dirty="0" smtClean="0"/>
              <a:t>konečný článek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prodejního řetězu = </a:t>
            </a:r>
            <a:r>
              <a:rPr lang="cs-CZ" sz="2500" i="1" dirty="0" smtClean="0"/>
              <a:t>konečného zákazníka </a:t>
            </a:r>
          </a:p>
          <a:p>
            <a:pPr>
              <a:buNone/>
            </a:pPr>
            <a:r>
              <a:rPr lang="cs-CZ" sz="2500" dirty="0" smtClean="0"/>
              <a:t>                        (spotřebitele) → přesvědčení o výhodnosti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koupě produktu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- nástroje: reklama, zákaznické soutěže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- použití: produkty zcela odlišné od konkurence, kladné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hodnocení spotřebitelů</a:t>
            </a:r>
            <a:endParaRPr lang="cs-CZ" sz="2500" dirty="0"/>
          </a:p>
          <a:p>
            <a:pPr>
              <a:buNone/>
            </a:pPr>
            <a:r>
              <a:rPr lang="cs-CZ" sz="2500" dirty="0" smtClean="0"/>
              <a:t>Pozn.: </a:t>
            </a:r>
            <a:r>
              <a:rPr lang="cs-CZ" sz="2500" b="1" dirty="0" smtClean="0"/>
              <a:t>obě strategie lze kombinovat</a:t>
            </a:r>
            <a:endParaRPr lang="cs-CZ" sz="25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646</Words>
  <Application>Microsoft Office PowerPoint</Application>
  <PresentationFormat>Předvádění na obrazovce (4:3)</PresentationFormat>
  <Paragraphs>122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PROPAGACE </vt:lpstr>
      <vt:lpstr>CHARAKTERISTIKA PROPAGACE</vt:lpstr>
      <vt:lpstr>PRAVIDLO A.I.D.A.</vt:lpstr>
      <vt:lpstr>PRAVIDLO A.I.D.A.</vt:lpstr>
      <vt:lpstr>VÝSLEDEK PROPAGACE</vt:lpstr>
      <vt:lpstr>ZAMĚŘENÍ PROPAGACE</vt:lpstr>
      <vt:lpstr>ZAMĚŘENÍ PROPAGACE</vt:lpstr>
      <vt:lpstr>ZAMĚŘENÍ PROPAGACE</vt:lpstr>
      <vt:lpstr>NÁSTROJE PROPAGACE</vt:lpstr>
      <vt:lpstr>ÚKOL - zadání</vt:lpstr>
      <vt:lpstr>ÚKOL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25</cp:revision>
  <dcterms:created xsi:type="dcterms:W3CDTF">2013-04-21T08:24:03Z</dcterms:created>
  <dcterms:modified xsi:type="dcterms:W3CDTF">2013-05-28T14:30:15Z</dcterms:modified>
</cp:coreProperties>
</file>