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1" r:id="rId3"/>
    <p:sldId id="269" r:id="rId4"/>
    <p:sldId id="259" r:id="rId5"/>
    <p:sldId id="265" r:id="rId6"/>
    <p:sldId id="266" r:id="rId7"/>
    <p:sldId id="267" r:id="rId8"/>
    <p:sldId id="268" r:id="rId9"/>
    <p:sldId id="261" r:id="rId10"/>
    <p:sldId id="262" r:id="rId11"/>
    <p:sldId id="263" r:id="rId12"/>
    <p:sldId id="264" r:id="rId13"/>
    <p:sldId id="260" r:id="rId14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013254-0C12-4B7F-95F3-DC9B9EBD4755}" type="datetimeFigureOut">
              <a:rPr lang="cs-CZ"/>
              <a:pPr>
                <a:defRPr/>
              </a:pPr>
              <a:t>28.5.2013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51426D-26A5-452D-A3D5-AD0B1073F39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671C09-8796-4056-B087-1D376F06282B}" type="datetimeFigureOut">
              <a:rPr lang="cs-CZ"/>
              <a:pPr>
                <a:defRPr/>
              </a:pPr>
              <a:t>28.5.2013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65A4A1-756E-44A8-951F-C9ACA820600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7B6878-FB6F-454B-83D4-C9087FA732FB}" type="datetimeFigureOut">
              <a:rPr lang="cs-CZ"/>
              <a:pPr>
                <a:defRPr/>
              </a:pPr>
              <a:t>28.5.2013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355DB8-53B6-476F-BC68-35B1EFF224B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4FCAC3-CABC-46F0-9342-84E6792217A6}" type="datetimeFigureOut">
              <a:rPr lang="cs-CZ"/>
              <a:pPr>
                <a:defRPr/>
              </a:pPr>
              <a:t>28.5.2013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34775D-BB59-43A4-810E-C22275FB057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BE756A-AE8D-424C-8D8A-91FFB945FE62}" type="datetimeFigureOut">
              <a:rPr lang="cs-CZ"/>
              <a:pPr>
                <a:defRPr/>
              </a:pPr>
              <a:t>28.5.2013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A9415B-49B2-48C8-8FD0-BECF4E93A59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9365CE-CDA6-4F5A-BED9-E472B620B822}" type="datetimeFigureOut">
              <a:rPr lang="cs-CZ"/>
              <a:pPr>
                <a:defRPr/>
              </a:pPr>
              <a:t>28.5.2013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263748-4369-48BC-9574-B8A69313CA3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BA3E46-8252-485D-93D7-F085B424270E}" type="datetimeFigureOut">
              <a:rPr lang="cs-CZ"/>
              <a:pPr>
                <a:defRPr/>
              </a:pPr>
              <a:t>28.5.2013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6808B5-9C57-48B9-9E8A-CBEED8E37C6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A8018E-60DD-4114-8965-DD372A280942}" type="datetimeFigureOut">
              <a:rPr lang="cs-CZ"/>
              <a:pPr>
                <a:defRPr/>
              </a:pPr>
              <a:t>28.5.2013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CCC132-E9DF-4E94-B1F2-58606FE45AA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DD246C-3BDA-4B00-A133-B48B00CEDEAB}" type="datetimeFigureOut">
              <a:rPr lang="cs-CZ"/>
              <a:pPr>
                <a:defRPr/>
              </a:pPr>
              <a:t>28.5.2013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16E279-00F6-4AE3-82DA-BD01860877D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FE7129-C739-4FEB-888E-1627F2484503}" type="datetimeFigureOut">
              <a:rPr lang="cs-CZ"/>
              <a:pPr>
                <a:defRPr/>
              </a:pPr>
              <a:t>28.5.2013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D6AFEE-713C-4D76-9479-572E5764405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8EA9C7-9AF1-4C80-B8A7-BE451789A654}" type="datetimeFigureOut">
              <a:rPr lang="cs-CZ"/>
              <a:pPr>
                <a:defRPr/>
              </a:pPr>
              <a:t>28.5.2013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22A713-04FA-4AD9-90A4-51BBBE1F495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C249AD2-9E50-4424-88D8-F253DF84277A}" type="datetimeFigureOut">
              <a:rPr lang="cs-CZ"/>
              <a:pPr>
                <a:defRPr/>
              </a:pPr>
              <a:t>28.5.2013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5FE3C2B-81F9-43A5-A2A7-3CBEE29A41E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ulka 1"/>
          <p:cNvGraphicFramePr>
            <a:graphicFrameLocks noGrp="1"/>
          </p:cNvGraphicFramePr>
          <p:nvPr/>
        </p:nvGraphicFramePr>
        <p:xfrm>
          <a:off x="1258888" y="827088"/>
          <a:ext cx="6743700" cy="3094673"/>
        </p:xfrm>
        <a:graphic>
          <a:graphicData uri="http://schemas.openxmlformats.org/drawingml/2006/table">
            <a:tbl>
              <a:tblPr/>
              <a:tblGrid>
                <a:gridCol w="1562100"/>
                <a:gridCol w="1890712"/>
                <a:gridCol w="830263"/>
                <a:gridCol w="106362"/>
                <a:gridCol w="107950"/>
                <a:gridCol w="458788"/>
                <a:gridCol w="1008062"/>
                <a:gridCol w="779463"/>
              </a:tblGrid>
              <a:tr h="900113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Obchodní akademie a Střední odborná škola, gen. F. Fajtla, Louny, p.o.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Osvoboditelů 380, Louny</a:t>
                      </a:r>
                    </a:p>
                  </a:txBody>
                  <a:tcPr marL="68580" marR="68580" marT="0" marB="0" anchor="ctr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Číslo projektu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CZ.1.07/1.5.00/34.0644</a:t>
                      </a:r>
                      <a:endParaRPr kumimoji="0" lang="cs-CZ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Číslo sady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 34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Číslo DUM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 08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Předmět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 Ekonomika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Tematický okruh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 Marketingový mix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Název materiálu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 Hmotná podoba produktu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Autor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 Ing. Charlotta </a:t>
                      </a:r>
                      <a:r>
                        <a:rPr kumimoji="0" lang="cs-CZ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Kissová</a:t>
                      </a:r>
                      <a:endParaRPr kumimoji="0" lang="cs-CZ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Datum tvorby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 19. </a:t>
                      </a:r>
                      <a:r>
                        <a:rPr kumimoji="0" 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4. 2013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Ročník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 2. ročník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0">
                <a:tc gridSpan="8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 Anotace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Kombinovaný materiál zaměřený na téma hmotná podoba produktu. Obsahuje  charakteristiku hmotné podoby produktu včetně jednotlivých složek. Součástí je samostatná aktivita žáků</a:t>
                      </a: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.   </a:t>
                      </a:r>
                      <a:endParaRPr kumimoji="0" lang="cs-CZ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0">
                <a:tc gridSpan="8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Metodický pokyn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Žáci se prostřednictvím prezentace seznámí se základními pojmy z oblasti hmotné podoby produktu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a formou úkolů si v závěru danou problematiku procvičí.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</a:tbl>
          </a:graphicData>
        </a:graphic>
      </p:graphicFrame>
      <p:grpSp>
        <p:nvGrpSpPr>
          <p:cNvPr id="3" name="Skupina 3"/>
          <p:cNvGrpSpPr>
            <a:grpSpLocks/>
          </p:cNvGrpSpPr>
          <p:nvPr/>
        </p:nvGrpSpPr>
        <p:grpSpPr bwMode="auto">
          <a:xfrm>
            <a:off x="1476375" y="838200"/>
            <a:ext cx="3892550" cy="847725"/>
            <a:chOff x="1475656" y="2133600"/>
            <a:chExt cx="3893393" cy="847725"/>
          </a:xfrm>
        </p:grpSpPr>
        <p:pic>
          <p:nvPicPr>
            <p:cNvPr id="4" name="Obrázek 1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475656" y="2133600"/>
              <a:ext cx="2905125" cy="847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" name="Obrázek 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788024" y="2266949"/>
              <a:ext cx="581025" cy="5810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6" name="Text Box 49"/>
          <p:cNvSpPr txBox="1">
            <a:spLocks noChangeArrowheads="1"/>
          </p:cNvSpPr>
          <p:nvPr/>
        </p:nvSpPr>
        <p:spPr bwMode="auto">
          <a:xfrm>
            <a:off x="468313" y="5734050"/>
            <a:ext cx="8424862" cy="849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sz="1100" i="1" dirty="0">
                <a:solidFill>
                  <a:srgbClr val="898989"/>
                </a:solidFill>
              </a:rPr>
              <a:t>Autorem materiálu a všech jeho částí, není-li uvedeno jinak, je Ing. Charlotta Kissová. </a:t>
            </a:r>
            <a:br>
              <a:rPr lang="cs-CZ" sz="1100" i="1" dirty="0">
                <a:solidFill>
                  <a:srgbClr val="898989"/>
                </a:solidFill>
              </a:rPr>
            </a:br>
            <a:r>
              <a:rPr lang="cs-CZ" sz="1100" i="1" dirty="0">
                <a:solidFill>
                  <a:srgbClr val="898989"/>
                </a:solidFill>
              </a:rPr>
              <a:t>Dostupné z Metodického portálu www.</a:t>
            </a:r>
            <a:r>
              <a:rPr lang="cs-CZ" sz="1100" i="1" dirty="0" err="1">
                <a:solidFill>
                  <a:srgbClr val="898989"/>
                </a:solidFill>
              </a:rPr>
              <a:t>rvp.cz</a:t>
            </a:r>
            <a:r>
              <a:rPr lang="cs-CZ" sz="1100" i="1" dirty="0">
                <a:solidFill>
                  <a:srgbClr val="898989"/>
                </a:solidFill>
              </a:rPr>
              <a:t> ; ISSN 1802-4785. Provozuje Národní ústav pro vzdělávání, školské poradenské zařízení a zařízení pro další vzdělávání pedagogických pracovníků (NÚV).</a:t>
            </a:r>
          </a:p>
          <a:p>
            <a:pPr algn="ctr">
              <a:spcBef>
                <a:spcPct val="50000"/>
              </a:spcBef>
            </a:pPr>
            <a:endParaRPr lang="cs-CZ" sz="1100" i="1" dirty="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dirty="0" smtClean="0">
                <a:solidFill>
                  <a:srgbClr val="C00000"/>
                </a:solidFill>
              </a:rPr>
              <a:t>3. STYL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 rtlCol="0">
            <a:normAutofit lnSpcReduction="1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dirty="0" smtClean="0"/>
              <a:t>souhrn </a:t>
            </a:r>
            <a:r>
              <a:rPr lang="cs-CZ" b="1" dirty="0" smtClean="0"/>
              <a:t>estetických vyjádření vlastností </a:t>
            </a:r>
            <a:r>
              <a:rPr lang="cs-CZ" dirty="0" smtClean="0"/>
              <a:t>produktu (kombinace barev a linií)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b="1" i="1" dirty="0" smtClean="0"/>
              <a:t>cíl</a:t>
            </a:r>
            <a:r>
              <a:rPr lang="cs-CZ" dirty="0" smtClean="0"/>
              <a:t>: zalíbit se zákazníkovi (nákup produktu)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dirty="0" smtClean="0"/>
              <a:t>styl přijatý většinou zákazníků = </a:t>
            </a:r>
            <a:r>
              <a:rPr lang="cs-CZ" b="1" dirty="0" smtClean="0"/>
              <a:t>MÓDA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b="1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b="1" dirty="0" smtClean="0"/>
              <a:t>př</a:t>
            </a:r>
            <a:r>
              <a:rPr lang="cs-CZ" b="1" i="1" dirty="0" smtClean="0"/>
              <a:t>. </a:t>
            </a:r>
            <a:r>
              <a:rPr lang="cs-CZ" dirty="0" smtClean="0"/>
              <a:t>květinové vzory, minisukně</a:t>
            </a:r>
            <a:endParaRPr lang="cs-CZ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dirty="0" smtClean="0">
                <a:solidFill>
                  <a:srgbClr val="C00000"/>
                </a:solidFill>
              </a:rPr>
              <a:t>4. JAKOST</a:t>
            </a:r>
          </a:p>
        </p:txBody>
      </p:sp>
      <p:sp>
        <p:nvSpPr>
          <p:cNvPr id="23554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cs-CZ" b="1" dirty="0" smtClean="0"/>
              <a:t>kvalita</a:t>
            </a:r>
          </a:p>
          <a:p>
            <a:pPr eaLnBrk="1" hangingPunct="1"/>
            <a:r>
              <a:rPr lang="cs-CZ" dirty="0" smtClean="0"/>
              <a:t>představuje </a:t>
            </a:r>
            <a:r>
              <a:rPr lang="cs-CZ" b="1" dirty="0" smtClean="0"/>
              <a:t>určitý stupeň užitečných vlastností </a:t>
            </a:r>
            <a:r>
              <a:rPr lang="cs-CZ" dirty="0" smtClean="0"/>
              <a:t>(tj. schopnost uspokojovat určitou potřebu) </a:t>
            </a:r>
          </a:p>
          <a:p>
            <a:pPr eaLnBrk="1" hangingPunct="1">
              <a:buFont typeface="Arial" charset="0"/>
              <a:buNone/>
            </a:pPr>
            <a:r>
              <a:rPr lang="cs-CZ" dirty="0" smtClean="0"/>
              <a:t>     → př. spolehlivost, materiál, provedení</a:t>
            </a:r>
          </a:p>
          <a:p>
            <a:pPr eaLnBrk="1" hangingPunct="1"/>
            <a:r>
              <a:rPr lang="cs-CZ" dirty="0" smtClean="0"/>
              <a:t>v právním smyslu musí </a:t>
            </a:r>
            <a:r>
              <a:rPr lang="cs-CZ" b="1" dirty="0" smtClean="0"/>
              <a:t>odpovídat technickým normám</a:t>
            </a:r>
          </a:p>
          <a:p>
            <a:pPr eaLnBrk="1" hangingPunct="1"/>
            <a:r>
              <a:rPr lang="cs-CZ" b="1" dirty="0" smtClean="0"/>
              <a:t>př. </a:t>
            </a:r>
            <a:r>
              <a:rPr lang="cs-CZ" dirty="0" smtClean="0"/>
              <a:t>1. jakost a 2. jakost produktu</a:t>
            </a:r>
          </a:p>
          <a:p>
            <a:pPr eaLnBrk="1" hangingPunct="1"/>
            <a:endParaRPr lang="cs-CZ" dirty="0" smtClean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dirty="0" smtClean="0">
                <a:solidFill>
                  <a:srgbClr val="C00000"/>
                </a:solidFill>
              </a:rPr>
              <a:t>ÚKOLY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 rtlCol="0">
            <a:noAutofit/>
          </a:bodyPr>
          <a:lstStyle/>
          <a:p>
            <a:pPr marL="514350" indent="-514350" eaLnBrk="1" fontAlgn="auto" hangingPunct="1">
              <a:spcAft>
                <a:spcPts val="0"/>
              </a:spcAft>
              <a:buNone/>
              <a:defRPr/>
            </a:pPr>
            <a:r>
              <a:rPr lang="cs-CZ" dirty="0" smtClean="0"/>
              <a:t>1. Zakreslete </a:t>
            </a:r>
            <a:r>
              <a:rPr lang="cs-CZ" b="1" dirty="0" smtClean="0"/>
              <a:t>logo</a:t>
            </a:r>
            <a:r>
              <a:rPr lang="cs-CZ" dirty="0" smtClean="0"/>
              <a:t> (formu ochranné známky)</a:t>
            </a:r>
          </a:p>
          <a:p>
            <a:pPr marL="514350" indent="-514350" eaLnBrk="1" fontAlgn="auto" hangingPunct="1">
              <a:spcAft>
                <a:spcPts val="0"/>
              </a:spcAft>
              <a:buNone/>
              <a:defRPr/>
            </a:pPr>
            <a:r>
              <a:rPr lang="cs-CZ" dirty="0" smtClean="0"/>
              <a:t>    Vámi vybrané společnosti, př. Apple </a:t>
            </a:r>
          </a:p>
          <a:p>
            <a:pPr marL="514350" indent="-514350" eaLnBrk="1" fontAlgn="auto" hangingPunct="1">
              <a:spcAft>
                <a:spcPts val="0"/>
              </a:spcAft>
              <a:buNone/>
              <a:defRPr/>
            </a:pPr>
            <a:r>
              <a:rPr lang="cs-CZ" dirty="0" smtClean="0"/>
              <a:t>    (nakousnuté jablko). </a:t>
            </a:r>
          </a:p>
          <a:p>
            <a:pPr marL="514350" indent="-51435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dirty="0" smtClean="0"/>
              <a:t>2. Popište </a:t>
            </a:r>
            <a:r>
              <a:rPr lang="cs-CZ" b="1" dirty="0" smtClean="0"/>
              <a:t>design </a:t>
            </a:r>
            <a:r>
              <a:rPr lang="cs-CZ" dirty="0" smtClean="0"/>
              <a:t>Vámi vybraného produktu.</a:t>
            </a:r>
          </a:p>
          <a:p>
            <a:pPr marL="514350" indent="-51435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dirty="0" smtClean="0"/>
              <a:t>3. V souvislosti s jakostí produktu vyhledejte</a:t>
            </a:r>
          </a:p>
          <a:p>
            <a:pPr marL="514350" indent="-51435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dirty="0" smtClean="0"/>
              <a:t>    prostřednictvím internetu </a:t>
            </a:r>
            <a:r>
              <a:rPr lang="cs-CZ" b="1" dirty="0" smtClean="0"/>
              <a:t>pojem ISO norma</a:t>
            </a:r>
          </a:p>
          <a:p>
            <a:pPr marL="514350" indent="-51435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b="1" dirty="0" smtClean="0"/>
              <a:t>    </a:t>
            </a:r>
            <a:r>
              <a:rPr lang="cs-CZ" dirty="0" smtClean="0"/>
              <a:t>a objasněte ho.</a:t>
            </a:r>
            <a:endParaRPr lang="cs-CZ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dirty="0" smtClean="0"/>
              <a:t>ZDROJE</a:t>
            </a:r>
          </a:p>
        </p:txBody>
      </p:sp>
      <p:sp>
        <p:nvSpPr>
          <p:cNvPr id="25602" name="Obdélník 2"/>
          <p:cNvSpPr>
            <a:spLocks noChangeArrowheads="1"/>
          </p:cNvSpPr>
          <p:nvPr/>
        </p:nvSpPr>
        <p:spPr bwMode="auto">
          <a:xfrm>
            <a:off x="468313" y="1557338"/>
            <a:ext cx="8207375" cy="47089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s-CZ" sz="2500" dirty="0" smtClean="0">
                <a:latin typeface="+mn-lt"/>
              </a:rPr>
              <a:t>BIŇOVEC, Karel. </a:t>
            </a:r>
            <a:r>
              <a:rPr lang="cs-CZ" sz="2500" i="1" dirty="0" smtClean="0">
                <a:latin typeface="+mn-lt"/>
              </a:rPr>
              <a:t>Přehled učiva k maturitní zkoušce z ekonomiky: podle právní úpravy platné od roku 2007</a:t>
            </a:r>
            <a:r>
              <a:rPr lang="cs-CZ" sz="2500" dirty="0" smtClean="0">
                <a:latin typeface="+mn-lt"/>
              </a:rPr>
              <a:t>. 2., </a:t>
            </a:r>
            <a:r>
              <a:rPr lang="cs-CZ" sz="2500" dirty="0" err="1" smtClean="0">
                <a:latin typeface="+mn-lt"/>
              </a:rPr>
              <a:t>upr</a:t>
            </a:r>
            <a:r>
              <a:rPr lang="cs-CZ" sz="2500" dirty="0" smtClean="0">
                <a:latin typeface="+mn-lt"/>
              </a:rPr>
              <a:t>. </a:t>
            </a:r>
            <a:r>
              <a:rPr lang="cs-CZ" sz="2500" dirty="0" err="1" smtClean="0">
                <a:latin typeface="+mn-lt"/>
              </a:rPr>
              <a:t>vyd</a:t>
            </a:r>
            <a:r>
              <a:rPr lang="cs-CZ" sz="2500" dirty="0" smtClean="0">
                <a:latin typeface="+mn-lt"/>
              </a:rPr>
              <a:t>. Praha: Fortuna, 2007, 310 s. ISBN 978-80-7168-989-8. </a:t>
            </a:r>
          </a:p>
          <a:p>
            <a:endParaRPr lang="cs-CZ" sz="2500" dirty="0" smtClean="0">
              <a:latin typeface="+mn-lt"/>
            </a:endParaRPr>
          </a:p>
          <a:p>
            <a:r>
              <a:rPr lang="cs-CZ" sz="2500" dirty="0" smtClean="0">
                <a:latin typeface="+mn-lt"/>
              </a:rPr>
              <a:t>KLÍNSKÝ, Petr a Otto MÜNCH. </a:t>
            </a:r>
            <a:r>
              <a:rPr lang="cs-CZ" sz="2500" i="1" dirty="0" smtClean="0">
                <a:latin typeface="+mn-lt"/>
              </a:rPr>
              <a:t>Ekonomika pro ekonomická lycea a ostatní střední školy</a:t>
            </a:r>
            <a:r>
              <a:rPr lang="cs-CZ" sz="2500" dirty="0" smtClean="0">
                <a:latin typeface="+mn-lt"/>
              </a:rPr>
              <a:t>. Praha: Fortuna, 2008. ISBN 978-80-7373-033-8. </a:t>
            </a:r>
          </a:p>
          <a:p>
            <a:endParaRPr lang="cs-CZ" sz="2500" dirty="0" smtClean="0">
              <a:latin typeface="+mn-lt"/>
            </a:endParaRPr>
          </a:p>
          <a:p>
            <a:r>
              <a:rPr lang="cs-CZ" sz="2500" dirty="0" smtClean="0">
                <a:latin typeface="+mn-lt"/>
              </a:rPr>
              <a:t>NOVOTNÝ, Zdeněk, Věra DYNTAROVÁ a Radka KAFKOVÁ. </a:t>
            </a:r>
            <a:r>
              <a:rPr lang="cs-CZ" sz="2500" i="1" dirty="0" smtClean="0">
                <a:latin typeface="+mn-lt"/>
              </a:rPr>
              <a:t>Ekonomika 2</a:t>
            </a:r>
            <a:r>
              <a:rPr lang="cs-CZ" sz="2500" dirty="0" smtClean="0">
                <a:latin typeface="+mn-lt"/>
              </a:rPr>
              <a:t>. Břeclav: Střední průmyslová škola Edvarda Beneše a Obchodní akademie Břeclav, 2012. </a:t>
            </a:r>
          </a:p>
          <a:p>
            <a:endParaRPr lang="cs-CZ" sz="2500" dirty="0" smtClean="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241925"/>
          </a:xfrm>
        </p:spPr>
        <p:txBody>
          <a:bodyPr/>
          <a:lstStyle/>
          <a:p>
            <a:pPr eaLnBrk="1" hangingPunct="1"/>
            <a:r>
              <a:rPr lang="cs-CZ" sz="6600" dirty="0" smtClean="0">
                <a:solidFill>
                  <a:srgbClr val="C00000"/>
                </a:solidFill>
              </a:rPr>
              <a:t>H</a:t>
            </a:r>
            <a:r>
              <a:rPr lang="cs-CZ" sz="6600" dirty="0" smtClean="0">
                <a:solidFill>
                  <a:schemeClr val="bg2">
                    <a:lumMod val="50000"/>
                  </a:schemeClr>
                </a:solidFill>
              </a:rPr>
              <a:t>M</a:t>
            </a:r>
            <a:r>
              <a:rPr lang="cs-CZ" sz="6600" dirty="0" smtClean="0">
                <a:solidFill>
                  <a:srgbClr val="C00000"/>
                </a:solidFill>
              </a:rPr>
              <a:t>O</a:t>
            </a:r>
            <a:r>
              <a:rPr lang="cs-CZ" sz="6600" dirty="0" smtClean="0">
                <a:solidFill>
                  <a:schemeClr val="bg2">
                    <a:lumMod val="50000"/>
                  </a:schemeClr>
                </a:solidFill>
              </a:rPr>
              <a:t>T</a:t>
            </a:r>
            <a:r>
              <a:rPr lang="cs-CZ" sz="6600" dirty="0" smtClean="0">
                <a:solidFill>
                  <a:srgbClr val="C00000"/>
                </a:solidFill>
              </a:rPr>
              <a:t>N</a:t>
            </a:r>
            <a:r>
              <a:rPr lang="cs-CZ" sz="6600" dirty="0" smtClean="0">
                <a:solidFill>
                  <a:schemeClr val="bg2">
                    <a:lumMod val="50000"/>
                  </a:schemeClr>
                </a:solidFill>
              </a:rPr>
              <a:t>Á</a:t>
            </a:r>
            <a:r>
              <a:rPr lang="cs-CZ" sz="6600" dirty="0" smtClean="0">
                <a:solidFill>
                  <a:srgbClr val="C00000"/>
                </a:solidFill>
              </a:rPr>
              <a:t> P</a:t>
            </a:r>
            <a:r>
              <a:rPr lang="cs-CZ" sz="6600" dirty="0" smtClean="0">
                <a:solidFill>
                  <a:schemeClr val="bg2">
                    <a:lumMod val="50000"/>
                  </a:schemeClr>
                </a:solidFill>
              </a:rPr>
              <a:t>O</a:t>
            </a:r>
            <a:r>
              <a:rPr lang="cs-CZ" sz="6600" dirty="0" smtClean="0">
                <a:solidFill>
                  <a:srgbClr val="C00000"/>
                </a:solidFill>
              </a:rPr>
              <a:t>D</a:t>
            </a:r>
            <a:r>
              <a:rPr lang="cs-CZ" sz="6600" dirty="0" smtClean="0">
                <a:solidFill>
                  <a:schemeClr val="bg2">
                    <a:lumMod val="50000"/>
                  </a:schemeClr>
                </a:solidFill>
              </a:rPr>
              <a:t>O</a:t>
            </a:r>
            <a:r>
              <a:rPr lang="cs-CZ" sz="6600" dirty="0" smtClean="0">
                <a:solidFill>
                  <a:srgbClr val="C00000"/>
                </a:solidFill>
              </a:rPr>
              <a:t>B</a:t>
            </a:r>
            <a:r>
              <a:rPr lang="cs-CZ" sz="6600" dirty="0" smtClean="0">
                <a:solidFill>
                  <a:schemeClr val="bg2">
                    <a:lumMod val="50000"/>
                  </a:schemeClr>
                </a:solidFill>
              </a:rPr>
              <a:t>A </a:t>
            </a:r>
            <a:br>
              <a:rPr lang="cs-CZ" sz="6600" dirty="0" smtClean="0">
                <a:solidFill>
                  <a:schemeClr val="bg2">
                    <a:lumMod val="50000"/>
                  </a:schemeClr>
                </a:solidFill>
              </a:rPr>
            </a:br>
            <a:r>
              <a:rPr lang="cs-CZ" sz="6600" dirty="0" smtClean="0">
                <a:solidFill>
                  <a:srgbClr val="C00000"/>
                </a:solidFill>
              </a:rPr>
              <a:t>P</a:t>
            </a:r>
            <a:r>
              <a:rPr lang="cs-CZ" sz="6600" dirty="0" smtClean="0">
                <a:solidFill>
                  <a:schemeClr val="bg2">
                    <a:lumMod val="50000"/>
                  </a:schemeClr>
                </a:solidFill>
              </a:rPr>
              <a:t>R</a:t>
            </a:r>
            <a:r>
              <a:rPr lang="cs-CZ" sz="6600" dirty="0" smtClean="0">
                <a:solidFill>
                  <a:srgbClr val="C00000"/>
                </a:solidFill>
              </a:rPr>
              <a:t>O</a:t>
            </a:r>
            <a:r>
              <a:rPr lang="cs-CZ" sz="6600" dirty="0" smtClean="0">
                <a:solidFill>
                  <a:schemeClr val="bg2">
                    <a:lumMod val="50000"/>
                  </a:schemeClr>
                </a:solidFill>
              </a:rPr>
              <a:t>D</a:t>
            </a:r>
            <a:r>
              <a:rPr lang="cs-CZ" sz="6600" dirty="0" smtClean="0">
                <a:solidFill>
                  <a:srgbClr val="C00000"/>
                </a:solidFill>
              </a:rPr>
              <a:t>U</a:t>
            </a:r>
            <a:r>
              <a:rPr lang="cs-CZ" sz="6600" dirty="0" smtClean="0">
                <a:solidFill>
                  <a:schemeClr val="bg2">
                    <a:lumMod val="50000"/>
                  </a:schemeClr>
                </a:solidFill>
              </a:rPr>
              <a:t>K</a:t>
            </a:r>
            <a:r>
              <a:rPr lang="cs-CZ" sz="6600" dirty="0" smtClean="0">
                <a:solidFill>
                  <a:srgbClr val="C00000"/>
                </a:solidFill>
              </a:rPr>
              <a:t>T</a:t>
            </a:r>
            <a:r>
              <a:rPr lang="cs-CZ" sz="6600" dirty="0" smtClean="0">
                <a:solidFill>
                  <a:schemeClr val="bg2">
                    <a:lumMod val="50000"/>
                  </a:schemeClr>
                </a:solidFill>
              </a:rPr>
              <a:t>U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dirty="0" smtClean="0">
                <a:solidFill>
                  <a:srgbClr val="C00000"/>
                </a:solidFill>
              </a:rPr>
              <a:t>CHARAKTERISTIKA</a:t>
            </a:r>
          </a:p>
        </p:txBody>
      </p:sp>
      <p:sp>
        <p:nvSpPr>
          <p:cNvPr id="15362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cs-CZ" b="1" dirty="0" smtClean="0">
                <a:solidFill>
                  <a:schemeClr val="bg2">
                    <a:lumMod val="50000"/>
                  </a:schemeClr>
                </a:solidFill>
              </a:rPr>
              <a:t>formální podoba produktu </a:t>
            </a:r>
          </a:p>
          <a:p>
            <a:pPr eaLnBrk="1" hangingPunct="1">
              <a:buNone/>
            </a:pPr>
            <a:r>
              <a:rPr lang="cs-CZ" b="1" dirty="0" smtClean="0"/>
              <a:t>   </a:t>
            </a:r>
            <a:r>
              <a:rPr lang="cs-CZ" dirty="0" smtClean="0"/>
              <a:t>(tj. způsob, jakým produkt uspokojuje určitou</a:t>
            </a:r>
          </a:p>
          <a:p>
            <a:pPr eaLnBrk="1" hangingPunct="1">
              <a:buNone/>
            </a:pPr>
            <a:r>
              <a:rPr lang="cs-CZ" dirty="0" smtClean="0"/>
              <a:t>         potřebu)</a:t>
            </a:r>
          </a:p>
          <a:p>
            <a:pPr eaLnBrk="1" hangingPunct="1"/>
            <a:r>
              <a:rPr lang="cs-CZ" b="1" dirty="0" smtClean="0">
                <a:solidFill>
                  <a:schemeClr val="bg2">
                    <a:lumMod val="50000"/>
                  </a:schemeClr>
                </a:solidFill>
              </a:rPr>
              <a:t>tvoří ji: </a:t>
            </a:r>
            <a:r>
              <a:rPr lang="cs-CZ" dirty="0" smtClean="0"/>
              <a:t>1. </a:t>
            </a:r>
            <a:r>
              <a:rPr lang="cs-CZ" b="1" dirty="0" smtClean="0"/>
              <a:t>obal</a:t>
            </a:r>
          </a:p>
          <a:p>
            <a:pPr eaLnBrk="1" hangingPunct="1">
              <a:buFont typeface="Arial" charset="0"/>
              <a:buNone/>
            </a:pPr>
            <a:r>
              <a:rPr lang="cs-CZ" b="1" dirty="0" smtClean="0"/>
              <a:t>                  </a:t>
            </a:r>
            <a:r>
              <a:rPr lang="cs-CZ" dirty="0" smtClean="0"/>
              <a:t>2. </a:t>
            </a:r>
            <a:r>
              <a:rPr lang="cs-CZ" b="1" dirty="0" smtClean="0"/>
              <a:t>design</a:t>
            </a:r>
          </a:p>
          <a:p>
            <a:pPr eaLnBrk="1" hangingPunct="1">
              <a:buFont typeface="Arial" charset="0"/>
              <a:buNone/>
            </a:pPr>
            <a:r>
              <a:rPr lang="cs-CZ" b="1" dirty="0" smtClean="0"/>
              <a:t>                  </a:t>
            </a:r>
            <a:r>
              <a:rPr lang="cs-CZ" dirty="0" smtClean="0"/>
              <a:t>3. </a:t>
            </a:r>
            <a:r>
              <a:rPr lang="cs-CZ" b="1" dirty="0" smtClean="0"/>
              <a:t>styl</a:t>
            </a:r>
          </a:p>
          <a:p>
            <a:pPr eaLnBrk="1" hangingPunct="1">
              <a:buFont typeface="Arial" charset="0"/>
              <a:buNone/>
            </a:pPr>
            <a:r>
              <a:rPr lang="cs-CZ" b="1" dirty="0" smtClean="0"/>
              <a:t>                  </a:t>
            </a:r>
            <a:r>
              <a:rPr lang="cs-CZ" dirty="0" smtClean="0"/>
              <a:t>4. </a:t>
            </a:r>
            <a:r>
              <a:rPr lang="cs-CZ" b="1" dirty="0" smtClean="0"/>
              <a:t>jakost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dirty="0" smtClean="0">
                <a:solidFill>
                  <a:srgbClr val="C00000"/>
                </a:solidFill>
              </a:rPr>
              <a:t>1. OBAL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 rtlCol="0">
            <a:normAutofit lnSpcReduction="1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b="1" dirty="0" smtClean="0"/>
              <a:t>komunikuje se zákazníkem </a:t>
            </a:r>
            <a:r>
              <a:rPr lang="cs-CZ" dirty="0" smtClean="0"/>
              <a:t>→ utváří jeho představu o produktu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b="1" dirty="0" smtClean="0"/>
              <a:t>doplňuje</a:t>
            </a:r>
            <a:r>
              <a:rPr lang="cs-CZ" dirty="0" smtClean="0"/>
              <a:t> produkt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dirty="0" smtClean="0"/>
              <a:t>funkce: </a:t>
            </a:r>
            <a:r>
              <a:rPr lang="cs-CZ" b="1" i="1" dirty="0" smtClean="0"/>
              <a:t>ochranná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b="1" i="1" dirty="0"/>
              <a:t> </a:t>
            </a:r>
            <a:r>
              <a:rPr lang="cs-CZ" b="1" i="1" dirty="0" smtClean="0"/>
              <a:t>                 informační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b="1" i="1" dirty="0" smtClean="0"/>
              <a:t>                  propagační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b="1" i="1" dirty="0" smtClean="0"/>
              <a:t>                  ekonomická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b="1" i="1" dirty="0" smtClean="0"/>
              <a:t>                  ekologická</a:t>
            </a:r>
            <a:endParaRPr lang="cs-CZ" b="1" i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dirty="0" smtClean="0">
                <a:solidFill>
                  <a:schemeClr val="bg2">
                    <a:lumMod val="50000"/>
                  </a:schemeClr>
                </a:solidFill>
              </a:rPr>
              <a:t>POŽADAVKY NA OBAL</a:t>
            </a:r>
          </a:p>
        </p:txBody>
      </p:sp>
      <p:sp>
        <p:nvSpPr>
          <p:cNvPr id="17410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Arial" charset="0"/>
              <a:buNone/>
            </a:pPr>
            <a:endParaRPr lang="cs-CZ" dirty="0" smtClean="0"/>
          </a:p>
          <a:p>
            <a:pPr eaLnBrk="1" hangingPunct="1">
              <a:buFont typeface="Arial" charset="0"/>
              <a:buNone/>
            </a:pPr>
            <a:r>
              <a:rPr lang="cs-CZ" dirty="0" smtClean="0"/>
              <a:t>1. </a:t>
            </a:r>
            <a:r>
              <a:rPr lang="cs-CZ" b="1" i="1" dirty="0" smtClean="0"/>
              <a:t>upoutání pozornosti </a:t>
            </a:r>
            <a:r>
              <a:rPr lang="cs-CZ" dirty="0" smtClean="0"/>
              <a:t>(př. </a:t>
            </a:r>
            <a:r>
              <a:rPr lang="cs-CZ" dirty="0" smtClean="0"/>
              <a:t>barva</a:t>
            </a:r>
            <a:r>
              <a:rPr lang="cs-CZ" dirty="0" smtClean="0"/>
              <a:t>)</a:t>
            </a:r>
          </a:p>
          <a:p>
            <a:pPr eaLnBrk="1" hangingPunct="1"/>
            <a:endParaRPr lang="cs-CZ" dirty="0" smtClean="0"/>
          </a:p>
          <a:p>
            <a:pPr eaLnBrk="1" hangingPunct="1">
              <a:buFont typeface="Arial" charset="0"/>
              <a:buNone/>
            </a:pPr>
            <a:r>
              <a:rPr lang="cs-CZ" dirty="0" smtClean="0"/>
              <a:t>2. </a:t>
            </a:r>
            <a:r>
              <a:rPr lang="cs-CZ" b="1" i="1" dirty="0" smtClean="0"/>
              <a:t>vyvolání přání koupě </a:t>
            </a:r>
            <a:r>
              <a:rPr lang="cs-CZ" dirty="0" smtClean="0"/>
              <a:t>(př. popis výhod)</a:t>
            </a:r>
          </a:p>
          <a:p>
            <a:pPr eaLnBrk="1" hangingPunct="1">
              <a:buFont typeface="Arial" charset="0"/>
              <a:buNone/>
            </a:pPr>
            <a:endParaRPr lang="cs-CZ" dirty="0" smtClean="0"/>
          </a:p>
          <a:p>
            <a:pPr eaLnBrk="1" hangingPunct="1">
              <a:buFont typeface="Arial" charset="0"/>
              <a:buNone/>
            </a:pPr>
            <a:r>
              <a:rPr lang="cs-CZ" dirty="0" smtClean="0"/>
              <a:t>3.</a:t>
            </a:r>
            <a:r>
              <a:rPr lang="cs-CZ" i="1" dirty="0" smtClean="0"/>
              <a:t> </a:t>
            </a:r>
            <a:r>
              <a:rPr lang="cs-CZ" b="1" i="1" dirty="0" smtClean="0"/>
              <a:t>zapamatovatelnost</a:t>
            </a:r>
            <a:r>
              <a:rPr lang="cs-CZ" i="1" dirty="0" smtClean="0"/>
              <a:t> </a:t>
            </a:r>
            <a:r>
              <a:rPr lang="cs-CZ" dirty="0" smtClean="0"/>
              <a:t>(př. značka)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dirty="0" smtClean="0">
                <a:solidFill>
                  <a:schemeClr val="bg2">
                    <a:lumMod val="50000"/>
                  </a:schemeClr>
                </a:solidFill>
              </a:rPr>
              <a:t>OBAL - ZNAČKA</a:t>
            </a:r>
          </a:p>
        </p:txBody>
      </p:sp>
      <p:sp>
        <p:nvSpPr>
          <p:cNvPr id="18434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cs-CZ" b="1" dirty="0" smtClean="0"/>
              <a:t>nástroj zapamatovatelnosti </a:t>
            </a:r>
          </a:p>
          <a:p>
            <a:pPr eaLnBrk="1" hangingPunct="1"/>
            <a:r>
              <a:rPr lang="cs-CZ" dirty="0" smtClean="0"/>
              <a:t>význam: 1. </a:t>
            </a:r>
            <a:r>
              <a:rPr lang="cs-CZ" b="1" i="1" dirty="0" smtClean="0"/>
              <a:t>výrobce</a:t>
            </a:r>
            <a:r>
              <a:rPr lang="cs-CZ" dirty="0" smtClean="0"/>
              <a:t>: odlišení</a:t>
            </a:r>
          </a:p>
          <a:p>
            <a:pPr eaLnBrk="1" hangingPunct="1">
              <a:buFont typeface="Arial" charset="0"/>
              <a:buNone/>
            </a:pPr>
            <a:r>
              <a:rPr lang="cs-CZ" dirty="0" smtClean="0"/>
              <a:t>                                         propagace</a:t>
            </a:r>
          </a:p>
          <a:p>
            <a:pPr eaLnBrk="1" hangingPunct="1">
              <a:buFont typeface="Arial" charset="0"/>
              <a:buNone/>
            </a:pPr>
            <a:r>
              <a:rPr lang="cs-CZ" dirty="0" smtClean="0"/>
              <a:t>                                         ochrana</a:t>
            </a:r>
          </a:p>
          <a:p>
            <a:pPr eaLnBrk="1" hangingPunct="1">
              <a:buFont typeface="Arial" charset="0"/>
              <a:buNone/>
            </a:pPr>
            <a:r>
              <a:rPr lang="cs-CZ" dirty="0" smtClean="0"/>
              <a:t>                    2. </a:t>
            </a:r>
            <a:r>
              <a:rPr lang="cs-CZ" b="1" i="1" dirty="0" smtClean="0"/>
              <a:t>spotřebitel</a:t>
            </a:r>
            <a:r>
              <a:rPr lang="cs-CZ" dirty="0" smtClean="0"/>
              <a:t>: kvalita</a:t>
            </a:r>
          </a:p>
          <a:p>
            <a:pPr eaLnBrk="1" hangingPunct="1"/>
            <a:r>
              <a:rPr lang="cs-CZ" dirty="0" smtClean="0"/>
              <a:t>právní ochrana = </a:t>
            </a:r>
            <a:r>
              <a:rPr lang="cs-CZ" b="1" dirty="0" smtClean="0"/>
              <a:t>ochranná známka </a:t>
            </a:r>
          </a:p>
          <a:p>
            <a:pPr eaLnBrk="1" hangingPunct="1">
              <a:buFont typeface="Arial" charset="0"/>
              <a:buNone/>
            </a:pPr>
            <a:r>
              <a:rPr lang="cs-CZ" dirty="0" smtClean="0"/>
              <a:t>                                - př. C copyright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dirty="0" smtClean="0">
                <a:solidFill>
                  <a:schemeClr val="bg2">
                    <a:lumMod val="50000"/>
                  </a:schemeClr>
                </a:solidFill>
              </a:rPr>
              <a:t>OBAL - ZNAČKA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 rtlCol="0">
            <a:normAutofit lnSpcReduction="1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b="1" dirty="0" smtClean="0"/>
              <a:t>požadavky</a:t>
            </a:r>
            <a:r>
              <a:rPr lang="cs-CZ" dirty="0" smtClean="0"/>
              <a:t>: výrazná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dirty="0" smtClean="0"/>
              <a:t>                        estetická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dirty="0" smtClean="0"/>
              <a:t>                        graficky jednoduchá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dirty="0" smtClean="0"/>
              <a:t>                        dobře vyslovitelná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dirty="0" smtClean="0"/>
              <a:t>                        snadno zapamatovatelná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dirty="0" smtClean="0"/>
              <a:t>• </a:t>
            </a:r>
            <a:r>
              <a:rPr lang="cs-CZ" b="1" dirty="0" smtClean="0"/>
              <a:t>vyjádření</a:t>
            </a:r>
            <a:r>
              <a:rPr lang="cs-CZ" dirty="0" smtClean="0"/>
              <a:t>: </a:t>
            </a:r>
            <a:r>
              <a:rPr lang="cs-CZ" i="1" dirty="0" smtClean="0"/>
              <a:t>slovně</a:t>
            </a:r>
            <a:r>
              <a:rPr lang="cs-CZ" dirty="0" smtClean="0"/>
              <a:t> (př. Škoda)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dirty="0" smtClean="0"/>
              <a:t>                      </a:t>
            </a:r>
            <a:r>
              <a:rPr lang="cs-CZ" i="1" dirty="0" smtClean="0"/>
              <a:t>číselně</a:t>
            </a:r>
            <a:r>
              <a:rPr lang="cs-CZ" dirty="0" smtClean="0"/>
              <a:t> (př. ETA 023)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dirty="0" smtClean="0"/>
              <a:t>                      </a:t>
            </a:r>
            <a:r>
              <a:rPr lang="cs-CZ" i="1" dirty="0" smtClean="0"/>
              <a:t>graficky</a:t>
            </a:r>
            <a:r>
              <a:rPr lang="cs-CZ" dirty="0" smtClean="0"/>
              <a:t> (př. </a:t>
            </a:r>
            <a:r>
              <a:rPr lang="cs-CZ" smtClean="0"/>
              <a:t>s</a:t>
            </a:r>
            <a:r>
              <a:rPr lang="cs-CZ" smtClean="0"/>
              <a:t>ymbol)</a:t>
            </a:r>
            <a:endParaRPr lang="cs-CZ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dirty="0" smtClean="0">
                <a:solidFill>
                  <a:schemeClr val="bg2">
                    <a:lumMod val="50000"/>
                  </a:schemeClr>
                </a:solidFill>
              </a:rPr>
              <a:t>OBAL - ZNAČKA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775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3800" dirty="0" smtClean="0"/>
              <a:t>• </a:t>
            </a:r>
            <a:r>
              <a:rPr lang="cs-CZ" sz="4100" dirty="0" smtClean="0"/>
              <a:t>rozdělení: 1. </a:t>
            </a:r>
            <a:r>
              <a:rPr lang="cs-CZ" sz="4100" b="1" i="1" dirty="0" smtClean="0"/>
              <a:t>výrobní</a:t>
            </a:r>
            <a:r>
              <a:rPr lang="cs-CZ" sz="4100" b="1" dirty="0" smtClean="0"/>
              <a:t> </a:t>
            </a:r>
            <a:r>
              <a:rPr lang="cs-CZ" sz="4100" dirty="0" smtClean="0"/>
              <a:t>(př. Coca-Cola)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4100" dirty="0" smtClean="0"/>
              <a:t>                      2. </a:t>
            </a:r>
            <a:r>
              <a:rPr lang="cs-CZ" sz="4100" b="1" i="1" dirty="0" smtClean="0"/>
              <a:t>obchodní</a:t>
            </a:r>
            <a:r>
              <a:rPr lang="cs-CZ" sz="4100" dirty="0" smtClean="0"/>
              <a:t> (př. Škoda)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4100" dirty="0" smtClean="0"/>
              <a:t>                      3. </a:t>
            </a:r>
            <a:r>
              <a:rPr lang="cs-CZ" sz="4100" b="1" i="1" dirty="0" smtClean="0"/>
              <a:t>ostatní</a:t>
            </a:r>
            <a:r>
              <a:rPr lang="cs-CZ" sz="4100" dirty="0" smtClean="0"/>
              <a:t> (př. CZECH MADE)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cs-CZ" sz="4100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4100" dirty="0" smtClean="0"/>
              <a:t>• pojmy: </a:t>
            </a:r>
            <a:r>
              <a:rPr lang="cs-CZ" sz="4100" b="1" i="1" dirty="0" smtClean="0"/>
              <a:t>logo</a:t>
            </a:r>
            <a:r>
              <a:rPr lang="cs-CZ" sz="4100" dirty="0" smtClean="0"/>
              <a:t> - označení organizace v grafickém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4100" dirty="0" smtClean="0"/>
              <a:t>                            provedení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cs-CZ" sz="4100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4100" b="1" dirty="0" smtClean="0"/>
              <a:t>                </a:t>
            </a:r>
            <a:r>
              <a:rPr lang="cs-CZ" sz="4100" b="1" i="1" dirty="0" smtClean="0"/>
              <a:t>plagiát</a:t>
            </a:r>
            <a:r>
              <a:rPr lang="cs-CZ" sz="4100" dirty="0" smtClean="0"/>
              <a:t> - dílo, které vydává za své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4100" dirty="0" smtClean="0"/>
              <a:t>                                osoba jiná, než-li autor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cs-CZ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dirty="0" smtClean="0">
                <a:solidFill>
                  <a:srgbClr val="C00000"/>
                </a:solidFill>
              </a:rPr>
              <a:t>2. DESIGN</a:t>
            </a:r>
          </a:p>
        </p:txBody>
      </p:sp>
      <p:sp>
        <p:nvSpPr>
          <p:cNvPr id="21506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cs-CZ" b="1" dirty="0" smtClean="0"/>
              <a:t>výsledek technických a marketingových činností</a:t>
            </a:r>
            <a:endParaRPr lang="cs-CZ" dirty="0" smtClean="0"/>
          </a:p>
          <a:p>
            <a:pPr eaLnBrk="1" hangingPunct="1"/>
            <a:r>
              <a:rPr lang="cs-CZ" dirty="0" smtClean="0"/>
              <a:t>zajišťuje </a:t>
            </a:r>
            <a:r>
              <a:rPr lang="cs-CZ" b="1" dirty="0" smtClean="0"/>
              <a:t>soulad:</a:t>
            </a:r>
          </a:p>
          <a:p>
            <a:pPr eaLnBrk="1" hangingPunct="1">
              <a:buNone/>
            </a:pPr>
            <a:r>
              <a:rPr lang="cs-CZ" b="1" dirty="0" smtClean="0"/>
              <a:t>    a) </a:t>
            </a:r>
            <a:r>
              <a:rPr lang="cs-CZ" b="1" i="1" dirty="0" smtClean="0"/>
              <a:t>vnější</a:t>
            </a:r>
            <a:r>
              <a:rPr lang="cs-CZ" b="1" dirty="0" smtClean="0"/>
              <a:t> </a:t>
            </a:r>
            <a:r>
              <a:rPr lang="cs-CZ" dirty="0" smtClean="0"/>
              <a:t>(vzhledové) </a:t>
            </a:r>
          </a:p>
          <a:p>
            <a:pPr eaLnBrk="1" hangingPunct="1">
              <a:buNone/>
            </a:pPr>
            <a:r>
              <a:rPr lang="cs-CZ" b="1" dirty="0" smtClean="0"/>
              <a:t>    b) </a:t>
            </a:r>
            <a:r>
              <a:rPr lang="cs-CZ" b="1" i="1" dirty="0" smtClean="0"/>
              <a:t>vnitřní</a:t>
            </a:r>
            <a:r>
              <a:rPr lang="cs-CZ" dirty="0" smtClean="0"/>
              <a:t> (funkční) </a:t>
            </a:r>
          </a:p>
          <a:p>
            <a:pPr eaLnBrk="1" hangingPunct="1">
              <a:buNone/>
            </a:pPr>
            <a:r>
              <a:rPr lang="cs-CZ" b="1" dirty="0" smtClean="0"/>
              <a:t>    charakteristiky</a:t>
            </a:r>
            <a:r>
              <a:rPr lang="cs-CZ" dirty="0" smtClean="0"/>
              <a:t> produktu</a:t>
            </a:r>
          </a:p>
          <a:p>
            <a:pPr eaLnBrk="1" hangingPunct="1"/>
            <a:r>
              <a:rPr lang="cs-CZ" b="1" dirty="0" smtClean="0"/>
              <a:t>př. </a:t>
            </a:r>
            <a:r>
              <a:rPr lang="cs-CZ" dirty="0" smtClean="0"/>
              <a:t>příznivý estetický dojem + snadné</a:t>
            </a:r>
          </a:p>
          <a:p>
            <a:pPr eaLnBrk="1" hangingPunct="1">
              <a:buFont typeface="Arial" charset="0"/>
              <a:buNone/>
            </a:pPr>
            <a:r>
              <a:rPr lang="cs-CZ" dirty="0" smtClean="0"/>
              <a:t>         a bezpečné ovládání produktu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199</TotalTime>
  <Words>564</Words>
  <Application>Microsoft Office PowerPoint</Application>
  <PresentationFormat>Předvádění na obrazovce (4:3)</PresentationFormat>
  <Paragraphs>113</Paragraphs>
  <Slides>13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13</vt:i4>
      </vt:variant>
    </vt:vector>
  </HeadingPairs>
  <TitlesOfParts>
    <vt:vector size="14" baseType="lpstr">
      <vt:lpstr>Motiv sady Office</vt:lpstr>
      <vt:lpstr>Snímek 1</vt:lpstr>
      <vt:lpstr>HMOTNÁ PODOBA  PRODUKTU</vt:lpstr>
      <vt:lpstr>CHARAKTERISTIKA</vt:lpstr>
      <vt:lpstr>1. OBAL</vt:lpstr>
      <vt:lpstr>POŽADAVKY NA OBAL</vt:lpstr>
      <vt:lpstr>OBAL - ZNAČKA</vt:lpstr>
      <vt:lpstr>OBAL - ZNAČKA</vt:lpstr>
      <vt:lpstr>OBAL - ZNAČKA</vt:lpstr>
      <vt:lpstr>2. DESIGN</vt:lpstr>
      <vt:lpstr>3. STYL</vt:lpstr>
      <vt:lpstr>4. JAKOST</vt:lpstr>
      <vt:lpstr>ÚKOLY</vt:lpstr>
      <vt:lpstr>ZDROJE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Nikol</dc:creator>
  <cp:lastModifiedBy>Kiss</cp:lastModifiedBy>
  <cp:revision>39</cp:revision>
  <dcterms:created xsi:type="dcterms:W3CDTF">2013-04-18T16:58:23Z</dcterms:created>
  <dcterms:modified xsi:type="dcterms:W3CDTF">2013-05-28T14:25:07Z</dcterms:modified>
</cp:coreProperties>
</file>