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67" r:id="rId8"/>
    <p:sldId id="268" r:id="rId9"/>
    <p:sldId id="258" r:id="rId10"/>
    <p:sldId id="259" r:id="rId11"/>
    <p:sldId id="264" r:id="rId12"/>
    <p:sldId id="26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48E36-F796-407D-994E-B5710CBD1C3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C3A9C-4B00-4C46-8909-B07E0F2B10E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27755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Dlouhodobý majetek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Leasing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22.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pronájem dlouhodobého majetku. Obsahuje  charakteristiku leasingu, jeho účastníky, základní pojmy  a druhy . Součástí jsou i úkoly  týkající se problematiky leasingu včetně jejich řešení.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problematikou leasingu a formou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úkolů si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ÚKOLY - zadání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sz="2500" dirty="0" smtClean="0"/>
              <a:t>Vyhledejte konkrétní leasingovou společnost a předmět její činnosti.</a:t>
            </a:r>
          </a:p>
          <a:p>
            <a:pPr marL="457200" indent="-457200">
              <a:buAutoNum type="arabicPeriod"/>
            </a:pPr>
            <a:endParaRPr lang="cs-CZ" sz="2500" dirty="0" smtClean="0"/>
          </a:p>
          <a:p>
            <a:pPr marL="457200" indent="-457200">
              <a:buAutoNum type="arabicPeriod"/>
            </a:pPr>
            <a:r>
              <a:rPr lang="cs-CZ" sz="2500" dirty="0" smtClean="0"/>
              <a:t>Podnikatel má zájem o pořízení nového stroje</a:t>
            </a:r>
          </a:p>
          <a:p>
            <a:pPr marL="457200" indent="-457200">
              <a:buNone/>
            </a:pPr>
            <a:r>
              <a:rPr lang="cs-CZ" sz="2500" dirty="0" smtClean="0"/>
              <a:t>       za 660 000 Kč. Nemá vlastní prostředky a uvažuje</a:t>
            </a:r>
          </a:p>
          <a:p>
            <a:pPr marL="457200" indent="-457200">
              <a:buNone/>
            </a:pPr>
            <a:r>
              <a:rPr lang="cs-CZ" sz="2500" dirty="0" smtClean="0"/>
              <a:t>       o leasingu, při kterém musí složit akontaci 200 000 Kč</a:t>
            </a:r>
          </a:p>
          <a:p>
            <a:pPr marL="457200" indent="-457200">
              <a:buNone/>
            </a:pPr>
            <a:r>
              <a:rPr lang="cs-CZ" sz="2500" dirty="0" smtClean="0"/>
              <a:t>       a zaplatit 48 splátek po 10 000 Kč.</a:t>
            </a:r>
          </a:p>
          <a:p>
            <a:pPr>
              <a:buNone/>
            </a:pPr>
            <a:r>
              <a:rPr lang="cs-CZ" sz="2500" dirty="0" smtClean="0"/>
              <a:t>      Vypočtěte, kolik by stál stroj na leasing a kolikrát bude</a:t>
            </a:r>
          </a:p>
          <a:p>
            <a:pPr>
              <a:buNone/>
            </a:pPr>
            <a:r>
              <a:rPr lang="cs-CZ" sz="2500" dirty="0" smtClean="0"/>
              <a:t>      pořízení stroje na leasing dražší, </a:t>
            </a:r>
            <a:r>
              <a:rPr lang="cs-CZ" sz="2500" dirty="0" smtClean="0"/>
              <a:t>nežli </a:t>
            </a:r>
            <a:r>
              <a:rPr lang="cs-CZ" sz="2500" dirty="0" smtClean="0"/>
              <a:t>v případě přímé </a:t>
            </a:r>
          </a:p>
          <a:p>
            <a:pPr>
              <a:buNone/>
            </a:pPr>
            <a:r>
              <a:rPr lang="cs-CZ" sz="2500" dirty="0" smtClean="0"/>
              <a:t>      koupě.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ÚKOLY - řešení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1. </a:t>
            </a:r>
            <a:r>
              <a:rPr lang="cs-CZ" sz="2500" b="1" dirty="0" smtClean="0"/>
              <a:t>Leasingová společnost </a:t>
            </a:r>
            <a:r>
              <a:rPr lang="cs-CZ" sz="2500" dirty="0" smtClean="0"/>
              <a:t>a předmět její činnosti:</a:t>
            </a:r>
          </a:p>
          <a:p>
            <a:pPr>
              <a:buNone/>
            </a:pPr>
            <a:r>
              <a:rPr lang="cs-CZ" sz="2500" dirty="0" smtClean="0"/>
              <a:t>    (př. AGROLEASING </a:t>
            </a:r>
            <a:r>
              <a:rPr lang="cs-CZ" sz="2500" dirty="0" smtClean="0"/>
              <a:t>- </a:t>
            </a:r>
            <a:r>
              <a:rPr lang="cs-CZ" sz="2500" dirty="0" smtClean="0"/>
              <a:t>pronájem dopravních strojů)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2. </a:t>
            </a:r>
            <a:r>
              <a:rPr lang="cs-CZ" sz="2500" b="1" dirty="0" smtClean="0"/>
              <a:t>Pořizovací cena stroje na leasing: </a:t>
            </a:r>
          </a:p>
          <a:p>
            <a:pPr>
              <a:buNone/>
            </a:pPr>
            <a:r>
              <a:rPr lang="cs-CZ" sz="2500" dirty="0" smtClean="0"/>
              <a:t>    = akontace + splátky = 200 000 + (48 * 10 000) </a:t>
            </a:r>
          </a:p>
          <a:p>
            <a:pPr>
              <a:buNone/>
            </a:pPr>
            <a:r>
              <a:rPr lang="cs-CZ" sz="2500" dirty="0" smtClean="0"/>
              <a:t>    = </a:t>
            </a:r>
            <a:r>
              <a:rPr lang="cs-CZ" sz="2500" b="1" dirty="0" smtClean="0"/>
              <a:t>680 000 </a:t>
            </a:r>
            <a:r>
              <a:rPr lang="cs-CZ" sz="2500" dirty="0" smtClean="0"/>
              <a:t>Kč</a:t>
            </a:r>
          </a:p>
          <a:p>
            <a:pPr>
              <a:buNone/>
            </a:pPr>
            <a:r>
              <a:rPr lang="cs-CZ" sz="2500" dirty="0" smtClean="0"/>
              <a:t>    </a:t>
            </a:r>
            <a:r>
              <a:rPr lang="cs-CZ" sz="2500" b="1" dirty="0" smtClean="0"/>
              <a:t>Leasingový koeficient:</a:t>
            </a:r>
          </a:p>
          <a:p>
            <a:pPr>
              <a:buNone/>
            </a:pPr>
            <a:r>
              <a:rPr lang="cs-CZ" sz="2500" dirty="0" smtClean="0"/>
              <a:t>    = leasingová cena / pořizovací cena = 680 000 / 660 000</a:t>
            </a:r>
          </a:p>
          <a:p>
            <a:pPr>
              <a:buNone/>
            </a:pPr>
            <a:r>
              <a:rPr lang="cs-CZ" sz="2500" dirty="0" smtClean="0"/>
              <a:t>    = </a:t>
            </a:r>
            <a:r>
              <a:rPr lang="cs-CZ" sz="2500" b="1" dirty="0" smtClean="0"/>
              <a:t>1,03</a:t>
            </a:r>
            <a:r>
              <a:rPr lang="cs-CZ" sz="2500" dirty="0" smtClean="0"/>
              <a:t> (stroj na leasing bude o 3% dražší nežli při koupi</a:t>
            </a:r>
          </a:p>
          <a:p>
            <a:pPr>
              <a:buNone/>
            </a:pPr>
            <a:r>
              <a:rPr lang="cs-CZ" sz="2500" dirty="0" smtClean="0"/>
              <a:t>                 za hotové)</a:t>
            </a:r>
            <a:endParaRPr lang="cs-CZ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NOVOTNÝ, Zdeněk, Věra DYNTAROVÁ a Jana DYČKOVÁ. </a:t>
            </a:r>
            <a:r>
              <a:rPr lang="cs-CZ" sz="2500" i="1" dirty="0" smtClean="0"/>
              <a:t>Ekonomika 3, EKONOMIKA PODNIKU</a:t>
            </a:r>
            <a:r>
              <a:rPr lang="cs-CZ" sz="2500" dirty="0" smtClean="0"/>
              <a:t>. 2012. </a:t>
            </a:r>
            <a:r>
              <a:rPr lang="cs-CZ" sz="2500" dirty="0" err="1" smtClean="0"/>
              <a:t>vyd</a:t>
            </a:r>
            <a:r>
              <a:rPr lang="cs-CZ" sz="2500" dirty="0" smtClean="0"/>
              <a:t>. Břeclav: Střední průmyslová škola Edvarda Beneše a Obchodní akademie Břeclav, 2012.</a:t>
            </a:r>
          </a:p>
          <a:p>
            <a:endParaRPr lang="cs-CZ" sz="2500" dirty="0" smtClean="0"/>
          </a:p>
          <a:p>
            <a:r>
              <a:rPr lang="cs-CZ" sz="2500" dirty="0" smtClean="0"/>
              <a:t> 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2006, 295 s. ISBN 80-903-4333-3. </a:t>
            </a:r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738538"/>
          </a:xfrm>
        </p:spPr>
        <p:txBody>
          <a:bodyPr>
            <a:normAutofit/>
          </a:bodyPr>
          <a:lstStyle/>
          <a:p>
            <a:r>
              <a:rPr lang="cs-CZ" sz="8800" dirty="0" smtClean="0">
                <a:solidFill>
                  <a:schemeClr val="accent6">
                    <a:lumMod val="50000"/>
                  </a:schemeClr>
                </a:solidFill>
              </a:rPr>
              <a:t>L </a:t>
            </a:r>
            <a:r>
              <a:rPr lang="cs-CZ" sz="8800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cs-CZ" sz="8800" dirty="0" smtClean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cs-CZ" sz="8800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cs-CZ" sz="8800" dirty="0" smtClean="0">
                <a:solidFill>
                  <a:schemeClr val="accent6">
                    <a:lumMod val="50000"/>
                  </a:schemeClr>
                </a:solidFill>
              </a:rPr>
              <a:t> I </a:t>
            </a:r>
            <a:r>
              <a:rPr lang="cs-CZ" sz="88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sz="8800" dirty="0" smtClean="0">
                <a:solidFill>
                  <a:schemeClr val="accent6">
                    <a:lumMod val="50000"/>
                  </a:schemeClr>
                </a:solidFill>
              </a:rPr>
              <a:t> G</a:t>
            </a:r>
            <a:endParaRPr lang="cs-CZ" sz="8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CHARAKTERISTIKA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pronájem dlouhodobého majetku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forma financování pořízení dlouhodobého majetku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platí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cs-CZ" sz="2500" dirty="0" smtClean="0"/>
              <a:t>cena pořízení vyšší</a:t>
            </a:r>
          </a:p>
          <a:p>
            <a:pPr>
              <a:buNone/>
            </a:pPr>
            <a:r>
              <a:rPr lang="cs-CZ" sz="2500" dirty="0" smtClean="0"/>
              <a:t>               splátky lze zahrnout do nákladů</a:t>
            </a:r>
          </a:p>
          <a:p>
            <a:pPr>
              <a:buNone/>
            </a:pPr>
            <a:r>
              <a:rPr lang="cs-CZ" sz="2500" dirty="0" smtClean="0"/>
              <a:t>               nedochází ke snížení likvidity organizace</a:t>
            </a:r>
          </a:p>
          <a:p>
            <a:pPr>
              <a:buNone/>
            </a:pPr>
            <a:r>
              <a:rPr lang="cs-CZ" sz="2500" dirty="0" smtClean="0"/>
              <a:t>               lepší dostupnost než úvěr</a:t>
            </a:r>
          </a:p>
          <a:p>
            <a:pPr>
              <a:buNone/>
            </a:pPr>
            <a:r>
              <a:rPr lang="cs-CZ" sz="2500" dirty="0" smtClean="0"/>
              <a:t>               neodepisuje se</a:t>
            </a:r>
          </a:p>
          <a:p>
            <a:pPr>
              <a:buNone/>
            </a:pPr>
            <a:r>
              <a:rPr lang="cs-CZ" sz="2500" dirty="0" smtClean="0"/>
              <a:t>               možnost častější modernizace</a:t>
            </a:r>
            <a:endParaRPr lang="cs-CZ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ÚČASTNÍCI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pronajímatel</a:t>
            </a:r>
            <a:r>
              <a:rPr lang="cs-CZ" sz="2500" dirty="0" smtClean="0"/>
              <a:t> - </a:t>
            </a:r>
            <a:r>
              <a:rPr lang="cs-CZ" sz="2500" b="1" dirty="0" smtClean="0"/>
              <a:t>majitel předmětu nájmu </a:t>
            </a:r>
            <a:r>
              <a:rPr lang="cs-CZ" sz="2500" dirty="0" smtClean="0"/>
              <a:t>po dobu nájmu</a:t>
            </a:r>
          </a:p>
          <a:p>
            <a:pPr>
              <a:buNone/>
            </a:pPr>
            <a:r>
              <a:rPr lang="cs-CZ" sz="2500" dirty="0" smtClean="0"/>
              <a:t>                                (nejčastěji leasingová společnost)</a:t>
            </a:r>
          </a:p>
          <a:p>
            <a:pPr>
              <a:buNone/>
            </a:pPr>
            <a:r>
              <a:rPr lang="cs-CZ" sz="2500" dirty="0" smtClean="0"/>
              <a:t>                             - pronajímá majetek: a) movitý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            b) nemovitý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nájemce</a:t>
            </a:r>
            <a:r>
              <a:rPr lang="cs-CZ" sz="2500" dirty="0" smtClean="0"/>
              <a:t> - uživatel předmětu </a:t>
            </a:r>
            <a:r>
              <a:rPr lang="cs-CZ" sz="2500" b="1" dirty="0" smtClean="0"/>
              <a:t>nájmu</a:t>
            </a:r>
          </a:p>
          <a:p>
            <a:endParaRPr lang="cs-CZ" sz="2500" dirty="0" smtClean="0"/>
          </a:p>
          <a:p>
            <a:r>
              <a:rPr lang="cs-CZ" sz="2500" dirty="0" smtClean="0"/>
              <a:t>uzavírají společně </a:t>
            </a:r>
            <a:r>
              <a:rPr lang="cs-CZ" sz="2500" b="1" dirty="0" smtClean="0"/>
              <a:t>smlouvu o leasingu</a:t>
            </a:r>
          </a:p>
          <a:p>
            <a:endParaRPr lang="cs-CZ" sz="2500" dirty="0" smtClean="0"/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Akontace</a:t>
            </a:r>
            <a:r>
              <a:rPr lang="cs-CZ" sz="2500" dirty="0" smtClean="0"/>
              <a:t> - 1. mimořádná splátka (záloha, platba předem)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Leasingová splátka </a:t>
            </a:r>
            <a:r>
              <a:rPr lang="cs-CZ" sz="2500" dirty="0" smtClean="0"/>
              <a:t>- pravidelný poplatek </a:t>
            </a:r>
          </a:p>
          <a:p>
            <a:pPr>
              <a:buNone/>
            </a:pPr>
            <a:r>
              <a:rPr lang="cs-CZ" sz="2500" dirty="0" smtClean="0"/>
              <a:t>                                          (hradí nájemce pronajímateli)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Leasingový koeficient </a:t>
            </a:r>
            <a:r>
              <a:rPr lang="cs-CZ" sz="2500" dirty="0" smtClean="0"/>
              <a:t>- poměr všech úhrad a pořizovací</a:t>
            </a:r>
          </a:p>
          <a:p>
            <a:pPr>
              <a:buNone/>
            </a:pPr>
            <a:r>
              <a:rPr lang="cs-CZ" sz="2500" dirty="0" smtClean="0"/>
              <a:t>                                               ceny (kolikrát je pořízení na leasing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dražší než přímý nákup)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Leasingový faktor </a:t>
            </a:r>
            <a:r>
              <a:rPr lang="cs-CZ" sz="2500" dirty="0" smtClean="0"/>
              <a:t>- hodnota 1 splátky (v %)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Zůstatková hodnota </a:t>
            </a:r>
            <a:r>
              <a:rPr lang="cs-CZ" sz="2500" dirty="0" smtClean="0"/>
              <a:t>- předem dohodnutá cena</a:t>
            </a:r>
          </a:p>
          <a:p>
            <a:pPr>
              <a:buNone/>
            </a:pPr>
            <a:r>
              <a:rPr lang="cs-CZ" sz="2500" dirty="0" smtClean="0"/>
              <a:t>                                             (př. poslední splátka)</a:t>
            </a:r>
            <a:endParaRPr lang="cs-CZ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DRUHY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1. </a:t>
            </a:r>
            <a:r>
              <a:rPr lang="cs-CZ" sz="2500" i="1" dirty="0" smtClean="0"/>
              <a:t>dle teritoriálního hlediska</a:t>
            </a:r>
            <a:r>
              <a:rPr lang="cs-CZ" sz="2500" dirty="0" smtClean="0"/>
              <a:t>: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tuzemský</a:t>
            </a:r>
            <a:r>
              <a:rPr lang="cs-CZ" sz="2500" dirty="0" smtClean="0"/>
              <a:t> (pronajímatel i nájemce </a:t>
            </a:r>
            <a:r>
              <a:rPr lang="cs-CZ" sz="2500" b="1" dirty="0" smtClean="0"/>
              <a:t>z 1 země</a:t>
            </a:r>
            <a:r>
              <a:rPr lang="cs-CZ" sz="2500" dirty="0" smtClean="0"/>
              <a:t>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zahraniční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500" dirty="0" smtClean="0"/>
              <a:t>(pronajímatel </a:t>
            </a:r>
            <a:r>
              <a:rPr lang="cs-CZ" sz="2500" b="1" dirty="0" smtClean="0"/>
              <a:t>z jiné země </a:t>
            </a:r>
            <a:r>
              <a:rPr lang="cs-CZ" sz="2500" dirty="0" smtClean="0"/>
              <a:t>než nájemce)</a:t>
            </a:r>
          </a:p>
          <a:p>
            <a:pPr>
              <a:buNone/>
            </a:pPr>
            <a:r>
              <a:rPr lang="cs-CZ" sz="2500" dirty="0" smtClean="0"/>
              <a:t>2. </a:t>
            </a:r>
            <a:r>
              <a:rPr lang="cs-CZ" sz="2500" i="1" dirty="0" smtClean="0"/>
              <a:t>dle účastníků: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přímý</a:t>
            </a:r>
            <a:r>
              <a:rPr lang="cs-CZ" sz="2500" dirty="0" smtClean="0"/>
              <a:t> (</a:t>
            </a:r>
            <a:r>
              <a:rPr lang="cs-CZ" sz="2500" b="1" dirty="0" smtClean="0"/>
              <a:t>2 subjekty</a:t>
            </a:r>
            <a:r>
              <a:rPr lang="cs-CZ" sz="2500" dirty="0" smtClean="0"/>
              <a:t>: výrobce = pronajímatel a nájemce)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nepřímý</a:t>
            </a:r>
            <a:r>
              <a:rPr lang="cs-CZ" sz="2500" dirty="0" smtClean="0"/>
              <a:t> (</a:t>
            </a:r>
            <a:r>
              <a:rPr lang="cs-CZ" sz="2500" b="1" dirty="0" smtClean="0"/>
              <a:t>3 subjekty</a:t>
            </a:r>
            <a:r>
              <a:rPr lang="cs-CZ" sz="2500" dirty="0" smtClean="0"/>
              <a:t>: výrobce, leasingová společnost, </a:t>
            </a:r>
          </a:p>
          <a:p>
            <a:pPr>
              <a:buNone/>
            </a:pPr>
            <a:r>
              <a:rPr lang="cs-CZ" sz="2500" dirty="0" smtClean="0"/>
              <a:t>                                           nájemce)</a:t>
            </a:r>
          </a:p>
          <a:p>
            <a:pPr>
              <a:buNone/>
            </a:pPr>
            <a:r>
              <a:rPr lang="cs-CZ" sz="2500" dirty="0" smtClean="0"/>
              <a:t>3. </a:t>
            </a:r>
            <a:r>
              <a:rPr lang="cs-CZ" sz="2500" i="1" dirty="0" smtClean="0"/>
              <a:t>dle míry krytí pořizovací ceny</a:t>
            </a:r>
            <a:r>
              <a:rPr lang="cs-CZ" sz="2500" dirty="0" smtClean="0"/>
              <a:t>: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finanční 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operativní</a:t>
            </a:r>
            <a:endParaRPr lang="cs-CZ" sz="25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LEASING FINANČNÍ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dlouhodobý </a:t>
            </a:r>
            <a:r>
              <a:rPr lang="cs-CZ" sz="2500" dirty="0" smtClean="0"/>
              <a:t>pronájem</a:t>
            </a:r>
          </a:p>
          <a:p>
            <a:endParaRPr lang="cs-CZ" sz="2500" dirty="0" smtClean="0"/>
          </a:p>
          <a:p>
            <a:r>
              <a:rPr lang="cs-CZ" sz="2500" dirty="0" smtClean="0"/>
              <a:t>po celou dobu splácení (pronájmu) je předmět nájmu</a:t>
            </a:r>
          </a:p>
          <a:p>
            <a:pPr>
              <a:buNone/>
            </a:pPr>
            <a:r>
              <a:rPr lang="cs-CZ" sz="2500" dirty="0" smtClean="0"/>
              <a:t>     ve vlastnictví pronajímatele → pronajímatel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nehradí</a:t>
            </a:r>
            <a:r>
              <a:rPr lang="cs-CZ" sz="2500" dirty="0" smtClean="0"/>
              <a:t> zaškolení, údržbu, opravy</a:t>
            </a:r>
          </a:p>
          <a:p>
            <a:r>
              <a:rPr lang="cs-CZ" sz="2500" dirty="0" smtClean="0"/>
              <a:t>po skončení doby pronájmu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dochází k odkupu předmětu nájmu</a:t>
            </a:r>
            <a:r>
              <a:rPr lang="cs-CZ" sz="2500" dirty="0" smtClean="0"/>
              <a:t> (najaté věci)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nájemcem</a:t>
            </a:r>
            <a:r>
              <a:rPr lang="cs-CZ" sz="2500" b="1" dirty="0" smtClean="0"/>
              <a:t> </a:t>
            </a:r>
            <a:r>
              <a:rPr lang="cs-CZ" sz="2500" dirty="0" smtClean="0"/>
              <a:t>→ dochází k převodu vlastnického práva na nájemce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př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cs-CZ" sz="2500" dirty="0" smtClean="0"/>
              <a:t>osobní automobil</a:t>
            </a: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LEASING OPERATIVNÍ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krátkodobý</a:t>
            </a:r>
            <a:r>
              <a:rPr lang="cs-CZ" sz="2500" dirty="0" smtClean="0"/>
              <a:t> pronájem</a:t>
            </a:r>
          </a:p>
          <a:p>
            <a:endParaRPr lang="cs-CZ" sz="2500" dirty="0" smtClean="0"/>
          </a:p>
          <a:p>
            <a:r>
              <a:rPr lang="cs-CZ" sz="2500" dirty="0" smtClean="0"/>
              <a:t>po celou dobu splácení (pronájmu) je předmět nájmu ve vlastnictví pronajímatele → pronajímatel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hradí</a:t>
            </a:r>
            <a:r>
              <a:rPr lang="cs-CZ" sz="2500" dirty="0" smtClean="0"/>
              <a:t> zaškolení, údržbu, opravy</a:t>
            </a:r>
          </a:p>
          <a:p>
            <a:r>
              <a:rPr lang="cs-CZ" sz="2500" dirty="0" smtClean="0"/>
              <a:t>po skončení doby pronájmu nájmu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zůstává majitelem pronajímatel</a:t>
            </a:r>
            <a:r>
              <a:rPr lang="cs-CZ" sz="2500" b="1" dirty="0" smtClean="0"/>
              <a:t> </a:t>
            </a:r>
            <a:r>
              <a:rPr lang="cs-CZ" sz="2500" dirty="0" smtClean="0"/>
              <a:t>→</a:t>
            </a:r>
            <a:r>
              <a:rPr lang="cs-CZ" sz="2500" b="1" dirty="0" smtClean="0"/>
              <a:t> </a:t>
            </a:r>
            <a:r>
              <a:rPr lang="cs-CZ" sz="2500" dirty="0" smtClean="0"/>
              <a:t>dále předmět nájmu pronajímá</a:t>
            </a:r>
          </a:p>
          <a:p>
            <a:pPr>
              <a:buNone/>
            </a:pPr>
            <a:endParaRPr lang="cs-CZ" sz="2500" b="1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př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cs-CZ" sz="2500" dirty="0" smtClean="0"/>
              <a:t>stavební stroj</a:t>
            </a: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LEASING A DANĚ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1.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Daň z příjmů </a:t>
            </a:r>
            <a:r>
              <a:rPr lang="cs-CZ" sz="2500" dirty="0" smtClean="0"/>
              <a:t>- </a:t>
            </a:r>
            <a:r>
              <a:rPr lang="cs-CZ" sz="2500" b="1" dirty="0" smtClean="0"/>
              <a:t>nájemce</a:t>
            </a:r>
            <a:r>
              <a:rPr lang="cs-CZ" sz="2500" dirty="0" smtClean="0"/>
              <a:t> může </a:t>
            </a:r>
            <a:r>
              <a:rPr lang="cs-CZ" sz="2500" b="1" dirty="0" smtClean="0"/>
              <a:t>splátky</a:t>
            </a:r>
            <a:r>
              <a:rPr lang="cs-CZ" sz="2500" dirty="0" smtClean="0"/>
              <a:t> zahrnout </a:t>
            </a:r>
            <a:r>
              <a:rPr lang="cs-CZ" sz="2500" b="1" dirty="0" smtClean="0"/>
              <a:t>do nákladů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2.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DPH</a:t>
            </a:r>
            <a:r>
              <a:rPr lang="cs-CZ" sz="2500" dirty="0" smtClean="0"/>
              <a:t> - </a:t>
            </a:r>
            <a:r>
              <a:rPr lang="cs-CZ" sz="2500" b="1" dirty="0" smtClean="0"/>
              <a:t>pronajímatel </a:t>
            </a:r>
            <a:r>
              <a:rPr lang="cs-CZ" sz="2500" dirty="0" smtClean="0"/>
              <a:t>má </a:t>
            </a:r>
            <a:r>
              <a:rPr lang="cs-CZ" sz="2500" b="1" dirty="0" smtClean="0"/>
              <a:t>nárok</a:t>
            </a:r>
            <a:r>
              <a:rPr lang="cs-CZ" sz="2500" dirty="0" smtClean="0"/>
              <a:t> na </a:t>
            </a:r>
            <a:r>
              <a:rPr lang="cs-CZ" sz="2500" b="1" dirty="0" smtClean="0"/>
              <a:t>odpočet daně na vstupu</a:t>
            </a:r>
          </a:p>
          <a:p>
            <a:pPr>
              <a:buNone/>
            </a:pPr>
            <a:r>
              <a:rPr lang="cs-CZ" sz="2500" dirty="0" smtClean="0"/>
              <a:t>                </a:t>
            </a:r>
          </a:p>
          <a:p>
            <a:pPr>
              <a:buNone/>
            </a:pPr>
            <a:r>
              <a:rPr lang="cs-CZ" sz="2500" dirty="0" smtClean="0"/>
              <a:t>3.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Odpisy</a:t>
            </a:r>
            <a:r>
              <a:rPr lang="cs-CZ" sz="2500" dirty="0" smtClean="0"/>
              <a:t> - provádí </a:t>
            </a:r>
            <a:r>
              <a:rPr lang="cs-CZ" sz="2500" b="1" dirty="0" smtClean="0"/>
              <a:t>leasingová společnost </a:t>
            </a:r>
          </a:p>
          <a:p>
            <a:pPr>
              <a:buNone/>
            </a:pPr>
            <a:r>
              <a:rPr lang="cs-CZ" sz="2500" b="1" smtClean="0"/>
              <a:t>                    </a:t>
            </a:r>
            <a:r>
              <a:rPr lang="cs-CZ" sz="2500" dirty="0" smtClean="0"/>
              <a:t>(vlastník předmětu nájmu)</a:t>
            </a:r>
          </a:p>
          <a:p>
            <a:pPr>
              <a:buNone/>
            </a:pPr>
            <a:r>
              <a:rPr lang="cs-CZ" sz="2500" dirty="0" smtClean="0"/>
              <a:t>                    </a:t>
            </a: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652</Words>
  <Application>Microsoft Office PowerPoint</Application>
  <PresentationFormat>Předvádění na obrazovce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L E A S I N G</vt:lpstr>
      <vt:lpstr>CHARAKTERISTIKA</vt:lpstr>
      <vt:lpstr>ÚČASTNÍCI</vt:lpstr>
      <vt:lpstr>ZÁKLADNÍ POJMY</vt:lpstr>
      <vt:lpstr>DRUHY</vt:lpstr>
      <vt:lpstr>LEASING FINANČNÍ</vt:lpstr>
      <vt:lpstr>LEASING OPERATIVNÍ</vt:lpstr>
      <vt:lpstr>LEASING A DANĚ</vt:lpstr>
      <vt:lpstr>ÚKOLY - zadání</vt:lpstr>
      <vt:lpstr>ÚKOLY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25</cp:revision>
  <dcterms:created xsi:type="dcterms:W3CDTF">2013-04-23T11:11:23Z</dcterms:created>
  <dcterms:modified xsi:type="dcterms:W3CDTF">2013-05-28T13:45:08Z</dcterms:modified>
</cp:coreProperties>
</file>