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E8A12-FB16-430E-82AE-7FC033CC45A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2FB17-991E-4BE4-B0D2-D5F7ED0D6C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27755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Zásobování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Normování zásob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17.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 normování zásob. Obsahuje  charakteristiku základních pojmů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 oblasti normování zásob, postup výpočtu velikosti zásob a příklad zaměřený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na normování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zásob včetně jeho řešení.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normování zásob a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formou příkladu si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PŘÍKLAD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>
              <a:buNone/>
            </a:pPr>
            <a:r>
              <a:rPr lang="cs-CZ" sz="2500" dirty="0" smtClean="0"/>
              <a:t>Vypočtěte pomocí zadaných údajů časovou normu zásob</a:t>
            </a:r>
          </a:p>
          <a:p>
            <a:pPr hangingPunct="0">
              <a:buNone/>
            </a:pPr>
            <a:r>
              <a:rPr lang="cs-CZ" sz="2500" dirty="0" smtClean="0"/>
              <a:t>dřeva používaného na výrobu nábytku, poté normovanou</a:t>
            </a:r>
          </a:p>
          <a:p>
            <a:pPr hangingPunct="0">
              <a:buNone/>
            </a:pPr>
            <a:r>
              <a:rPr lang="cs-CZ" sz="2500" dirty="0" smtClean="0"/>
              <a:t>zásobu a normativ zásob, </a:t>
            </a:r>
            <a:r>
              <a:rPr lang="cs-CZ" sz="2500" dirty="0"/>
              <a:t>jestliže dodávkový </a:t>
            </a:r>
            <a:r>
              <a:rPr lang="cs-CZ" sz="2500" dirty="0" smtClean="0"/>
              <a:t>cyklus je </a:t>
            </a:r>
            <a:r>
              <a:rPr lang="cs-CZ" sz="2500" dirty="0"/>
              <a:t>16 </a:t>
            </a:r>
            <a:r>
              <a:rPr lang="cs-CZ" sz="2500" dirty="0" smtClean="0"/>
              <a:t>dní,</a:t>
            </a:r>
          </a:p>
          <a:p>
            <a:pPr hangingPunct="0">
              <a:buNone/>
            </a:pPr>
            <a:r>
              <a:rPr lang="cs-CZ" sz="2500" dirty="0" smtClean="0"/>
              <a:t>technická zásoba </a:t>
            </a:r>
            <a:r>
              <a:rPr lang="cs-CZ" sz="2500" dirty="0"/>
              <a:t>18 dní a pojistná zásoba 4 dny. </a:t>
            </a: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Cena 1m</a:t>
            </a:r>
            <a:r>
              <a:rPr lang="cs-CZ" sz="2500" baseline="30000" dirty="0" smtClean="0"/>
              <a:t>3</a:t>
            </a:r>
            <a:r>
              <a:rPr lang="cs-CZ" sz="2500" dirty="0" smtClean="0"/>
              <a:t> </a:t>
            </a:r>
            <a:r>
              <a:rPr lang="cs-CZ" sz="2500" dirty="0"/>
              <a:t>dřeva je 500 Kč a průměrná </a:t>
            </a:r>
            <a:r>
              <a:rPr lang="cs-CZ" sz="2500" dirty="0" smtClean="0"/>
              <a:t>denní spotřeba </a:t>
            </a:r>
            <a:r>
              <a:rPr lang="cs-CZ" sz="2500" dirty="0"/>
              <a:t>5 </a:t>
            </a:r>
            <a:r>
              <a:rPr lang="cs-CZ" sz="2500" dirty="0" smtClean="0"/>
              <a:t>m</a:t>
            </a:r>
            <a:r>
              <a:rPr lang="cs-CZ" sz="2500" baseline="30000" dirty="0"/>
              <a:t>3</a:t>
            </a:r>
            <a:r>
              <a:rPr lang="cs-CZ" sz="2500" dirty="0" smtClean="0"/>
              <a:t> </a:t>
            </a:r>
          </a:p>
          <a:p>
            <a:pPr hangingPunct="0">
              <a:buNone/>
            </a:pPr>
            <a:r>
              <a:rPr lang="cs-CZ" sz="2500" dirty="0" smtClean="0"/>
              <a:t>dřeva</a:t>
            </a:r>
            <a:r>
              <a:rPr lang="cs-CZ" sz="2500" dirty="0"/>
              <a:t>. </a:t>
            </a:r>
          </a:p>
          <a:p>
            <a:pPr hangingPunct="0">
              <a:buNone/>
            </a:pPr>
            <a:endParaRPr lang="cs-CZ" dirty="0"/>
          </a:p>
          <a:p>
            <a:pPr hangingPunct="0"/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ŘEŠENÍ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cs-CZ" sz="2500" b="1" dirty="0" smtClean="0"/>
              <a:t>ČNZ</a:t>
            </a:r>
            <a:r>
              <a:rPr lang="cs-CZ" sz="2500" dirty="0" smtClean="0"/>
              <a:t> = ½ c + p + t </a:t>
            </a:r>
          </a:p>
          <a:p>
            <a:pPr hangingPunct="0">
              <a:buNone/>
            </a:pPr>
            <a:r>
              <a:rPr lang="cs-CZ" sz="2500" dirty="0" smtClean="0"/>
              <a:t>             = ½ 16 + 4 + 18 = </a:t>
            </a:r>
            <a:r>
              <a:rPr lang="cs-CZ" sz="2500" b="1" u="sng" dirty="0" smtClean="0"/>
              <a:t>30 dní</a:t>
            </a:r>
          </a:p>
          <a:p>
            <a:pPr hangingPunct="0"/>
            <a:endParaRPr lang="cs-CZ" sz="2500" dirty="0" smtClean="0"/>
          </a:p>
          <a:p>
            <a:pPr hangingPunct="0"/>
            <a:r>
              <a:rPr lang="cs-CZ" sz="2500" b="1" dirty="0" smtClean="0"/>
              <a:t>ZN</a:t>
            </a:r>
            <a:r>
              <a:rPr lang="cs-CZ" sz="2500" dirty="0" smtClean="0"/>
              <a:t> = ČNZ * s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= 30 * 5 m</a:t>
            </a:r>
            <a:r>
              <a:rPr lang="cs-CZ" sz="2500" baseline="30000" dirty="0" smtClean="0"/>
              <a:t>3</a:t>
            </a:r>
            <a:r>
              <a:rPr lang="cs-CZ" sz="2500" dirty="0" smtClean="0"/>
              <a:t> = </a:t>
            </a:r>
            <a:r>
              <a:rPr lang="cs-CZ" sz="2500" b="1" u="sng" dirty="0" smtClean="0"/>
              <a:t>150 m</a:t>
            </a:r>
            <a:r>
              <a:rPr lang="cs-CZ" sz="2500" b="1" u="sng" baseline="30000" dirty="0" smtClean="0"/>
              <a:t>3</a:t>
            </a:r>
            <a:endParaRPr lang="cs-CZ" sz="2500" b="1" u="sng" dirty="0" smtClean="0"/>
          </a:p>
          <a:p>
            <a:pPr hangingPunct="0"/>
            <a:endParaRPr lang="cs-CZ" sz="2500" dirty="0" smtClean="0"/>
          </a:p>
          <a:p>
            <a:pPr hangingPunct="0"/>
            <a:r>
              <a:rPr lang="cs-CZ" sz="2500" b="1" dirty="0" smtClean="0"/>
              <a:t>N</a:t>
            </a:r>
            <a:r>
              <a:rPr lang="cs-CZ" sz="2500" dirty="0" smtClean="0"/>
              <a:t> = ZN * p </a:t>
            </a:r>
          </a:p>
          <a:p>
            <a:pPr hangingPunct="0">
              <a:buNone/>
            </a:pPr>
            <a:r>
              <a:rPr lang="cs-CZ" sz="2500"/>
              <a:t> </a:t>
            </a:r>
            <a:r>
              <a:rPr lang="cs-CZ" sz="2500" smtClean="0"/>
              <a:t>        </a:t>
            </a:r>
            <a:r>
              <a:rPr lang="cs-CZ" sz="2500" dirty="0" smtClean="0"/>
              <a:t>= 150 * 500 Kč = </a:t>
            </a:r>
            <a:r>
              <a:rPr lang="cs-CZ" sz="2500" b="1" u="sng" dirty="0" smtClean="0"/>
              <a:t>75 000 Kč</a:t>
            </a: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ZDROJE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NOVOTNÝ, Zdeněk, Věra DYNTAROVÁ a Jana DYČKOVÁ.</a:t>
            </a:r>
          </a:p>
          <a:p>
            <a:pPr>
              <a:buNone/>
            </a:pPr>
            <a:r>
              <a:rPr lang="cs-CZ" sz="2500" i="1" dirty="0" smtClean="0"/>
              <a:t>Ekonomika 3: Ekonomika podniku</a:t>
            </a:r>
            <a:r>
              <a:rPr lang="cs-CZ" sz="2500" dirty="0" smtClean="0"/>
              <a:t>. aktualizované vydání</a:t>
            </a:r>
          </a:p>
          <a:p>
            <a:pPr>
              <a:buNone/>
            </a:pPr>
            <a:r>
              <a:rPr lang="cs-CZ" sz="2500" dirty="0" smtClean="0"/>
              <a:t>k 1. 6. 2012. Břeclav: Střední průmyslová škola Edvarda</a:t>
            </a:r>
          </a:p>
          <a:p>
            <a:pPr>
              <a:buNone/>
            </a:pPr>
            <a:r>
              <a:rPr lang="cs-CZ" sz="2500" dirty="0" smtClean="0"/>
              <a:t>Beneše a Obchodní akademie Břeclav, 2012.</a:t>
            </a:r>
          </a:p>
          <a:p>
            <a:pPr>
              <a:buNone/>
            </a:pPr>
            <a:endParaRPr lang="cs-CZ" sz="25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>
            <a:noAutofit/>
          </a:bodyPr>
          <a:lstStyle/>
          <a:p>
            <a:r>
              <a:rPr lang="cs-CZ" sz="7200" dirty="0" smtClean="0">
                <a:solidFill>
                  <a:srgbClr val="C00000"/>
                </a:solidFill>
              </a:rPr>
              <a:t>NORMOVÁNÍ ZÁSOB</a:t>
            </a:r>
            <a:endParaRPr lang="cs-CZ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CHARAKTERISTIKA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>
              <a:buNone/>
            </a:pPr>
            <a:r>
              <a:rPr lang="cs-CZ" b="1" dirty="0"/>
              <a:t> </a:t>
            </a:r>
            <a:r>
              <a:rPr lang="cs-CZ" b="1" dirty="0" smtClean="0"/>
              <a:t> </a:t>
            </a:r>
            <a:r>
              <a:rPr lang="cs-CZ" sz="2500" b="1" dirty="0" smtClean="0"/>
              <a:t>NORMOVÁNÍ ZÁSOB = výpočet velikosti zásob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  • určuje optimální </a:t>
            </a:r>
            <a:r>
              <a:rPr lang="cs-CZ" sz="2500" dirty="0"/>
              <a:t>velikost </a:t>
            </a:r>
            <a:r>
              <a:rPr lang="cs-CZ" sz="2500" dirty="0" smtClean="0"/>
              <a:t>zásob  (zásoby průběžně kolísají)</a:t>
            </a:r>
          </a:p>
          <a:p>
            <a:pPr hangingPunct="0">
              <a:buNone/>
            </a:pPr>
            <a:endParaRPr lang="cs-CZ" sz="2500" dirty="0"/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• náročná metoda 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  • použití: nejvýznamnější druhy </a:t>
            </a:r>
            <a:r>
              <a:rPr lang="cs-CZ" sz="2500" dirty="0"/>
              <a:t>zásob (skupina </a:t>
            </a:r>
            <a:r>
              <a:rPr lang="cs-CZ" sz="2500" dirty="0" smtClean="0"/>
              <a:t>A)</a:t>
            </a:r>
          </a:p>
          <a:p>
            <a:pPr hangingPunct="0">
              <a:buNone/>
            </a:pP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  • </a:t>
            </a:r>
            <a:r>
              <a:rPr lang="cs-CZ" sz="2500" b="1" dirty="0" smtClean="0"/>
              <a:t>norma </a:t>
            </a:r>
            <a:r>
              <a:rPr lang="cs-CZ" sz="2500" b="1" dirty="0"/>
              <a:t>zásob </a:t>
            </a:r>
            <a:r>
              <a:rPr lang="cs-CZ" sz="2500" dirty="0" smtClean="0"/>
              <a:t>udává </a:t>
            </a:r>
            <a:r>
              <a:rPr lang="cs-CZ" sz="2500" b="1" dirty="0"/>
              <a:t>průměrnou velikost </a:t>
            </a:r>
            <a:r>
              <a:rPr lang="cs-CZ" sz="2500" b="1" dirty="0" smtClean="0"/>
              <a:t>zásob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</a:t>
            </a:r>
            <a:endParaRPr lang="cs-CZ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POSTUP VÝPOČTU 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>
              <a:buNone/>
            </a:pPr>
            <a:r>
              <a:rPr lang="cs-CZ" sz="2500" b="1" dirty="0" smtClean="0"/>
              <a:t>STANOVÍ SE: </a:t>
            </a:r>
            <a:r>
              <a:rPr lang="cs-CZ" sz="2500" dirty="0" smtClean="0"/>
              <a:t>1. celková roční spotřeba materiálu </a:t>
            </a:r>
          </a:p>
          <a:p>
            <a:pPr marL="457200" indent="-457200" hangingPunct="0">
              <a:buAutoNum type="arabicPeriod"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                        2. průměrná denní spotřeba materiálu 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                        3. časová norma zásob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                        4. normovaná zásoba     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                        5. normativ zásob </a:t>
            </a:r>
            <a:endParaRPr lang="cs-CZ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CELKOVÁ ROČNÍ SPOTŘEBA MATERIÁLU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symbol ... 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</a:p>
          <a:p>
            <a:pPr>
              <a:buNone/>
            </a:pPr>
            <a:endParaRPr lang="cs-CZ" sz="25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500" dirty="0" smtClean="0"/>
              <a:t>vyjádření: 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fyzické (naturální) jednotky</a:t>
            </a:r>
            <a:r>
              <a:rPr lang="cs-CZ" sz="2500" dirty="0"/>
              <a:t> </a:t>
            </a:r>
            <a:r>
              <a:rPr lang="cs-CZ" sz="2500" dirty="0" smtClean="0"/>
              <a:t>→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500" dirty="0" smtClean="0"/>
              <a:t>př. kusy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u="sng" dirty="0" smtClean="0"/>
              <a:t>výpočet</a:t>
            </a:r>
            <a:r>
              <a:rPr lang="cs-CZ" sz="2500" dirty="0" smtClean="0"/>
              <a:t>:</a:t>
            </a:r>
          </a:p>
          <a:p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</a:t>
            </a:r>
            <a:r>
              <a:rPr lang="cs-CZ" sz="2500" b="1" dirty="0" smtClean="0"/>
              <a:t>S = norma spotřeby materiálu na 1 výrobek * počet    </a:t>
            </a:r>
          </a:p>
          <a:p>
            <a:pPr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                                                                                    výrobků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PRŮMĚRNÁ DENNÍ SPOTŘEBA MATERIÁLU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symbol ... 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</a:p>
          <a:p>
            <a:pPr>
              <a:buNone/>
            </a:pPr>
            <a:endParaRPr lang="cs-CZ" sz="25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500" dirty="0" smtClean="0"/>
              <a:t>vyjádření: 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fyzické (naturální) jednotky</a:t>
            </a:r>
          </a:p>
          <a:p>
            <a:pPr>
              <a:buNone/>
            </a:pP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                       </a:t>
            </a:r>
            <a:r>
              <a:rPr lang="cs-CZ" sz="2500" dirty="0" smtClean="0"/>
              <a:t>→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500" dirty="0" smtClean="0"/>
              <a:t>př. kusy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u="sng" dirty="0" smtClean="0"/>
              <a:t>výpočet</a:t>
            </a:r>
            <a:r>
              <a:rPr lang="cs-CZ" sz="2500" dirty="0" smtClean="0"/>
              <a:t>: </a:t>
            </a:r>
          </a:p>
          <a:p>
            <a:endParaRPr lang="cs-CZ" sz="2500" b="1" dirty="0" smtClean="0"/>
          </a:p>
          <a:p>
            <a:pPr>
              <a:buNone/>
            </a:pPr>
            <a:r>
              <a:rPr lang="cs-CZ" sz="2500" b="1" dirty="0" smtClean="0"/>
              <a:t>     s = </a:t>
            </a:r>
            <a:r>
              <a:rPr lang="cs-CZ" sz="2500" b="1" dirty="0"/>
              <a:t> </a:t>
            </a:r>
            <a:r>
              <a:rPr lang="cs-CZ" sz="2500" b="1" dirty="0" err="1" smtClean="0"/>
              <a:t>S</a:t>
            </a:r>
            <a:r>
              <a:rPr lang="cs-CZ" sz="2500" b="1" dirty="0" smtClean="0"/>
              <a:t>/360       </a:t>
            </a:r>
            <a:r>
              <a:rPr lang="cs-CZ" sz="2500" dirty="0" err="1" smtClean="0"/>
              <a:t>360</a:t>
            </a:r>
            <a:r>
              <a:rPr lang="cs-CZ" sz="2500" dirty="0" smtClean="0"/>
              <a:t> ... počet dní za rok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ČASOVÁ NORMA ZÁSOB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 smtClean="0"/>
              <a:t>symbol ... 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ČNZ</a:t>
            </a:r>
          </a:p>
          <a:p>
            <a:pPr>
              <a:buNone/>
            </a:pPr>
            <a:endParaRPr lang="cs-CZ" sz="25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sz="2500" dirty="0" smtClean="0"/>
              <a:t>vyjádření: </a:t>
            </a:r>
            <a:r>
              <a:rPr lang="cs-CZ" sz="2500" dirty="0" smtClean="0">
                <a:solidFill>
                  <a:schemeClr val="accent2">
                    <a:lumMod val="75000"/>
                  </a:schemeClr>
                </a:solidFill>
              </a:rPr>
              <a:t>časové jednotky </a:t>
            </a:r>
            <a:r>
              <a:rPr lang="cs-CZ" sz="2500" dirty="0" smtClean="0"/>
              <a:t>→ př. dny</a:t>
            </a:r>
          </a:p>
          <a:p>
            <a:endParaRPr lang="cs-CZ" sz="2500" dirty="0"/>
          </a:p>
          <a:p>
            <a:r>
              <a:rPr lang="cs-CZ" sz="2500" dirty="0" smtClean="0"/>
              <a:t>udává </a:t>
            </a:r>
            <a:r>
              <a:rPr lang="cs-CZ" sz="2500" b="1" dirty="0" smtClean="0"/>
              <a:t>čas, po který vydrží průměrná zásoba</a:t>
            </a:r>
          </a:p>
          <a:p>
            <a:pPr>
              <a:buNone/>
            </a:pPr>
            <a:endParaRPr lang="cs-CZ" sz="2500" b="1" dirty="0" smtClean="0"/>
          </a:p>
          <a:p>
            <a:r>
              <a:rPr lang="cs-CZ" sz="2500" u="sng" dirty="0" smtClean="0"/>
              <a:t>výpočet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ČNZ = ½ c + p + t        c ... </a:t>
            </a:r>
            <a:r>
              <a:rPr lang="cs-CZ" sz="2500" dirty="0"/>
              <a:t>d</a:t>
            </a:r>
            <a:r>
              <a:rPr lang="cs-CZ" sz="2500" dirty="0" smtClean="0"/>
              <a:t>odávkový cyklus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p ... pojistná zásoba </a:t>
            </a:r>
          </a:p>
          <a:p>
            <a:pPr>
              <a:buNone/>
            </a:pPr>
            <a:r>
              <a:rPr lang="cs-CZ" sz="2500" smtClean="0"/>
              <a:t>                                           </a:t>
            </a:r>
            <a:r>
              <a:rPr lang="cs-CZ" sz="2500" dirty="0" smtClean="0"/>
              <a:t>t ... technická zásoba</a:t>
            </a:r>
            <a:endParaRPr lang="cs-CZ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C00000"/>
                </a:solidFill>
              </a:rPr>
              <a:t>NORMOVANÁ ZÁSOBA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cs-CZ" sz="2500" dirty="0"/>
              <a:t>s</a:t>
            </a:r>
            <a:r>
              <a:rPr lang="cs-CZ" sz="2500" dirty="0" smtClean="0"/>
              <a:t>ymbol ... </a:t>
            </a:r>
            <a:r>
              <a:rPr lang="cs-CZ" sz="2500" dirty="0" smtClean="0">
                <a:solidFill>
                  <a:srgbClr val="C00000"/>
                </a:solidFill>
              </a:rPr>
              <a:t>ZN</a:t>
            </a:r>
          </a:p>
          <a:p>
            <a:pPr hangingPunct="0"/>
            <a:endParaRPr lang="cs-CZ" sz="2500" dirty="0" smtClean="0">
              <a:solidFill>
                <a:srgbClr val="C00000"/>
              </a:solidFill>
            </a:endParaRPr>
          </a:p>
          <a:p>
            <a:pPr hangingPunct="0"/>
            <a:r>
              <a:rPr lang="cs-CZ" sz="2500" dirty="0" smtClean="0"/>
              <a:t>vyjádření: </a:t>
            </a:r>
            <a:r>
              <a:rPr lang="cs-CZ" sz="2500" dirty="0" smtClean="0">
                <a:solidFill>
                  <a:srgbClr val="C00000"/>
                </a:solidFill>
              </a:rPr>
              <a:t>fyzické (naturální) jednotky </a:t>
            </a:r>
            <a:r>
              <a:rPr lang="cs-CZ" sz="2500" dirty="0" smtClean="0"/>
              <a:t>→ př. ks</a:t>
            </a:r>
          </a:p>
          <a:p>
            <a:pPr hangingPunct="0"/>
            <a:endParaRPr lang="cs-CZ" sz="2500" dirty="0" smtClean="0"/>
          </a:p>
          <a:p>
            <a:pPr hangingPunct="0"/>
            <a:r>
              <a:rPr lang="cs-CZ" sz="2500" dirty="0" smtClean="0"/>
              <a:t>udává </a:t>
            </a:r>
            <a:r>
              <a:rPr lang="cs-CZ" sz="2500" b="1" dirty="0"/>
              <a:t>fyzický objem průměrné </a:t>
            </a:r>
            <a:r>
              <a:rPr lang="cs-CZ" sz="2500" b="1" dirty="0" smtClean="0"/>
              <a:t>zásoby</a:t>
            </a:r>
          </a:p>
          <a:p>
            <a:pPr hangingPunct="0"/>
            <a:endParaRPr lang="cs-CZ" sz="2500" b="1" dirty="0"/>
          </a:p>
          <a:p>
            <a:pPr hangingPunct="0"/>
            <a:r>
              <a:rPr lang="cs-CZ" sz="2500" dirty="0" smtClean="0"/>
              <a:t>význam </a:t>
            </a:r>
            <a:r>
              <a:rPr lang="cs-CZ" sz="2500" dirty="0"/>
              <a:t>pro </a:t>
            </a:r>
            <a:r>
              <a:rPr lang="cs-CZ" sz="2500" b="1" dirty="0" smtClean="0"/>
              <a:t>nákupčího</a:t>
            </a:r>
          </a:p>
          <a:p>
            <a:pPr hangingPunct="0"/>
            <a:endParaRPr lang="cs-CZ" sz="2500" dirty="0" smtClean="0"/>
          </a:p>
          <a:p>
            <a:r>
              <a:rPr lang="cs-CZ" sz="2500" u="sng" dirty="0" smtClean="0"/>
              <a:t>výpočet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b="1" dirty="0" smtClean="0"/>
              <a:t>     ZN </a:t>
            </a:r>
            <a:r>
              <a:rPr lang="cs-CZ" sz="2500" b="1" smtClean="0"/>
              <a:t>= </a:t>
            </a:r>
            <a:r>
              <a:rPr lang="cs-CZ" sz="2500" b="1" smtClean="0"/>
              <a:t>ČNZ * s</a:t>
            </a: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>
                <a:solidFill>
                  <a:srgbClr val="C00000"/>
                </a:solidFill>
              </a:rPr>
              <a:t>NORMATIV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sz="3600" dirty="0" smtClean="0">
                <a:solidFill>
                  <a:srgbClr val="C00000"/>
                </a:solidFill>
              </a:rPr>
              <a:t>ZÁSOB</a:t>
            </a:r>
            <a:endParaRPr lang="cs-CZ" sz="3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cs-CZ" sz="2500" dirty="0" smtClean="0"/>
              <a:t>symbol ... </a:t>
            </a:r>
            <a:r>
              <a:rPr lang="cs-CZ" sz="2500" dirty="0">
                <a:solidFill>
                  <a:srgbClr val="C00000"/>
                </a:solidFill>
              </a:rPr>
              <a:t>N</a:t>
            </a:r>
            <a:r>
              <a:rPr lang="cs-CZ" sz="2500" dirty="0" smtClean="0"/>
              <a:t>   </a:t>
            </a:r>
          </a:p>
          <a:p>
            <a:pPr hangingPunct="0"/>
            <a:endParaRPr lang="cs-CZ" sz="2500" dirty="0" smtClean="0"/>
          </a:p>
          <a:p>
            <a:pPr hangingPunct="0"/>
            <a:r>
              <a:rPr lang="cs-CZ" sz="2500" dirty="0"/>
              <a:t>v</a:t>
            </a:r>
            <a:r>
              <a:rPr lang="cs-CZ" sz="2500" dirty="0" smtClean="0"/>
              <a:t>yjádření: </a:t>
            </a:r>
            <a:r>
              <a:rPr lang="cs-CZ" sz="2500" dirty="0" smtClean="0">
                <a:solidFill>
                  <a:srgbClr val="C00000"/>
                </a:solidFill>
              </a:rPr>
              <a:t>peněžní jednotky </a:t>
            </a:r>
            <a:r>
              <a:rPr lang="cs-CZ" sz="2500" dirty="0" smtClean="0"/>
              <a:t>→ př. Kč </a:t>
            </a:r>
          </a:p>
          <a:p>
            <a:pPr hangingPunct="0"/>
            <a:endParaRPr lang="cs-CZ" sz="2500" dirty="0" smtClean="0"/>
          </a:p>
          <a:p>
            <a:pPr hangingPunct="0"/>
            <a:r>
              <a:rPr lang="cs-CZ" sz="2500" smtClean="0"/>
              <a:t>udává </a:t>
            </a:r>
            <a:r>
              <a:rPr lang="cs-CZ" sz="2500" b="1" dirty="0" smtClean="0"/>
              <a:t>množství peněz vázaných v</a:t>
            </a:r>
            <a:r>
              <a:rPr lang="cs-CZ" sz="2500" b="1" smtClean="0"/>
              <a:t> zásobách</a:t>
            </a:r>
          </a:p>
          <a:p>
            <a:pPr hangingPunct="0"/>
            <a:endParaRPr lang="cs-CZ" sz="2500" b="1" dirty="0" smtClean="0"/>
          </a:p>
          <a:p>
            <a:pPr hangingPunct="0"/>
            <a:r>
              <a:rPr lang="cs-CZ" sz="2500" dirty="0" smtClean="0"/>
              <a:t>význam pro </a:t>
            </a:r>
            <a:r>
              <a:rPr lang="cs-CZ" sz="2500" b="1" dirty="0" smtClean="0"/>
              <a:t>ekonoma</a:t>
            </a:r>
          </a:p>
          <a:p>
            <a:pPr hangingPunct="0"/>
            <a:endParaRPr lang="cs-CZ" sz="2500" dirty="0" smtClean="0"/>
          </a:p>
          <a:p>
            <a:pPr hangingPunct="0"/>
            <a:r>
              <a:rPr lang="cs-CZ" sz="2500" u="sng" dirty="0" smtClean="0"/>
              <a:t>výpočet</a:t>
            </a:r>
            <a:r>
              <a:rPr lang="cs-CZ" sz="2500" dirty="0" smtClean="0"/>
              <a:t>: </a:t>
            </a:r>
          </a:p>
          <a:p>
            <a:pPr hangingPunct="0">
              <a:buNone/>
            </a:pPr>
            <a:r>
              <a:rPr lang="cs-CZ" sz="2500" b="1" dirty="0" smtClean="0"/>
              <a:t>     N </a:t>
            </a:r>
            <a:r>
              <a:rPr lang="cs-CZ" sz="2500" b="1" dirty="0"/>
              <a:t>= </a:t>
            </a:r>
            <a:r>
              <a:rPr lang="cs-CZ" sz="2500" b="1" dirty="0" smtClean="0"/>
              <a:t>ZN </a:t>
            </a:r>
            <a:r>
              <a:rPr lang="cs-CZ" sz="2500" b="1" dirty="0"/>
              <a:t>* p </a:t>
            </a:r>
            <a:r>
              <a:rPr lang="cs-CZ" sz="2500" b="1" dirty="0" smtClean="0"/>
              <a:t>               </a:t>
            </a:r>
            <a:r>
              <a:rPr lang="cs-CZ" sz="2500" dirty="0" err="1" smtClean="0"/>
              <a:t>p</a:t>
            </a:r>
            <a:r>
              <a:rPr lang="cs-CZ" sz="2500" dirty="0" smtClean="0"/>
              <a:t> ... </a:t>
            </a:r>
            <a:r>
              <a:rPr lang="cs-CZ" sz="2500" dirty="0"/>
              <a:t>cena za </a:t>
            </a:r>
            <a:r>
              <a:rPr lang="cs-CZ" sz="2500" dirty="0" smtClean="0"/>
              <a:t>jednotku (př</a:t>
            </a:r>
            <a:r>
              <a:rPr lang="cs-CZ" sz="2500" dirty="0"/>
              <a:t>. </a:t>
            </a:r>
            <a:r>
              <a:rPr lang="cs-CZ" sz="2500" dirty="0" smtClean="0"/>
              <a:t>Kč/ks)</a:t>
            </a:r>
            <a:endParaRPr lang="cs-CZ" sz="2500" dirty="0"/>
          </a:p>
          <a:p>
            <a:pPr hangingPunct="0"/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457</Words>
  <Application>Microsoft Office PowerPoint</Application>
  <PresentationFormat>Předvádění na obrazovce (4:3)</PresentationFormat>
  <Paragraphs>121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NORMOVÁNÍ ZÁSOB</vt:lpstr>
      <vt:lpstr>CHARAKTERISTIKA</vt:lpstr>
      <vt:lpstr>POSTUP VÝPOČTU </vt:lpstr>
      <vt:lpstr>CELKOVÁ ROČNÍ SPOTŘEBA MATERIÁLU</vt:lpstr>
      <vt:lpstr>PRŮMĚRNÁ DENNÍ SPOTŘEBA MATERIÁLU</vt:lpstr>
      <vt:lpstr>ČASOVÁ NORMA ZÁSOB</vt:lpstr>
      <vt:lpstr>NORMOVANÁ ZÁSOBA</vt:lpstr>
      <vt:lpstr>NORMATIV ZÁSOB</vt:lpstr>
      <vt:lpstr>PŘÍKLAD</vt:lpstr>
      <vt:lpstr>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NORMOVÁNÍ ZÁSOB</dc:title>
  <dc:creator>Kiss</dc:creator>
  <cp:lastModifiedBy>Kiss</cp:lastModifiedBy>
  <cp:revision>63</cp:revision>
  <dcterms:created xsi:type="dcterms:W3CDTF">2013-04-12T13:33:57Z</dcterms:created>
  <dcterms:modified xsi:type="dcterms:W3CDTF">2013-05-28T13:35:56Z</dcterms:modified>
</cp:coreProperties>
</file>