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68" r:id="rId4"/>
    <p:sldId id="271" r:id="rId5"/>
    <p:sldId id="306" r:id="rId6"/>
    <p:sldId id="278" r:id="rId7"/>
    <p:sldId id="277" r:id="rId8"/>
    <p:sldId id="281" r:id="rId9"/>
    <p:sldId id="282" r:id="rId10"/>
    <p:sldId id="270" r:id="rId11"/>
    <p:sldId id="267" r:id="rId12"/>
    <p:sldId id="272" r:id="rId13"/>
    <p:sldId id="275" r:id="rId14"/>
    <p:sldId id="284" r:id="rId15"/>
    <p:sldId id="303" r:id="rId16"/>
    <p:sldId id="288" r:id="rId17"/>
    <p:sldId id="290" r:id="rId18"/>
    <p:sldId id="291" r:id="rId19"/>
    <p:sldId id="293" r:id="rId20"/>
    <p:sldId id="292" r:id="rId21"/>
    <p:sldId id="294" r:id="rId22"/>
    <p:sldId id="299" r:id="rId23"/>
    <p:sldId id="300" r:id="rId24"/>
    <p:sldId id="297" r:id="rId25"/>
    <p:sldId id="301" r:id="rId26"/>
    <p:sldId id="302" r:id="rId27"/>
    <p:sldId id="304" r:id="rId28"/>
    <p:sldId id="305" r:id="rId29"/>
    <p:sldId id="263" r:id="rId3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1" autoAdjust="0"/>
  </p:normalViewPr>
  <p:slideViewPr>
    <p:cSldViewPr>
      <p:cViewPr>
        <p:scale>
          <a:sx n="77" d="100"/>
          <a:sy n="77" d="100"/>
        </p:scale>
        <p:origin x="-2604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2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cs-CZ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B18827E-FDB3-442B-937A-DA61C5C3CFC6}" type="datetimeFigureOut">
              <a:rPr lang="cs-CZ"/>
              <a:pPr/>
              <a:t>27.3.2014</a:t>
            </a:fld>
            <a:endParaRPr lang="cs-CZ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cs-CZ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85DEA66-F836-421F-9A2D-8FA803E78AF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355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A202549-4AAF-4141-809A-70B99DA52550}" type="datetimeFigureOut">
              <a:rPr lang="cs-CZ"/>
              <a:pPr>
                <a:defRPr/>
              </a:pPr>
              <a:t>27.3.2014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96DAB4-57E1-442B-84F0-E93291D5FB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292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56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99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04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8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37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6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8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1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83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cs-CZ" smtClean="0"/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79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900113" y="6381750"/>
            <a:ext cx="74882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cs-CZ" smtClean="0">
                <a:latin typeface="Arial" charset="0"/>
              </a:rPr>
              <a:t>Autorem materiálu a všech jeho částí, není-li uvedeno jinak, je Mgr. Iris Kernerová. Dostupné z Metodického portálu www.rvp.cz ; ISSN 1802-4785. Provozuje Národní ústav pro vzdělávání, školské poradenské zařízení a zařízení pro další vzdělávání pedagogických pracovníků (NÚV). </a:t>
            </a: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Matt-watson-soccer-player.jpg?uselang=cs" TargetMode="External"/><Relationship Id="rId3" Type="http://schemas.openxmlformats.org/officeDocument/2006/relationships/hyperlink" Target="http://cs.wikipedia.org/wiki/Soubor:AmFBfield.svg" TargetMode="External"/><Relationship Id="rId7" Type="http://schemas.openxmlformats.org/officeDocument/2006/relationships/hyperlink" Target="http://commons.wikimedia.org/wiki/File:Football_on_ground.jpg" TargetMode="External"/><Relationship Id="rId2" Type="http://schemas.openxmlformats.org/officeDocument/2006/relationships/hyperlink" Target="http://en.wikipedia.org/wiki/File:Football_pitch_metric.sv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n.wikipedia.org/wiki/File:Football_Pallo_valmiina-cropped.jpg" TargetMode="External"/><Relationship Id="rId5" Type="http://schemas.openxmlformats.org/officeDocument/2006/relationships/hyperlink" Target="http://commons.wikimedia.org/wiki/File:Sherrin.png" TargetMode="External"/><Relationship Id="rId10" Type="http://schemas.openxmlformats.org/officeDocument/2006/relationships/hyperlink" Target="http://commons.wikimedia.org/wiki/File:Aussie_rules_football_player_copy.jpg?uselang=cs" TargetMode="External"/><Relationship Id="rId4" Type="http://schemas.openxmlformats.org/officeDocument/2006/relationships/hyperlink" Target="http://en.wikipedia.org/wiki/File:AFL_stadium.svg" TargetMode="External"/><Relationship Id="rId9" Type="http://schemas.openxmlformats.org/officeDocument/2006/relationships/hyperlink" Target="http://commons.wikimedia.org/wiki/File:DJ_Jones.jpg?uselang=c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>
            <a:spLocks noGrp="1"/>
          </p:cNvSpPr>
          <p:nvPr>
            <p:ph type="ftr" sz="quarter" idx="10"/>
          </p:nvPr>
        </p:nvSpPr>
        <p:spPr>
          <a:xfrm>
            <a:off x="900113" y="6381328"/>
            <a:ext cx="7488237" cy="365547"/>
          </a:xfrm>
        </p:spPr>
        <p:txBody>
          <a:bodyPr/>
          <a:lstStyle/>
          <a:p>
            <a:r>
              <a:rPr lang="cs-CZ" dirty="0"/>
              <a:t>Autorem materiálu a všech jeho částí, není-li uvedeno jinak, je </a:t>
            </a:r>
            <a:r>
              <a:rPr lang="cs-CZ" dirty="0" smtClean="0"/>
              <a:t>Mgr. Iris Kernerová.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Dostupné z Metodického portálu www.rvp.cz ; ISSN 1802-4785. Provozuje Národní ústav pro vzdělávání, školské poradenské zařízení a zařízení pro další vzdělávání pedagogických pracovníků (NÚV).</a:t>
            </a: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1263" y="2162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466926"/>
              </p:ext>
            </p:extLst>
          </p:nvPr>
        </p:nvGraphicFramePr>
        <p:xfrm>
          <a:off x="683568" y="692699"/>
          <a:ext cx="7776864" cy="5167187"/>
        </p:xfrm>
        <a:graphic>
          <a:graphicData uri="http://schemas.openxmlformats.org/drawingml/2006/table">
            <a:tbl>
              <a:tblPr firstRow="1" firstCol="1" bandRow="1"/>
              <a:tblGrid>
                <a:gridCol w="2155807"/>
                <a:gridCol w="1971953"/>
                <a:gridCol w="865291"/>
                <a:gridCol w="112336"/>
                <a:gridCol w="112336"/>
                <a:gridCol w="254885"/>
                <a:gridCol w="972462"/>
                <a:gridCol w="1331794"/>
              </a:tblGrid>
              <a:tr h="12818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Obchodní akademie a Střední odborná škola, gen. F. Fajtla, Louny, p.o.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Osvoboditelů 380, Louny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Číslo projektu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CZ.1.07/1.5.00/34.0644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Číslo sady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Číslo DUM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05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Předmět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Anglický jazyk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Tematický okruh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Cizojazyčné reálie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Název materiálu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Football in </a:t>
                      </a:r>
                      <a:r>
                        <a:rPr lang="cs-CZ" sz="12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UK, USA and </a:t>
                      </a:r>
                      <a:r>
                        <a:rPr lang="en-US" sz="12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Australia </a:t>
                      </a:r>
                      <a:endParaRPr lang="en-US" sz="12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Autor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Mgr. Iris Kernerová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0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Datum tvorby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Září 2013</a:t>
                      </a: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Ročník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třetí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042089"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Anotace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Porovnání různých forem hry fotbal ve</a:t>
                      </a: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Velké Británii, Spojených státech amerických a Austrálii, jejich historický vývoj ve formě prezentace.</a:t>
                      </a:r>
                      <a:endParaRPr lang="cs-CZ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042089"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Metodický pokyn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1) Před</a:t>
                      </a: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spuštěním prezentace vyzvěte studenty, aby sdělili, jaké druhy fotbalu znají a kde se hrají.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2) Spusťte prezentaci a nechte žáky odpovídat na jednotlivé otázky uvedené ve snímcích.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3) Vysvětlete historický vývoj této hry a jejích místních forem.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4) Nechte žáky vyplnit tabulku shrnující fakta o této hře.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5) Porovnejte jejich výsledky s informacemi z</a:t>
                      </a:r>
                      <a:r>
                        <a:rPr lang="cs-CZ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prezentace.</a:t>
                      </a: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1" name="Obrázek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812" y="836712"/>
            <a:ext cx="290512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Obrázek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78883"/>
            <a:ext cx="58102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/>
          <a:lstStyle/>
          <a:p>
            <a:r>
              <a:rPr lang="en-US" dirty="0" smtClean="0"/>
              <a:t>Where would you play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7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</a:t>
            </a:r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892771"/>
            <a:ext cx="2520280" cy="1216472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060848"/>
            <a:ext cx="2702700" cy="288032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708920"/>
            <a:ext cx="2403442" cy="1802581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 flipH="1">
            <a:off x="467543" y="4571999"/>
            <a:ext cx="1224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1</a:t>
            </a:r>
            <a:endParaRPr lang="en-US" sz="1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275856" y="5301208"/>
            <a:ext cx="1351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2</a:t>
            </a:r>
            <a:endParaRPr lang="en-US" sz="1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372200" y="494116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3</a:t>
            </a:r>
            <a:endParaRPr lang="en-US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56" y="2060848"/>
            <a:ext cx="216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American football</a:t>
            </a:r>
            <a:endParaRPr lang="en-US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75856" y="152543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Australian football</a:t>
            </a:r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6300192" y="2060848"/>
            <a:ext cx="247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Association football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5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/>
          <a:lstStyle/>
          <a:p>
            <a:r>
              <a:rPr lang="en-US" dirty="0" smtClean="0"/>
              <a:t>What would you play it with?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</a:t>
            </a:r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88345"/>
            <a:ext cx="2505711" cy="1625326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199878"/>
            <a:ext cx="2702700" cy="260226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99" y="2636912"/>
            <a:ext cx="2551181" cy="1840039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 flipH="1">
            <a:off x="467543" y="4571999"/>
            <a:ext cx="1224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4</a:t>
            </a:r>
            <a:endParaRPr lang="en-US" sz="1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275856" y="5301208"/>
            <a:ext cx="1351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5</a:t>
            </a:r>
            <a:endParaRPr lang="en-US" sz="1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372200" y="494116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6</a:t>
            </a:r>
            <a:endParaRPr lang="en-US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5576" y="166945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Australian football</a:t>
            </a:r>
            <a:endParaRPr lang="en-US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75856" y="166945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Association football</a:t>
            </a:r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6372200" y="160941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American football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/>
          <a:lstStyle/>
          <a:p>
            <a:r>
              <a:rPr lang="en-US" dirty="0" smtClean="0"/>
              <a:t>How would I get dressed?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98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</a:t>
            </a:r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88" y="2113508"/>
            <a:ext cx="2009320" cy="3024077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760" y="2125306"/>
            <a:ext cx="2545392" cy="306673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3" y="2107891"/>
            <a:ext cx="2184270" cy="2987165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 flipH="1">
            <a:off x="899592" y="5461114"/>
            <a:ext cx="1224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7</a:t>
            </a:r>
            <a:endParaRPr lang="en-US" sz="1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301566" y="5400315"/>
            <a:ext cx="1351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8</a:t>
            </a:r>
            <a:endParaRPr lang="en-US" sz="1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404945" y="5400315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9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55576" y="166945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Association football</a:t>
            </a:r>
            <a:endParaRPr lang="en-US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72906" y="16094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American football</a:t>
            </a:r>
            <a:endParaRPr lang="en-US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516154" y="1553237"/>
            <a:ext cx="2184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Australian football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09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/>
          <a:lstStyle/>
          <a:p>
            <a:r>
              <a:rPr lang="en-US" dirty="0" smtClean="0"/>
              <a:t>How many players are there in one team?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7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players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</a:t>
            </a:r>
            <a:r>
              <a:rPr lang="en-US" dirty="0"/>
              <a:t>football</a:t>
            </a:r>
          </a:p>
          <a:p>
            <a:pPr>
              <a:lnSpc>
                <a:spcPct val="200000"/>
              </a:lnSpc>
            </a:pPr>
            <a:r>
              <a:rPr lang="en-US" dirty="0"/>
              <a:t>Australian football</a:t>
            </a:r>
            <a:endParaRPr lang="cs-CZ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11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11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6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players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/>
              <a:t>American </a:t>
            </a:r>
            <a:r>
              <a:rPr lang="en-US" dirty="0" smtClean="0"/>
              <a:t>football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/>
              <a:t>Australian </a:t>
            </a:r>
            <a:r>
              <a:rPr lang="en-US" dirty="0" smtClean="0"/>
              <a:t>football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18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/>
          <a:lstStyle/>
          <a:p>
            <a:r>
              <a:rPr lang="en-US" dirty="0" smtClean="0"/>
              <a:t>How long would I play?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968551"/>
          </a:xfrm>
        </p:spPr>
        <p:txBody>
          <a:bodyPr/>
          <a:lstStyle/>
          <a:p>
            <a:r>
              <a:rPr lang="en-US" sz="6600" dirty="0" smtClean="0"/>
              <a:t>Let‘s play football!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0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 of the game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</a:t>
            </a:r>
            <a:r>
              <a:rPr lang="en-US" dirty="0"/>
              <a:t>football</a:t>
            </a:r>
          </a:p>
          <a:p>
            <a:pPr>
              <a:lnSpc>
                <a:spcPct val="200000"/>
              </a:lnSpc>
            </a:pPr>
            <a:r>
              <a:rPr lang="en-US" dirty="0"/>
              <a:t>Australian football</a:t>
            </a:r>
            <a:endParaRPr lang="cs-CZ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cs-CZ" b="1" dirty="0" smtClean="0">
                <a:solidFill>
                  <a:srgbClr val="7030A0"/>
                </a:solidFill>
              </a:rPr>
              <a:t>2x45</a:t>
            </a:r>
            <a:r>
              <a:rPr lang="cs-CZ" b="1" dirty="0">
                <a:solidFill>
                  <a:srgbClr val="7030A0"/>
                </a:solidFill>
              </a:rPr>
              <a:t>		</a:t>
            </a:r>
            <a:r>
              <a:rPr lang="cs-CZ" b="1" dirty="0" smtClean="0">
                <a:solidFill>
                  <a:srgbClr val="7030A0"/>
                </a:solidFill>
              </a:rPr>
              <a:t>4x15</a:t>
            </a:r>
            <a:r>
              <a:rPr lang="cs-CZ" b="1" dirty="0">
                <a:solidFill>
                  <a:srgbClr val="7030A0"/>
                </a:solidFill>
              </a:rPr>
              <a:t>		</a:t>
            </a:r>
            <a:r>
              <a:rPr lang="cs-CZ" b="1" dirty="0" smtClean="0">
                <a:solidFill>
                  <a:srgbClr val="7030A0"/>
                </a:solidFill>
              </a:rPr>
              <a:t>4x20</a:t>
            </a:r>
            <a:endParaRPr lang="en-US" b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 of the game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rgbClr val="7030A0"/>
                </a:solidFill>
              </a:rPr>
              <a:t>2x45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/>
              <a:t>American </a:t>
            </a:r>
            <a:r>
              <a:rPr lang="en-US" dirty="0" smtClean="0"/>
              <a:t>football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rgbClr val="7030A0"/>
                </a:solidFill>
              </a:rPr>
              <a:t>4x15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/>
              <a:t>Australian </a:t>
            </a:r>
            <a:r>
              <a:rPr lang="en-US" dirty="0" smtClean="0"/>
              <a:t>football</a:t>
            </a:r>
            <a:r>
              <a:rPr lang="cs-CZ" dirty="0" smtClean="0"/>
              <a:t>		</a:t>
            </a:r>
            <a:r>
              <a:rPr lang="cs-CZ" b="1" dirty="0">
                <a:solidFill>
                  <a:srgbClr val="7030A0"/>
                </a:solidFill>
              </a:rPr>
              <a:t>4x20</a:t>
            </a:r>
            <a:endParaRPr lang="en-US" b="1" dirty="0">
              <a:solidFill>
                <a:srgbClr val="7030A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cs-CZ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cs-CZ" b="1" dirty="0">
                <a:solidFill>
                  <a:srgbClr val="00B050"/>
                </a:solidFill>
              </a:rPr>
              <a:t>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/>
          <a:lstStyle/>
          <a:p>
            <a:r>
              <a:rPr lang="en-US" dirty="0" smtClean="0"/>
              <a:t>So what is behind all of this? </a:t>
            </a:r>
            <a:br>
              <a:rPr lang="en-US" dirty="0" smtClean="0"/>
            </a:br>
            <a:r>
              <a:rPr lang="en-US" dirty="0" smtClean="0"/>
              <a:t>Why did it happen?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Hands or feet?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Rugby goes</a:t>
            </a:r>
            <a:r>
              <a:rPr lang="cs-CZ" dirty="0" smtClean="0"/>
              <a:t> to America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Cricket players keep 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67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football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Hands or feet?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In public schools in England football was played in varied forms (various rules, size of the field, numbers of players).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In 19th century two forms of football were formed:</a:t>
            </a:r>
          </a:p>
          <a:p>
            <a:pPr marL="0" indent="0">
              <a:buNone/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	association football</a:t>
            </a:r>
            <a:r>
              <a:rPr lang="en-US" sz="2800" dirty="0" smtClean="0"/>
              <a:t>	and	</a:t>
            </a:r>
            <a:r>
              <a:rPr lang="en-US" sz="2800" b="1" dirty="0" smtClean="0">
                <a:solidFill>
                  <a:srgbClr val="00B050"/>
                </a:solidFill>
              </a:rPr>
              <a:t>rugby</a:t>
            </a:r>
          </a:p>
        </p:txBody>
      </p:sp>
    </p:spTree>
    <p:extLst>
      <p:ext uri="{BB962C8B-B14F-4D97-AF65-F5344CB8AC3E}">
        <p14:creationId xmlns:p14="http://schemas.microsoft.com/office/powerpoint/2010/main" val="291597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 football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Rugby goes to America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In the 19th century rugby was popular in American universities with varied rules . So the met and agreed  to new rules and set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				American </a:t>
            </a:r>
            <a:r>
              <a:rPr lang="en-US" sz="2800" b="1" dirty="0" err="1" smtClean="0">
                <a:solidFill>
                  <a:srgbClr val="7030A0"/>
                </a:solidFill>
              </a:rPr>
              <a:t>footba</a:t>
            </a:r>
            <a:r>
              <a:rPr lang="cs-CZ" sz="2800" b="1" dirty="0" smtClean="0">
                <a:solidFill>
                  <a:srgbClr val="7030A0"/>
                </a:solidFill>
              </a:rPr>
              <a:t>l</a:t>
            </a:r>
            <a:r>
              <a:rPr lang="en-US" sz="2800" b="1" dirty="0" smtClean="0">
                <a:solidFill>
                  <a:srgbClr val="7030A0"/>
                </a:solidFill>
              </a:rPr>
              <a:t>l</a:t>
            </a:r>
            <a:r>
              <a:rPr lang="cs-CZ" sz="2800" dirty="0" smtClean="0"/>
              <a:t>.</a:t>
            </a: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622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Australian football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Cricket players keep fit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In the 19th century sport Nr. 1 in Australia was cricket. However, it was played only in summer. So how to keep fit the players during winter?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Let them play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rugby</a:t>
            </a:r>
            <a:r>
              <a:rPr lang="en-US" sz="2800" dirty="0" smtClean="0"/>
              <a:t> on their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cricket field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16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</a:t>
            </a:r>
            <a:r>
              <a:rPr lang="en-US" dirty="0" err="1" smtClean="0"/>
              <a:t>reme</a:t>
            </a:r>
            <a:r>
              <a:rPr lang="cs-CZ" dirty="0" smtClean="0"/>
              <a:t>m</a:t>
            </a:r>
            <a:r>
              <a:rPr lang="en-US" dirty="0" err="1" smtClean="0"/>
              <a:t>ber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205246"/>
              </p:ext>
            </p:extLst>
          </p:nvPr>
        </p:nvGraphicFramePr>
        <p:xfrm>
          <a:off x="468313" y="1628775"/>
          <a:ext cx="8229600" cy="4464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190303"/>
                <a:gridCol w="1924497"/>
                <a:gridCol w="2057400"/>
              </a:tblGrid>
              <a:tr h="732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Association football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American football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Australian</a:t>
                      </a:r>
                      <a:r>
                        <a:rPr lang="en-US" baseline="0" noProof="0" dirty="0" smtClean="0"/>
                        <a:t> football</a:t>
                      </a:r>
                      <a:endParaRPr lang="en-US" noProof="0" dirty="0"/>
                    </a:p>
                  </a:txBody>
                  <a:tcPr/>
                </a:tc>
              </a:tr>
              <a:tr h="492079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Nickname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Number of players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Length of the game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Draw the picture of the field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Draw the shape</a:t>
                      </a:r>
                      <a:r>
                        <a:rPr lang="en-US" baseline="0" noProof="0" dirty="0" smtClean="0"/>
                        <a:t> of the 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90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remember?</a:t>
            </a:r>
            <a:endParaRPr lang="en-US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825616"/>
              </p:ext>
            </p:extLst>
          </p:nvPr>
        </p:nvGraphicFramePr>
        <p:xfrm>
          <a:off x="468313" y="1628775"/>
          <a:ext cx="8229600" cy="4464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190303"/>
                <a:gridCol w="1924497"/>
                <a:gridCol w="2057400"/>
              </a:tblGrid>
              <a:tr h="732086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Association football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American football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Australian</a:t>
                      </a:r>
                      <a:r>
                        <a:rPr lang="en-US" baseline="0" noProof="0" dirty="0" smtClean="0"/>
                        <a:t> football</a:t>
                      </a:r>
                      <a:endParaRPr lang="en-US" noProof="0" dirty="0"/>
                    </a:p>
                  </a:txBody>
                  <a:tcPr/>
                </a:tc>
              </a:tr>
              <a:tr h="492079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Nickname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00B050"/>
                          </a:solidFill>
                        </a:rPr>
                        <a:t>Soccer</a:t>
                      </a:r>
                      <a:endParaRPr lang="en-US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00B050"/>
                          </a:solidFill>
                        </a:rPr>
                        <a:t>Gridiron</a:t>
                      </a:r>
                      <a:endParaRPr lang="en-US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00B050"/>
                          </a:solidFill>
                        </a:rPr>
                        <a:t>Footy</a:t>
                      </a:r>
                      <a:endParaRPr lang="en-US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Number of players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18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Length of the game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2 x 45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4 x 15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4 x 20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Draw the picture of the field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Draw the shape</a:t>
                      </a:r>
                      <a:r>
                        <a:rPr lang="en-US" baseline="0" noProof="0" dirty="0" smtClean="0"/>
                        <a:t> of the ball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593" y="3981851"/>
            <a:ext cx="1774863" cy="856679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802181"/>
            <a:ext cx="1413684" cy="106026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797931"/>
            <a:ext cx="976429" cy="104059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844" y="5013176"/>
            <a:ext cx="1053644" cy="101448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902" y="5135874"/>
            <a:ext cx="1122216" cy="80939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038" y="5101427"/>
            <a:ext cx="1300928" cy="843845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2532189" y="4616223"/>
            <a:ext cx="576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Obr.3</a:t>
            </a:r>
            <a:endParaRPr lang="cs-CZ" sz="400" dirty="0" smtClean="0"/>
          </a:p>
        </p:txBody>
      </p:sp>
      <p:sp>
        <p:nvSpPr>
          <p:cNvPr id="12" name="TextovéPole 11"/>
          <p:cNvSpPr txBox="1"/>
          <p:nvPr/>
        </p:nvSpPr>
        <p:spPr>
          <a:xfrm>
            <a:off x="2532189" y="5733256"/>
            <a:ext cx="576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Obr.5</a:t>
            </a:r>
            <a:endParaRPr lang="en-US" sz="105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649415" y="5735385"/>
            <a:ext cx="5004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Obr.6</a:t>
            </a:r>
            <a:endParaRPr lang="en-US" sz="1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660232" y="5722749"/>
            <a:ext cx="5040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Obr.4</a:t>
            </a:r>
            <a:endParaRPr lang="en-US" sz="1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660232" y="4616223"/>
            <a:ext cx="5040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Obr.2</a:t>
            </a:r>
            <a:endParaRPr lang="en-US" sz="1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794981" y="3735630"/>
            <a:ext cx="7885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/>
              <a:t>Obr.1</a:t>
            </a:r>
            <a:endParaRPr lang="cs-CZ" sz="1000" dirty="0" smtClean="0"/>
          </a:p>
        </p:txBody>
      </p:sp>
    </p:spTree>
    <p:extLst>
      <p:ext uri="{BB962C8B-B14F-4D97-AF65-F5344CB8AC3E}">
        <p14:creationId xmlns:p14="http://schemas.microsoft.com/office/powerpoint/2010/main" val="63023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sz="3200" dirty="0" smtClean="0"/>
              <a:t>Použité zdroje</a:t>
            </a:r>
            <a:endParaRPr lang="en-US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5416" y="1196752"/>
            <a:ext cx="784887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the</a:t>
            </a:r>
            <a:r>
              <a:rPr lang="cs-CZ" altLang="cs-CZ" sz="1300" dirty="0"/>
              <a:t> free </a:t>
            </a:r>
            <a:r>
              <a:rPr lang="cs-CZ" altLang="cs-CZ" sz="1300" dirty="0" err="1"/>
              <a:t>encyclopedia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NIELS, F 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/>
              <a:t>File:Football </a:t>
            </a:r>
            <a:r>
              <a:rPr lang="cs-CZ" sz="1300" dirty="0" err="1"/>
              <a:t>pitch</a:t>
            </a:r>
            <a:r>
              <a:rPr lang="cs-CZ" sz="1300" dirty="0"/>
              <a:t> </a:t>
            </a:r>
            <a:r>
              <a:rPr lang="cs-CZ" sz="1300" dirty="0" err="1" smtClean="0"/>
              <a:t>metric.svg</a:t>
            </a:r>
            <a:r>
              <a:rPr lang="cs-CZ" altLang="cs-CZ" sz="1300" dirty="0"/>
              <a:t> [online]. </a:t>
            </a:r>
            <a:r>
              <a:rPr lang="cs-CZ" altLang="cs-CZ" sz="1300" dirty="0" smtClean="0"/>
              <a:t>13.05.2006. 2006, 5.07.2006 </a:t>
            </a:r>
            <a:r>
              <a:rPr lang="cs-CZ" altLang="cs-CZ" sz="1300" dirty="0"/>
              <a:t>[cit. </a:t>
            </a:r>
            <a:r>
              <a:rPr lang="cs-CZ" altLang="cs-CZ" sz="1300" dirty="0" smtClean="0"/>
              <a:t>2013-09-24]. </a:t>
            </a:r>
            <a:r>
              <a:rPr lang="cs-CZ" altLang="cs-CZ" sz="1300" dirty="0"/>
              <a:t>Dostupné z: </a:t>
            </a:r>
            <a:r>
              <a:rPr lang="cs-CZ" sz="1300" dirty="0" smtClean="0">
                <a:hlinkClick r:id="rId2"/>
              </a:rPr>
              <a:t>http</a:t>
            </a:r>
            <a:r>
              <a:rPr lang="cs-CZ" sz="1300" dirty="0">
                <a:hlinkClick r:id="rId2"/>
              </a:rPr>
              <a:t>://</a:t>
            </a:r>
            <a:r>
              <a:rPr lang="cs-CZ" sz="1300" dirty="0" smtClean="0">
                <a:hlinkClick r:id="rId2"/>
              </a:rPr>
              <a:t>en.wikipedia.org/wiki/File:Football_pitch_metric.svg</a:t>
            </a:r>
            <a:endParaRPr lang="cs-CZ" sz="1300" dirty="0" smtClean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smtClean="0"/>
              <a:t>otevřená encyklopedie. RAZORBLISS.</a:t>
            </a:r>
            <a:r>
              <a:rPr lang="cs-CZ" altLang="cs-CZ" sz="1300" dirty="0"/>
              <a:t> </a:t>
            </a:r>
            <a:r>
              <a:rPr lang="cs-CZ" altLang="cs-CZ" sz="1300" i="1" dirty="0" smtClean="0"/>
              <a:t>Wikipedia.org: </a:t>
            </a:r>
            <a:r>
              <a:rPr lang="cs-CZ" sz="1300" dirty="0" err="1" smtClean="0"/>
              <a:t>Soubor:AmFBfield.svg</a:t>
            </a:r>
            <a:r>
              <a:rPr lang="cs-CZ" altLang="cs-CZ" sz="1300" dirty="0"/>
              <a:t> [online]. </a:t>
            </a:r>
            <a:r>
              <a:rPr lang="cs-CZ" altLang="cs-CZ" sz="1300" dirty="0" smtClean="0"/>
              <a:t>29.07.2006</a:t>
            </a:r>
            <a:r>
              <a:rPr lang="cs-CZ" altLang="cs-CZ" sz="1300" dirty="0"/>
              <a:t>. 2006, </a:t>
            </a:r>
            <a:r>
              <a:rPr lang="cs-CZ" altLang="cs-CZ" sz="1300" dirty="0" smtClean="0"/>
              <a:t>4.03.2012 </a:t>
            </a:r>
            <a:r>
              <a:rPr lang="cs-CZ" altLang="cs-CZ" sz="1300" dirty="0"/>
              <a:t>[cit. 2013-09-24]. Dostupné z: </a:t>
            </a:r>
            <a:r>
              <a:rPr lang="cs-CZ" sz="1300" dirty="0" smtClean="0">
                <a:hlinkClick r:id="rId3"/>
              </a:rPr>
              <a:t>http</a:t>
            </a:r>
            <a:r>
              <a:rPr lang="cs-CZ" sz="1300" dirty="0">
                <a:hlinkClick r:id="rId3"/>
              </a:rPr>
              <a:t>://</a:t>
            </a:r>
            <a:r>
              <a:rPr lang="cs-CZ" sz="1300" dirty="0" smtClean="0">
                <a:hlinkClick r:id="rId3"/>
              </a:rPr>
              <a:t>cs.wikipedia.org/wiki/Soubor:AmFBfield.svg</a:t>
            </a:r>
            <a:endParaRPr lang="cs-CZ" sz="1300" dirty="0" smtClean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the</a:t>
            </a:r>
            <a:r>
              <a:rPr lang="cs-CZ" altLang="cs-CZ" sz="1300" dirty="0"/>
              <a:t> free </a:t>
            </a:r>
            <a:r>
              <a:rPr lang="cs-CZ" altLang="cs-CZ" sz="1300" dirty="0" err="1"/>
              <a:t>encyclopedia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CFLM001.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/>
              <a:t>File:AFL </a:t>
            </a:r>
            <a:r>
              <a:rPr lang="cs-CZ" sz="1300" dirty="0" err="1" smtClean="0"/>
              <a:t>stadium.svg</a:t>
            </a:r>
            <a:r>
              <a:rPr lang="cs-CZ" altLang="cs-CZ" sz="1300" dirty="0"/>
              <a:t> [online]. </a:t>
            </a:r>
            <a:r>
              <a:rPr lang="cs-CZ" altLang="cs-CZ" sz="1300" dirty="0" smtClean="0"/>
              <a:t>27.08.2009. 2009, 27.08.2009 </a:t>
            </a:r>
            <a:r>
              <a:rPr lang="cs-CZ" altLang="cs-CZ" sz="1300" dirty="0"/>
              <a:t>[cit. 2013-09-24]. Dostupné z: </a:t>
            </a:r>
            <a:r>
              <a:rPr lang="cs-CZ" sz="1300" dirty="0" smtClean="0">
                <a:hlinkClick r:id="rId4"/>
              </a:rPr>
              <a:t>http</a:t>
            </a:r>
            <a:r>
              <a:rPr lang="cs-CZ" sz="1300" dirty="0">
                <a:hlinkClick r:id="rId4"/>
              </a:rPr>
              <a:t>://</a:t>
            </a:r>
            <a:r>
              <a:rPr lang="cs-CZ" sz="1300" dirty="0" smtClean="0">
                <a:hlinkClick r:id="rId4"/>
              </a:rPr>
              <a:t>en.wikipedia.org/wiki/File:AFL_stadium.svg</a:t>
            </a:r>
            <a:endParaRPr lang="cs-CZ" sz="1300" dirty="0" smtClean="0"/>
          </a:p>
          <a:p>
            <a:pPr marL="342900" indent="-342900"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 smtClean="0"/>
              <a:t>commons</a:t>
            </a:r>
            <a:r>
              <a:rPr lang="cs-CZ" altLang="cs-CZ" sz="1300" dirty="0" smtClean="0"/>
              <a:t>. MOONDYNE.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 smtClean="0"/>
              <a:t>File:Sherrin.png</a:t>
            </a:r>
            <a:r>
              <a:rPr lang="cs-CZ" altLang="cs-CZ" sz="1300" dirty="0"/>
              <a:t> [online]. </a:t>
            </a:r>
            <a:r>
              <a:rPr lang="cs-CZ" altLang="cs-CZ" sz="1300" dirty="0" smtClean="0"/>
              <a:t>29.10.2008. 2008 </a:t>
            </a:r>
            <a:r>
              <a:rPr lang="cs-CZ" altLang="cs-CZ" sz="1300" dirty="0"/>
              <a:t>[cit. 2013-09-24]. Dostupné z: </a:t>
            </a:r>
            <a:r>
              <a:rPr lang="cs-CZ" sz="1300" dirty="0" smtClean="0">
                <a:hlinkClick r:id="rId5"/>
              </a:rPr>
              <a:t>http</a:t>
            </a:r>
            <a:r>
              <a:rPr lang="cs-CZ" sz="1300" dirty="0">
                <a:hlinkClick r:id="rId5"/>
              </a:rPr>
              <a:t>://</a:t>
            </a:r>
            <a:r>
              <a:rPr lang="cs-CZ" sz="1300" dirty="0" smtClean="0">
                <a:hlinkClick r:id="rId5"/>
              </a:rPr>
              <a:t>commons.wikimedia.org/wiki/File:Sherrin.png</a:t>
            </a:r>
            <a:endParaRPr lang="cs-CZ" sz="1300" dirty="0" smtClean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the</a:t>
            </a:r>
            <a:r>
              <a:rPr lang="cs-CZ" altLang="cs-CZ" sz="1300" dirty="0"/>
              <a:t> free </a:t>
            </a:r>
            <a:r>
              <a:rPr lang="cs-CZ" altLang="cs-CZ" sz="1300" dirty="0" err="1"/>
              <a:t>encyclopedia</a:t>
            </a:r>
            <a:r>
              <a:rPr lang="cs-CZ" altLang="cs-CZ" sz="1300" dirty="0"/>
              <a:t>. BRUNO, Christopher. </a:t>
            </a:r>
            <a:r>
              <a:rPr lang="cs-CZ" altLang="cs-CZ" sz="1300" i="1" dirty="0"/>
              <a:t>Wikipedia.org: </a:t>
            </a:r>
            <a:r>
              <a:rPr lang="cs-CZ" sz="1300" dirty="0"/>
              <a:t>File: </a:t>
            </a:r>
            <a:r>
              <a:rPr lang="cs-CZ" sz="1300" dirty="0" err="1"/>
              <a:t>Football</a:t>
            </a:r>
            <a:r>
              <a:rPr lang="cs-CZ" sz="1300" dirty="0"/>
              <a:t> Pallo valmiina-cropped.jpg </a:t>
            </a:r>
            <a:r>
              <a:rPr lang="cs-CZ" altLang="cs-CZ" sz="1300" dirty="0"/>
              <a:t> [online]. 18.11.2009. 2009,[cit. 2013-09-24]. Dostupné z:  </a:t>
            </a:r>
            <a:r>
              <a:rPr lang="cs-CZ" sz="1300" dirty="0">
                <a:hlinkClick r:id="rId6"/>
              </a:rPr>
              <a:t>http://en.wikipedia.org/wiki/File:Football_Pallo_valmiina-cropped.jpg</a:t>
            </a:r>
            <a:endParaRPr lang="cs-CZ" sz="1300" dirty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 smtClean="0"/>
              <a:t>Wikipedia</a:t>
            </a:r>
            <a:r>
              <a:rPr lang="cs-CZ" altLang="cs-CZ" sz="1300" dirty="0" smtClean="0"/>
              <a:t> </a:t>
            </a:r>
            <a:r>
              <a:rPr lang="cs-CZ" altLang="cs-CZ" sz="1300" dirty="0" err="1"/>
              <a:t>commons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DSW4.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 smtClean="0"/>
              <a:t>File:Football on ground.jpg</a:t>
            </a:r>
            <a:r>
              <a:rPr lang="cs-CZ" altLang="cs-CZ" sz="1300" dirty="0"/>
              <a:t> [online]. </a:t>
            </a:r>
            <a:r>
              <a:rPr lang="cs-CZ" altLang="cs-CZ" sz="1300" dirty="0" smtClean="0"/>
              <a:t>17.10.2008</a:t>
            </a:r>
            <a:r>
              <a:rPr lang="cs-CZ" altLang="cs-CZ" sz="1300" dirty="0"/>
              <a:t>. 2008 [cit. 2013-09-24]. Dostupné z</a:t>
            </a:r>
            <a:r>
              <a:rPr lang="cs-CZ" altLang="cs-CZ" sz="1300" dirty="0" smtClean="0"/>
              <a:t>: </a:t>
            </a:r>
            <a:r>
              <a:rPr lang="cs-CZ" sz="1300" dirty="0">
                <a:hlinkClick r:id="rId7"/>
              </a:rPr>
              <a:t>http://</a:t>
            </a:r>
            <a:r>
              <a:rPr lang="cs-CZ" sz="1300" dirty="0" smtClean="0">
                <a:hlinkClick r:id="rId7"/>
              </a:rPr>
              <a:t>commons.wikimedia.org/wiki/File:Football_on_ground.jpg</a:t>
            </a:r>
            <a:endParaRPr lang="cs-CZ" sz="1300" dirty="0" smtClean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commons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LONGBOMB.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 smtClean="0"/>
              <a:t>File:Matt-watson-soccer-player.jpg </a:t>
            </a:r>
            <a:r>
              <a:rPr lang="cs-CZ" altLang="cs-CZ" sz="1300" dirty="0" smtClean="0"/>
              <a:t>[online</a:t>
            </a:r>
            <a:r>
              <a:rPr lang="cs-CZ" altLang="cs-CZ" sz="1300" dirty="0"/>
              <a:t>]. </a:t>
            </a:r>
            <a:r>
              <a:rPr lang="cs-CZ" altLang="cs-CZ" sz="1300" dirty="0" smtClean="0"/>
              <a:t>03.08.2008</a:t>
            </a:r>
            <a:r>
              <a:rPr lang="cs-CZ" altLang="cs-CZ" sz="1300" dirty="0"/>
              <a:t>. 2008 [cit. 2013-09-24]. Dostupné z: </a:t>
            </a:r>
            <a:r>
              <a:rPr lang="cs-CZ" sz="1300" dirty="0" smtClean="0">
                <a:hlinkClick r:id="rId8"/>
              </a:rPr>
              <a:t>http</a:t>
            </a:r>
            <a:r>
              <a:rPr lang="cs-CZ" sz="1300" dirty="0">
                <a:hlinkClick r:id="rId8"/>
              </a:rPr>
              <a:t>://</a:t>
            </a:r>
            <a:r>
              <a:rPr lang="cs-CZ" sz="1300" dirty="0" smtClean="0">
                <a:hlinkClick r:id="rId8"/>
              </a:rPr>
              <a:t>commons.wikimedia.org/wiki/File:Matt-watson-soccer-player.jpg?uselang=cs</a:t>
            </a:r>
            <a:endParaRPr lang="cs-CZ" sz="1300" dirty="0" smtClean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commons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BOTMULTICHILLT.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 smtClean="0"/>
              <a:t>File:</a:t>
            </a:r>
            <a:r>
              <a:rPr lang="cs-CZ" sz="1300" dirty="0"/>
              <a:t> DJ </a:t>
            </a:r>
            <a:r>
              <a:rPr lang="cs-CZ" sz="1300" dirty="0" smtClean="0"/>
              <a:t>Jones.jpg </a:t>
            </a:r>
            <a:r>
              <a:rPr lang="cs-CZ" altLang="cs-CZ" sz="1300" dirty="0" smtClean="0"/>
              <a:t>[online</a:t>
            </a:r>
            <a:r>
              <a:rPr lang="cs-CZ" altLang="cs-CZ" sz="1300" dirty="0"/>
              <a:t>]. </a:t>
            </a:r>
            <a:r>
              <a:rPr lang="cs-CZ" altLang="cs-CZ" sz="1300" dirty="0" smtClean="0"/>
              <a:t>29.08.2011. 2011, 8.1.2012 </a:t>
            </a:r>
            <a:r>
              <a:rPr lang="cs-CZ" altLang="cs-CZ" sz="1300" dirty="0"/>
              <a:t>[cit. 2013-09-24]. Dostupné z: </a:t>
            </a:r>
            <a:r>
              <a:rPr lang="cs-CZ" sz="1300" dirty="0" smtClean="0">
                <a:hlinkClick r:id="rId9"/>
              </a:rPr>
              <a:t>http</a:t>
            </a:r>
            <a:r>
              <a:rPr lang="cs-CZ" sz="1300" dirty="0">
                <a:hlinkClick r:id="rId9"/>
              </a:rPr>
              <a:t>://commons.wikimedia.org/wiki/File:DJ_Jones.jpg?uselang=cs</a:t>
            </a:r>
            <a:endParaRPr lang="cs-CZ" sz="1300" dirty="0"/>
          </a:p>
          <a:p>
            <a:pPr marL="342900" indent="-342900">
              <a:buFontTx/>
              <a:buAutoNum type="arabicPeriod"/>
            </a:pPr>
            <a:r>
              <a:rPr lang="cs-CZ" altLang="cs-CZ" sz="1300" dirty="0" err="1"/>
              <a:t>Wikipedia</a:t>
            </a:r>
            <a:r>
              <a:rPr lang="cs-CZ" altLang="cs-CZ" sz="1300" dirty="0"/>
              <a:t> </a:t>
            </a:r>
            <a:r>
              <a:rPr lang="cs-CZ" altLang="cs-CZ" sz="1300" dirty="0" err="1"/>
              <a:t>commons</a:t>
            </a:r>
            <a:r>
              <a:rPr lang="cs-CZ" altLang="cs-CZ" sz="1300" dirty="0"/>
              <a:t>. </a:t>
            </a:r>
            <a:r>
              <a:rPr lang="cs-CZ" altLang="cs-CZ" sz="1300" dirty="0" smtClean="0"/>
              <a:t>SHAKATAGANAI.</a:t>
            </a:r>
            <a:r>
              <a:rPr lang="cs-CZ" altLang="cs-CZ" sz="1300" dirty="0"/>
              <a:t> </a:t>
            </a:r>
            <a:r>
              <a:rPr lang="cs-CZ" altLang="cs-CZ" sz="1300" i="1" dirty="0"/>
              <a:t>Wikipedia.org: </a:t>
            </a:r>
            <a:r>
              <a:rPr lang="cs-CZ" sz="1300" dirty="0"/>
              <a:t>File: </a:t>
            </a:r>
            <a:r>
              <a:rPr lang="en-US" sz="1300" dirty="0"/>
              <a:t>Aussie rules football player </a:t>
            </a:r>
            <a:r>
              <a:rPr lang="en-US" sz="1300" dirty="0" smtClean="0"/>
              <a:t>copy.jpg</a:t>
            </a:r>
            <a:r>
              <a:rPr lang="cs-CZ" sz="1300" dirty="0" smtClean="0"/>
              <a:t> </a:t>
            </a:r>
            <a:r>
              <a:rPr lang="cs-CZ" altLang="cs-CZ" sz="1300" dirty="0" smtClean="0"/>
              <a:t>[online</a:t>
            </a:r>
            <a:r>
              <a:rPr lang="cs-CZ" altLang="cs-CZ" sz="1300" dirty="0"/>
              <a:t>]. </a:t>
            </a:r>
            <a:r>
              <a:rPr lang="cs-CZ" altLang="cs-CZ" sz="1300" dirty="0" smtClean="0"/>
              <a:t>5.08.2008. 2008, 6.8.2008[cit</a:t>
            </a:r>
            <a:r>
              <a:rPr lang="cs-CZ" altLang="cs-CZ" sz="1300" dirty="0"/>
              <a:t>. 2013-09-24]. Dostupné z: </a:t>
            </a:r>
            <a:r>
              <a:rPr lang="cs-CZ" sz="1300" dirty="0" smtClean="0">
                <a:hlinkClick r:id="rId10"/>
              </a:rPr>
              <a:t>http</a:t>
            </a:r>
            <a:r>
              <a:rPr lang="cs-CZ" sz="1300" dirty="0">
                <a:hlinkClick r:id="rId10"/>
              </a:rPr>
              <a:t>://</a:t>
            </a:r>
            <a:r>
              <a:rPr lang="cs-CZ" sz="1300" dirty="0" smtClean="0">
                <a:hlinkClick r:id="rId10"/>
              </a:rPr>
              <a:t>commons.wikimedia.org/wiki/File:Aussie_rules_football_player_copy.jpg?uselang=cs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7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104456"/>
          </a:xfrm>
        </p:spPr>
        <p:txBody>
          <a:bodyPr/>
          <a:lstStyle/>
          <a:p>
            <a:r>
              <a:rPr lang="en-US" sz="5500" dirty="0" smtClean="0"/>
              <a:t>What game would you play</a:t>
            </a:r>
            <a:r>
              <a:rPr lang="cs-CZ" sz="5500" dirty="0" smtClean="0"/>
              <a:t/>
            </a:r>
            <a:br>
              <a:rPr lang="cs-CZ" sz="5500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 </a:t>
            </a:r>
            <a:r>
              <a:rPr 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Great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Britain, the USA or Australia</a:t>
            </a:r>
            <a:r>
              <a:rPr lang="cs-CZ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a friend of yours </a:t>
            </a:r>
            <a:r>
              <a:rPr 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ask</a:t>
            </a:r>
            <a:r>
              <a:rPr lang="cs-CZ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 </a:t>
            </a:r>
            <a:r>
              <a:rPr 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you?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41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184575"/>
          </a:xfrm>
        </p:spPr>
        <p:txBody>
          <a:bodyPr/>
          <a:lstStyle/>
          <a:p>
            <a:r>
              <a:rPr lang="cs-CZ" sz="8800" b="1" dirty="0" smtClean="0">
                <a:solidFill>
                  <a:srgbClr val="00B050"/>
                </a:solidFill>
              </a:rPr>
              <a:t>FOOTBALL</a:t>
            </a:r>
            <a:r>
              <a:rPr lang="cs-CZ" sz="11500" b="1" dirty="0" smtClean="0">
                <a:solidFill>
                  <a:srgbClr val="00B050"/>
                </a:solidFill>
              </a:rPr>
              <a:t>!</a:t>
            </a:r>
            <a:br>
              <a:rPr lang="cs-CZ" sz="11500" b="1" dirty="0" smtClean="0">
                <a:solidFill>
                  <a:srgbClr val="00B050"/>
                </a:solidFill>
              </a:rPr>
            </a:br>
            <a:r>
              <a:rPr lang="cs-CZ" sz="4000" b="1" dirty="0" smtClean="0">
                <a:solidFill>
                  <a:srgbClr val="00B050"/>
                </a:solidFill>
              </a:rPr>
              <a:t/>
            </a:r>
            <a:br>
              <a:rPr lang="cs-CZ" sz="4000" b="1" dirty="0" smtClean="0">
                <a:solidFill>
                  <a:srgbClr val="00B050"/>
                </a:solidFill>
              </a:rPr>
            </a:br>
            <a:r>
              <a:rPr lang="cs-CZ" sz="4000" b="1" dirty="0" smtClean="0">
                <a:solidFill>
                  <a:srgbClr val="00B050"/>
                </a:solidFill>
              </a:rPr>
              <a:t/>
            </a:r>
            <a:br>
              <a:rPr lang="cs-CZ" sz="4000" b="1" dirty="0" smtClean="0">
                <a:solidFill>
                  <a:srgbClr val="00B050"/>
                </a:solidFill>
              </a:rPr>
            </a:br>
            <a:r>
              <a:rPr lang="cs-CZ" sz="3200" b="1" dirty="0" smtClean="0">
                <a:solidFill>
                  <a:srgbClr val="00B050"/>
                </a:solidFill>
              </a:rPr>
              <a:t>But</a:t>
            </a:r>
            <a:r>
              <a:rPr lang="cs-CZ" sz="4000" b="1" dirty="0" smtClean="0">
                <a:solidFill>
                  <a:srgbClr val="00B050"/>
                </a:solidFill>
              </a:rPr>
              <a:t>…</a:t>
            </a:r>
            <a:endParaRPr lang="en-US" sz="11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92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the game 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GB : 	</a:t>
            </a:r>
            <a:endParaRPr lang="cs-CZ" dirty="0" smtClean="0"/>
          </a:p>
          <a:p>
            <a:pPr>
              <a:lnSpc>
                <a:spcPct val="200000"/>
              </a:lnSpc>
            </a:pPr>
            <a:r>
              <a:rPr lang="cs-CZ" dirty="0" smtClean="0"/>
              <a:t>t</a:t>
            </a:r>
            <a:r>
              <a:rPr lang="en-US" dirty="0"/>
              <a:t>he USA 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Australia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</a:t>
            </a:r>
            <a:r>
              <a:rPr lang="en-US" dirty="0"/>
              <a:t>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</a:t>
            </a:r>
            <a:r>
              <a:rPr lang="cs-CZ" dirty="0" smtClean="0"/>
              <a:t> </a:t>
            </a:r>
            <a:r>
              <a:rPr lang="en-US" dirty="0" smtClean="0"/>
              <a:t>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Australian </a:t>
            </a:r>
            <a:r>
              <a:rPr lang="en-US" dirty="0"/>
              <a:t>football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5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Nicknames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4973" y="1628775"/>
            <a:ext cx="7739475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football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Australian football</a:t>
            </a:r>
            <a:endParaRPr lang="cs-CZ" dirty="0"/>
          </a:p>
          <a:p>
            <a:pPr marL="0" indent="0">
              <a:lnSpc>
                <a:spcPct val="20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Footy		Gridiron		Soccer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49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Nicknames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4973" y="1628775"/>
            <a:ext cx="7739475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 	</a:t>
            </a:r>
            <a:r>
              <a:rPr lang="en-US" b="1" dirty="0" smtClean="0">
                <a:solidFill>
                  <a:srgbClr val="00B050"/>
                </a:solidFill>
              </a:rPr>
              <a:t>Soccer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football 		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 smtClean="0"/>
              <a:t>Australian football 		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Footy		Gridiron	</a:t>
            </a:r>
            <a:r>
              <a:rPr lang="cs-CZ" b="1" dirty="0">
                <a:solidFill>
                  <a:srgbClr val="00B050"/>
                </a:solidFill>
              </a:rPr>
              <a:t>	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8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Nicknames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4973" y="1628775"/>
            <a:ext cx="7739475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 	</a:t>
            </a:r>
            <a:r>
              <a:rPr lang="en-US" b="1" dirty="0" smtClean="0">
                <a:solidFill>
                  <a:srgbClr val="00B050"/>
                </a:solidFill>
              </a:rPr>
              <a:t>Soccer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football 		</a:t>
            </a:r>
            <a:r>
              <a:rPr lang="en-US" b="1" dirty="0" smtClean="0">
                <a:solidFill>
                  <a:srgbClr val="00B050"/>
                </a:solidFill>
              </a:rPr>
              <a:t>Gridiron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Australian football 		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Footy</a:t>
            </a:r>
            <a:r>
              <a:rPr lang="cs-CZ" b="1" dirty="0">
                <a:solidFill>
                  <a:srgbClr val="00B050"/>
                </a:solidFill>
              </a:rPr>
              <a:t>		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81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Nicknames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4973" y="1628775"/>
            <a:ext cx="7739475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Association football 	</a:t>
            </a:r>
            <a:r>
              <a:rPr lang="en-US" b="1" dirty="0" smtClean="0">
                <a:solidFill>
                  <a:srgbClr val="00B050"/>
                </a:solidFill>
              </a:rPr>
              <a:t>Soccer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American football 		</a:t>
            </a:r>
            <a:r>
              <a:rPr lang="en-US" b="1" dirty="0" smtClean="0">
                <a:solidFill>
                  <a:srgbClr val="00B050"/>
                </a:solidFill>
              </a:rPr>
              <a:t>Gridiron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Australian football 		</a:t>
            </a:r>
            <a:r>
              <a:rPr lang="en-US" b="1" dirty="0" smtClean="0">
                <a:solidFill>
                  <a:srgbClr val="00B050"/>
                </a:solidFill>
              </a:rPr>
              <a:t>Footy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-PPT-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DUM-PPT-šablona</Template>
  <TotalTime>645</TotalTime>
  <Words>557</Words>
  <Application>Microsoft Office PowerPoint</Application>
  <PresentationFormat>Předvádění na obrazovce (4:3)</PresentationFormat>
  <Paragraphs>174</Paragraphs>
  <Slides>29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DUM-PPT-šablona</vt:lpstr>
      <vt:lpstr>Prezentace aplikace PowerPoint</vt:lpstr>
      <vt:lpstr>Let‘s play football!</vt:lpstr>
      <vt:lpstr>What game would you play  in Great Britain, the USA or Australia if a friend of yours asks you? </vt:lpstr>
      <vt:lpstr>FOOTBALL!   But…</vt:lpstr>
      <vt:lpstr>Name of the game in</vt:lpstr>
      <vt:lpstr>Nicknames</vt:lpstr>
      <vt:lpstr>Nicknames</vt:lpstr>
      <vt:lpstr>Nicknames</vt:lpstr>
      <vt:lpstr>Nicknames</vt:lpstr>
      <vt:lpstr>Where would you play it?</vt:lpstr>
      <vt:lpstr>Field</vt:lpstr>
      <vt:lpstr>What would you play it with?</vt:lpstr>
      <vt:lpstr>Ball</vt:lpstr>
      <vt:lpstr>How would I get dressed?</vt:lpstr>
      <vt:lpstr>Player</vt:lpstr>
      <vt:lpstr>How many players are there in one team?</vt:lpstr>
      <vt:lpstr>Number of players</vt:lpstr>
      <vt:lpstr>Number of players</vt:lpstr>
      <vt:lpstr>How long would I play?</vt:lpstr>
      <vt:lpstr>Length of the game</vt:lpstr>
      <vt:lpstr>Length of the game</vt:lpstr>
      <vt:lpstr>So what is behind all of this?  Why did it happen? </vt:lpstr>
      <vt:lpstr>Why?</vt:lpstr>
      <vt:lpstr>Association football</vt:lpstr>
      <vt:lpstr>American football</vt:lpstr>
      <vt:lpstr>Australian football</vt:lpstr>
      <vt:lpstr>What do you remember?</vt:lpstr>
      <vt:lpstr>What do you remember?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učebního materiálu</dc:title>
  <dc:creator>Tereza Bížová</dc:creator>
  <dc:description>Dostupné z Metodického portálu www.rvp.cz, ISSN: 1802-4785, financovaného z ESF a státního rozpočtu ČR. Provozováno Výzkumným ústavem pedagogickým v Praze.</dc:description>
  <cp:lastModifiedBy>Iris a Jan</cp:lastModifiedBy>
  <cp:revision>49</cp:revision>
  <dcterms:created xsi:type="dcterms:W3CDTF">2010-10-19T08:27:42Z</dcterms:created>
  <dcterms:modified xsi:type="dcterms:W3CDTF">2014-03-27T19:43:40Z</dcterms:modified>
</cp:coreProperties>
</file>