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BD0E97-23A2-4894-880B-F565C6498E74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623E37-6FFC-4F2B-A2C5-5B5218A237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7380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B56FFB-5D77-45F7-9451-06B1BBA0FBE2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1735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640384"/>
              </p:ext>
            </p:extLst>
          </p:nvPr>
        </p:nvGraphicFramePr>
        <p:xfrm>
          <a:off x="611560" y="692697"/>
          <a:ext cx="7848872" cy="4680518"/>
        </p:xfrm>
        <a:graphic>
          <a:graphicData uri="http://schemas.openxmlformats.org/drawingml/2006/table">
            <a:tbl>
              <a:tblPr/>
              <a:tblGrid>
                <a:gridCol w="1816575"/>
                <a:gridCol w="2201426"/>
                <a:gridCol w="969194"/>
                <a:gridCol w="173007"/>
                <a:gridCol w="173007"/>
                <a:gridCol w="436048"/>
                <a:gridCol w="1172211"/>
                <a:gridCol w="907404"/>
              </a:tblGrid>
              <a:tr h="1316995"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302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760" marR="68760" marT="302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Obchodní akademie a Střední odborná škola, gen. F. Fajtla, Louny, </a:t>
                      </a:r>
                      <a:r>
                        <a:rPr kumimoji="0" lang="cs-CZ" alt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p.o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Osvoboditelů 380, Louny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6138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projektu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CZ.1.07/1.5.00/34.0644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sady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DUM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Předmět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Matematika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2699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Tematický okruh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Kombinatorika, pravděpodobnost a statistika</a:t>
                      </a: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0780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Název materiálu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Charakteristiky variability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Ing. Jana Milková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Datum tvorby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srpen 2013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Ročník   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třetí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65839">
                <a:tc gridSpan="8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Anotace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Prezentace uvádí základní výklad učiva charakteristiky  variability a uvádí ukázkové, řešené příklady.</a:t>
                      </a:r>
                      <a:endParaRPr kumimoji="0" lang="en-US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103896">
                <a:tc gridSpan="8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Metodický pokyn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Jednotlivé snímky vyučující doprovází výkladem. Žáci píší výklad do sešitů, reagují na dotazy a pod vedením vyučující navrhují řešení uvedených příkladů.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1258094" y="890370"/>
            <a:ext cx="4178002" cy="954453"/>
            <a:chOff x="930" y="418"/>
            <a:chExt cx="2451" cy="533"/>
          </a:xfrm>
        </p:grpSpPr>
        <p:pic>
          <p:nvPicPr>
            <p:cNvPr id="4" name="Picture 2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0" y="418"/>
              <a:ext cx="1829" cy="5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5" name="Picture 2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6" y="502"/>
              <a:ext cx="365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611560" y="6021288"/>
            <a:ext cx="7920880" cy="700187"/>
          </a:xfrm>
        </p:spPr>
        <p:txBody>
          <a:bodyPr/>
          <a:lstStyle/>
          <a:p>
            <a:r>
              <a:rPr lang="cs-CZ" altLang="cs-CZ" i="1" dirty="0">
                <a:solidFill>
                  <a:srgbClr val="000000"/>
                </a:solidFill>
                <a:cs typeface="Arial" charset="0"/>
              </a:rPr>
              <a:t>Autorem materiálu a všech jeho částí, není-li uvedeno jinak, je  Ing. </a:t>
            </a:r>
            <a:r>
              <a:rPr lang="cs-CZ" altLang="cs-CZ" i="1" dirty="0" smtClean="0">
                <a:solidFill>
                  <a:srgbClr val="000000"/>
                </a:solidFill>
                <a:cs typeface="Arial" charset="0"/>
              </a:rPr>
              <a:t>Jana Milková. </a:t>
            </a:r>
            <a:r>
              <a:rPr lang="cs-CZ" altLang="cs-CZ" i="1" dirty="0">
                <a:solidFill>
                  <a:srgbClr val="000000"/>
                </a:solidFill>
                <a:cs typeface="Arial" charset="0"/>
              </a:rPr>
              <a:t>Dostupné z Metodického portálu www.rvp.cz, ISSN: 1802-4785. Provozuje Národní ústav pro vzdělávání, školské poradenské zařízení a zařízení pro další vzdělávání pedagogických pracovníků (NÚV).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1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endParaRPr lang="cs-CZ" dirty="0" smtClean="0"/>
          </a:p>
          <a:p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ulka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67297035"/>
                  </p:ext>
                </p:extLst>
              </p:nvPr>
            </p:nvGraphicFramePr>
            <p:xfrm>
              <a:off x="611560" y="980728"/>
              <a:ext cx="4032448" cy="338437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008112"/>
                    <a:gridCol w="1008112"/>
                    <a:gridCol w="1008112"/>
                    <a:gridCol w="1008112"/>
                  </a:tblGrid>
                  <a:tr h="37604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cs-CZ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cs-CZ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cs-CZ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cs-CZ" i="1" smtClean="0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cs-CZ" b="0" i="1" smtClean="0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cs-CZ" b="0" i="1" smtClean="0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  <m:sup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cs-CZ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cs-CZ" i="1" smtClean="0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cs-CZ" b="0" i="1" smtClean="0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cs-CZ" b="0" i="1" smtClean="0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  <m:sup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cs-CZ" i="1" smtClean="0">
                                    <a:latin typeface="Cambria Math"/>
                                    <a:ea typeface="Cambria Math"/>
                                  </a:rPr>
                                  <m:t>∙</m:t>
                                </m:r>
                                <m:sSub>
                                  <m:sSubPr>
                                    <m:ctrlPr>
                                      <a:rPr lang="cs-CZ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b="0" i="1" smtClean="0">
                                        <a:latin typeface="Cambria Math"/>
                                        <a:ea typeface="Cambria Math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cs-CZ" b="0" i="1" smtClean="0">
                                        <a:latin typeface="Cambria Math"/>
                                        <a:ea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604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4,7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4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22,09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88,36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604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4,8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7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23,04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161,28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604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4,9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7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24,01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168,07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604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5,0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13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25,00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325,00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604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5,1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10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26,01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260,10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604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5,2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5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27,04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135,20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604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5,3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4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28,09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112,36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604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>
                              <a:latin typeface="Arial"/>
                              <a:cs typeface="Arial"/>
                            </a:rPr>
                            <a:t>∑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50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175,28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1250,37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ulka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67297035"/>
                  </p:ext>
                </p:extLst>
              </p:nvPr>
            </p:nvGraphicFramePr>
            <p:xfrm>
              <a:off x="611560" y="980728"/>
              <a:ext cx="4032448" cy="338437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008112"/>
                    <a:gridCol w="1008112"/>
                    <a:gridCol w="1008112"/>
                    <a:gridCol w="1008112"/>
                  </a:tblGrid>
                  <a:tr h="376042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1613" r="-298795" b="-8193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100606" t="-1613" r="-200606" b="-8193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199398" t="-1613" r="-99398" b="-8193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301212" t="-1613" b="-819355"/>
                          </a:stretch>
                        </a:blipFill>
                      </a:tcPr>
                    </a:tc>
                  </a:tr>
                  <a:tr h="37604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4,7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4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22,09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88,36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604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4,8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7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23,04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161,28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604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4,9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7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24,01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168,07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604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5,0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13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25,00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325,00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604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5,1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10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26,01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260,10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604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5,2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5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27,04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135,20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604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5,3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4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28,09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112,36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604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>
                              <a:latin typeface="Arial"/>
                              <a:cs typeface="Arial"/>
                            </a:rPr>
                            <a:t>∑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50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175,28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1250,37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4987900" y="1484784"/>
                <a:ext cx="3528392" cy="12028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Dosadíme do vzorce: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smtClean="0"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cs-CZ" sz="2400" i="1" smtClean="0">
                                  <a:latin typeface="Cambria Math"/>
                                  <a:cs typeface="Arial" pitchFamily="34" charset="0"/>
                                </a:rPr>
                              </m:ctrlPr>
                            </m:sSubPr>
                            <m:e>
                              <m: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  <m:t>𝑥</m:t>
                              </m:r>
                            </m:sub>
                          </m:sSub>
                        </m:e>
                        <m:sup>
                          <m: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cs-CZ" sz="2400" b="0" i="1" smtClean="0">
                                      <a:latin typeface="Cambria Math"/>
                                      <a:cs typeface="Arial" pitchFamily="34" charset="0"/>
                                    </a:rPr>
                                  </m:ctrlPr>
                                </m:sSupPr>
                                <m:e>
                                  <m:sSub>
                                    <m:sSubPr>
                                      <m:ctrlPr>
                                        <a:rPr lang="cs-CZ" sz="2400" b="0" i="1" smtClean="0">
                                          <a:latin typeface="Cambria Math"/>
                                          <a:cs typeface="Arial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2400" b="0" i="1" smtClean="0">
                                          <a:latin typeface="Cambria Math"/>
                                          <a:cs typeface="Arial" pitchFamily="34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cs-CZ" sz="2400" b="0" i="1" smtClean="0">
                                          <a:latin typeface="Cambria Math"/>
                                          <a:cs typeface="Arial" pitchFamily="34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  <m:sup>
                                  <m:r>
                                    <a:rPr lang="cs-CZ" sz="2400" b="0" i="1" smtClean="0">
                                      <a:latin typeface="Cambria Math"/>
                                      <a:cs typeface="Arial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cs-CZ" sz="2400" b="0" i="1" smtClean="0">
                                  <a:latin typeface="Cambria Math"/>
                                  <a:ea typeface="Cambria Math"/>
                                  <a:cs typeface="Arial" pitchFamily="34" charset="0"/>
                                </a:rPr>
                                <m:t>∙</m:t>
                              </m:r>
                              <m:sSub>
                                <m:sSubPr>
                                  <m:ctrlPr>
                                    <a:rPr lang="cs-CZ" sz="2400" b="0" i="1" smtClean="0">
                                      <a:latin typeface="Cambria Math"/>
                                      <a:ea typeface="Cambria Math"/>
                                      <a:cs typeface="Arial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2400" b="0" i="1" smtClean="0">
                                      <a:latin typeface="Cambria Math"/>
                                      <a:ea typeface="Cambria Math"/>
                                      <a:cs typeface="Arial" pitchFamily="34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cs-CZ" sz="2400" b="0" i="1" smtClean="0">
                                      <a:latin typeface="Cambria Math"/>
                                      <a:ea typeface="Cambria Math"/>
                                      <a:cs typeface="Arial" pitchFamily="34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  <m:t>𝑛</m:t>
                          </m:r>
                        </m:den>
                      </m:f>
                      <m:r>
                        <a:rPr lang="cs-CZ" sz="2400" b="0" i="1" smtClean="0">
                          <a:latin typeface="Cambria Math"/>
                          <a:cs typeface="Arial" pitchFamily="34" charset="0"/>
                        </a:rPr>
                        <m:t>−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̅"/>
                              <m:ctrlP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</m:ctrlPr>
                            </m:accPr>
                            <m:e>
                              <m: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  <m:t>𝑥</m:t>
                              </m:r>
                            </m:e>
                          </m:acc>
                        </m:e>
                        <m:sup>
                          <m: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900" y="1484784"/>
                <a:ext cx="3528392" cy="1202830"/>
              </a:xfrm>
              <a:prstGeom prst="rect">
                <a:avLst/>
              </a:prstGeom>
              <a:blipFill rotWithShape="1">
                <a:blip r:embed="rId3"/>
                <a:stretch>
                  <a:fillRect l="-2591" t="-355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4915892" y="2996952"/>
                <a:ext cx="3600400" cy="12963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cs-CZ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1250,37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50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− 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5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=0,0074</m:t>
                      </m:r>
                    </m:oMath>
                  </m:oMathPara>
                </a14:m>
                <a:endParaRPr lang="cs-CZ" b="0" dirty="0" smtClean="0"/>
              </a:p>
              <a:p>
                <a:endParaRPr lang="cs-CZ" dirty="0" smtClean="0"/>
              </a:p>
              <a:p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Rozptyl je 0,0074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400" i="1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/>
                            <a:cs typeface="Arial" pitchFamily="34" charset="0"/>
                          </a:rPr>
                          <m:t>h</m:t>
                        </m:r>
                      </m:e>
                      <m:sup>
                        <m:r>
                          <a:rPr lang="cs-CZ" sz="2400" b="0" i="1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cs-CZ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5892" y="2996952"/>
                <a:ext cx="3600400" cy="1296317"/>
              </a:xfrm>
              <a:prstGeom prst="rect">
                <a:avLst/>
              </a:prstGeom>
              <a:blipFill rotWithShape="1">
                <a:blip r:embed="rId4"/>
                <a:stretch>
                  <a:fillRect l="-2538" b="-801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342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>
              <a:xfrm>
                <a:off x="395536" y="836712"/>
                <a:ext cx="8229600" cy="1143000"/>
              </a:xfrm>
            </p:spPr>
            <p:txBody>
              <a:bodyPr>
                <a:normAutofit/>
              </a:bodyPr>
              <a:lstStyle/>
              <a:p>
                <a:r>
                  <a:rPr lang="cs-CZ" dirty="0" smtClean="0">
                    <a:solidFill>
                      <a:schemeClr val="accent6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Směrodatná odchylka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𝒔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𝒙</m:t>
                        </m:r>
                      </m:sub>
                    </m:sSub>
                  </m:oMath>
                </a14:m>
                <a:endParaRPr lang="cs-C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95536" y="836712"/>
                <a:ext cx="8229600" cy="1143000"/>
              </a:xfrm>
              <a:blipFill rotWithShape="1">
                <a:blip r:embed="rId2"/>
                <a:stretch>
                  <a:fillRect b="-85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348880"/>
                <a:ext cx="8229600" cy="3777283"/>
              </a:xfrm>
            </p:spPr>
            <p:txBody>
              <a:bodyPr>
                <a:normAutofit/>
              </a:bodyPr>
              <a:lstStyle/>
              <a:p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druhá odmocnina rozptylu</a:t>
                </a:r>
              </a:p>
              <a:p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variabilita uváděná v původních jednotkách (oproti rozptylu)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  <m:t>𝑠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  <m:t>𝑥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  <a:cs typeface="Arial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</m:ctrlPr>
                            </m:fPr>
                            <m:num>
                              <m: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  <m:t>𝑛</m:t>
                              </m:r>
                            </m:den>
                          </m:f>
                          <m:nary>
                            <m:naryPr>
                              <m:chr m:val="∑"/>
                              <m:ctrlP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  <m:t>𝑖</m:t>
                              </m:r>
                              <m: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  <m:t>𝑛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cs-CZ" sz="2400" b="0" i="1" smtClean="0">
                                      <a:latin typeface="Cambria Math"/>
                                      <a:cs typeface="Arial" pitchFamily="34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cs-CZ" sz="2400" b="0" i="1" smtClean="0">
                                          <a:latin typeface="Cambria Math"/>
                                          <a:cs typeface="Arial" pitchFamily="34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cs-CZ" sz="2400" b="0" i="1" smtClean="0">
                                              <a:latin typeface="Cambria Math"/>
                                              <a:cs typeface="Arial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cs-CZ" sz="2400" b="0" i="1" smtClean="0">
                                              <a:latin typeface="Cambria Math"/>
                                              <a:cs typeface="Arial" pitchFamily="34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cs-CZ" sz="2400" b="0" i="1" smtClean="0">
                                              <a:latin typeface="Cambria Math"/>
                                              <a:cs typeface="Arial" pitchFamily="34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cs-CZ" sz="2400" b="0" i="1" smtClean="0">
                                          <a:latin typeface="Cambria Math"/>
                                          <a:cs typeface="Arial" pitchFamily="34" charset="0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cs-CZ" sz="2400" b="0" i="1" smtClean="0">
                                              <a:latin typeface="Cambria Math"/>
                                              <a:cs typeface="Arial" pitchFamily="34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cs-CZ" sz="2400" b="0" i="1" smtClean="0">
                                              <a:latin typeface="Cambria Math"/>
                                              <a:cs typeface="Arial" pitchFamily="34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a:rPr lang="cs-CZ" sz="2400" b="0" i="1" smtClean="0">
                                      <a:latin typeface="Cambria Math"/>
                                      <a:cs typeface="Arial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rad>
                    </m:oMath>
                  </m:oMathPara>
                </a14:m>
                <a:endParaRPr lang="cs-CZ" sz="24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cs-CZ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348880"/>
                <a:ext cx="8229600" cy="3777283"/>
              </a:xfrm>
              <a:blipFill rotWithShape="1">
                <a:blip r:embed="rId3"/>
                <a:stretch>
                  <a:fillRect l="-963" t="-112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744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>
              <a:xfrm>
                <a:off x="395536" y="908720"/>
                <a:ext cx="8229600" cy="1156990"/>
              </a:xfrm>
            </p:spPr>
            <p:txBody>
              <a:bodyPr>
                <a:normAutofit/>
              </a:bodyPr>
              <a:lstStyle/>
              <a:p>
                <a:r>
                  <a:rPr lang="cs-CZ" dirty="0" smtClean="0">
                    <a:solidFill>
                      <a:schemeClr val="accent6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Variační koeficient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𝒗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𝒙</m:t>
                        </m:r>
                      </m:sub>
                    </m:sSub>
                  </m:oMath>
                </a14:m>
                <a:endParaRPr lang="cs-C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95536" y="908720"/>
                <a:ext cx="8229600" cy="1156990"/>
              </a:xfrm>
              <a:blipFill rotWithShape="1">
                <a:blip r:embed="rId2"/>
                <a:stretch>
                  <a:fillRect b="-736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564904"/>
                <a:ext cx="8229600" cy="3561259"/>
              </a:xfrm>
            </p:spPr>
            <p:txBody>
              <a:bodyPr>
                <a:normAutofit/>
              </a:bodyPr>
              <a:lstStyle/>
              <a:p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charakterizuje variabilitu bez jednotek, je to tedy bezrozměrné číslo</a:t>
                </a:r>
              </a:p>
              <a:p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podíl směrodatné odchylka a aritmetického průměru</a:t>
                </a:r>
              </a:p>
              <a:p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vyjadřuje se v procentech</a:t>
                </a:r>
              </a:p>
              <a:p>
                <a:endParaRPr lang="cs-CZ" sz="24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  <m:t>𝑣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  <m:t>𝑥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</m:ctrlPr>
                            </m:sSubPr>
                            <m:e>
                              <m: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acc>
                            <m:accPr>
                              <m:chr m:val="̅"/>
                              <m:ctrlP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</m:ctrlPr>
                            </m:accPr>
                            <m:e>
                              <m: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  <m:t>𝑥</m:t>
                              </m:r>
                            </m:e>
                          </m:acc>
                        </m:den>
                      </m:f>
                      <m:r>
                        <a:rPr lang="cs-CZ" sz="2400" b="0" i="1" smtClean="0">
                          <a:latin typeface="Cambria Math"/>
                          <a:ea typeface="Cambria Math"/>
                          <a:cs typeface="Arial" pitchFamily="34" charset="0"/>
                        </a:rPr>
                        <m:t>∙100</m:t>
                      </m:r>
                    </m:oMath>
                  </m:oMathPara>
                </a14:m>
                <a:endParaRPr lang="cs-CZ" sz="2400" b="0" dirty="0" smtClean="0">
                  <a:latin typeface="Arial" pitchFamily="34" charset="0"/>
                  <a:ea typeface="Cambria Math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cs-CZ" sz="2400" dirty="0" smtClean="0">
                  <a:latin typeface="Arial" pitchFamily="34" charset="0"/>
                  <a:cs typeface="Arial" pitchFamily="34" charset="0"/>
                </a:endParaRPr>
              </a:p>
              <a:p>
                <a:endParaRPr lang="cs-CZ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564904"/>
                <a:ext cx="8229600" cy="3561259"/>
              </a:xfrm>
              <a:blipFill rotWithShape="1">
                <a:blip r:embed="rId3"/>
                <a:stretch>
                  <a:fillRect l="-963" t="-119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178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cs-CZ" sz="2400" b="1" dirty="0" smtClean="0">
                    <a:latin typeface="Arial" pitchFamily="34" charset="0"/>
                    <a:cs typeface="Arial" pitchFamily="34" charset="0"/>
                  </a:rPr>
                  <a:t>Příklad:</a:t>
                </a:r>
              </a:p>
              <a:p>
                <a:pPr marL="0" indent="0">
                  <a:buNone/>
                </a:pPr>
                <a:r>
                  <a:rPr lang="cs-CZ" sz="2400" dirty="0">
                    <a:latin typeface="Arial" pitchFamily="34" charset="0"/>
                    <a:cs typeface="Arial" pitchFamily="34" charset="0"/>
                  </a:rPr>
                  <a:t>U sedmi žáků s nejhorší docházkou bylo zjištěno, že za pololetí školního roku zameškali 132, 125, 117, 112, 98, 67, 66 hodin. Vypočtěte </a:t>
                </a:r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směrodatnou odchylku a variační koeficient zameškaných </a:t>
                </a:r>
                <a:r>
                  <a:rPr lang="cs-CZ" sz="2400" dirty="0">
                    <a:latin typeface="Arial" pitchFamily="34" charset="0"/>
                    <a:cs typeface="Arial" pitchFamily="34" charset="0"/>
                  </a:rPr>
                  <a:t>hodin</a:t>
                </a:r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cs-CZ" sz="24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Pro výpočet je nutné spočítat rozptyl (použit z ukázkového příkladu)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</m:ctrlPr>
                            </m:sSubPr>
                            <m:e>
                              <m: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  <m:t>𝑥</m:t>
                              </m:r>
                            </m:sub>
                          </m:sSub>
                        </m:e>
                        <m:sup>
                          <m: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/>
                          <a:cs typeface="Arial" pitchFamily="34" charset="0"/>
                        </a:rPr>
                        <m:t>=612,53</m:t>
                      </m:r>
                    </m:oMath>
                  </m:oMathPara>
                </a14:m>
                <a:endParaRPr lang="cs-CZ" sz="2400" b="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Dosadíme do vzorců pro výpočet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  <a:cs typeface="Arial" pitchFamily="34" charset="0"/>
                          </a:rPr>
                          <m:t>𝑠</m:t>
                        </m:r>
                      </m:e>
                      <m:sub>
                        <m:r>
                          <a:rPr lang="cs-CZ" sz="2400" b="0" i="1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  <a:cs typeface="Arial" pitchFamily="34" charset="0"/>
                          </a:rPr>
                          <m:t>𝑣</m:t>
                        </m:r>
                      </m:e>
                      <m:sub>
                        <m:r>
                          <a:rPr lang="cs-CZ" sz="2400" b="0" i="1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:pPr marL="0" indent="0">
                  <a:buNone/>
                </a:pPr>
                <a:endParaRPr lang="cs-CZ" sz="24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cs-CZ" sz="2400" i="1">
                            <a:latin typeface="Cambria Math"/>
                            <a:cs typeface="Arial" pitchFamily="34" charset="0"/>
                          </a:rPr>
                          <m:t>𝑠</m:t>
                        </m:r>
                      </m:e>
                      <m:sub>
                        <m:r>
                          <a:rPr lang="cs-CZ" sz="2400" i="1">
                            <a:latin typeface="Cambria Math"/>
                            <a:cs typeface="Arial" pitchFamily="34" charset="0"/>
                          </a:rPr>
                          <m:t>𝑥</m:t>
                        </m:r>
                      </m:sub>
                    </m:sSub>
                    <m:r>
                      <a:rPr lang="cs-CZ" sz="2400" i="1">
                        <a:latin typeface="Cambria Math"/>
                        <a:cs typeface="Arial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cs-CZ" sz="2400" i="1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cs-CZ" sz="2400" b="0" i="1" smtClean="0">
                            <a:latin typeface="Cambria Math"/>
                            <a:cs typeface="Arial" pitchFamily="34" charset="0"/>
                          </a:rPr>
                          <m:t>612,53</m:t>
                        </m:r>
                      </m:e>
                    </m:rad>
                    <m:r>
                      <a:rPr lang="cs-CZ" sz="2400" b="0" i="1" smtClean="0"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cs-CZ" sz="2400" b="1" i="1" smtClean="0">
                        <a:latin typeface="Cambria Math"/>
                        <a:cs typeface="Arial" pitchFamily="34" charset="0"/>
                      </a:rPr>
                      <m:t>𝟐𝟒</m:t>
                    </m:r>
                    <m:r>
                      <a:rPr lang="cs-CZ" sz="2400" b="1" i="1" smtClean="0">
                        <a:latin typeface="Cambria Math"/>
                        <a:cs typeface="Arial" pitchFamily="34" charset="0"/>
                      </a:rPr>
                      <m:t>,</m:t>
                    </m:r>
                    <m:r>
                      <a:rPr lang="cs-CZ" sz="2400" b="1" i="1" smtClean="0">
                        <a:latin typeface="Cambria Math"/>
                        <a:cs typeface="Arial" pitchFamily="34" charset="0"/>
                      </a:rPr>
                      <m:t>𝟕𝟓</m:t>
                    </m:r>
                  </m:oMath>
                </a14:m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cs-CZ" sz="2400" i="1">
                            <a:latin typeface="Cambria Math"/>
                            <a:cs typeface="Arial" pitchFamily="34" charset="0"/>
                          </a:rPr>
                          <m:t>𝑣</m:t>
                        </m:r>
                      </m:e>
                      <m:sub>
                        <m:r>
                          <a:rPr lang="cs-CZ" sz="2400" i="1">
                            <a:latin typeface="Cambria Math"/>
                            <a:cs typeface="Arial" pitchFamily="34" charset="0"/>
                          </a:rPr>
                          <m:t>𝑥</m:t>
                        </m:r>
                      </m:sub>
                    </m:sSub>
                    <m:r>
                      <a:rPr lang="cs-CZ" sz="2400" i="1">
                        <a:latin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  <a:cs typeface="Arial" pitchFamily="34" charset="0"/>
                          </a:rPr>
                          <m:t>24,75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  <a:cs typeface="Arial" pitchFamily="34" charset="0"/>
                          </a:rPr>
                          <m:t>102,43</m:t>
                        </m:r>
                      </m:den>
                    </m:f>
                    <m:r>
                      <a:rPr lang="cs-CZ" sz="2400" i="1">
                        <a:latin typeface="Cambria Math"/>
                        <a:ea typeface="Cambria Math"/>
                        <a:cs typeface="Arial" pitchFamily="34" charset="0"/>
                      </a:rPr>
                      <m:t>∙100</m:t>
                    </m:r>
                    <m:r>
                      <a:rPr lang="cs-CZ" sz="2400" b="0" i="1" smtClean="0">
                        <a:latin typeface="Cambria Math"/>
                        <a:ea typeface="Cambria Math"/>
                        <a:cs typeface="Arial" pitchFamily="34" charset="0"/>
                      </a:rPr>
                      <m:t>=</m:t>
                    </m:r>
                    <m:r>
                      <a:rPr lang="cs-CZ" sz="2400" b="1" i="1" smtClean="0">
                        <a:latin typeface="Cambria Math"/>
                        <a:ea typeface="Cambria Math"/>
                        <a:cs typeface="Arial" pitchFamily="34" charset="0"/>
                      </a:rPr>
                      <m:t>𝟐𝟒</m:t>
                    </m:r>
                    <m:r>
                      <a:rPr lang="cs-CZ" sz="2400" b="1" i="1" smtClean="0">
                        <a:latin typeface="Cambria Math"/>
                        <a:ea typeface="Cambria Math"/>
                        <a:cs typeface="Arial" pitchFamily="34" charset="0"/>
                      </a:rPr>
                      <m:t>,</m:t>
                    </m:r>
                    <m:r>
                      <a:rPr lang="cs-CZ" sz="2400" b="1" i="1" smtClean="0">
                        <a:latin typeface="Cambria Math"/>
                        <a:ea typeface="Cambria Math"/>
                        <a:cs typeface="Arial" pitchFamily="34" charset="0"/>
                      </a:rPr>
                      <m:t>𝟏𝟔</m:t>
                    </m:r>
                  </m:oMath>
                </a14:m>
                <a:r>
                  <a:rPr lang="cs-CZ" sz="2400" dirty="0" smtClean="0"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endParaRPr lang="cs-CZ" sz="2400" dirty="0">
                  <a:latin typeface="Arial" pitchFamily="34" charset="0"/>
                  <a:ea typeface="Cambria Math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Směrodatná odchylka je 24,75 hodin a variační koeficient je 24,16 %</a:t>
                </a:r>
                <a:endParaRPr lang="cs-CZ" sz="2400" dirty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cs-CZ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  <a:blipFill rotWithShape="1">
                <a:blip r:embed="rId2"/>
                <a:stretch>
                  <a:fillRect l="-1111" t="-1402" r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5367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dirty="0" smtClean="0"/>
              <a:t>Použité zdroje:</a:t>
            </a:r>
          </a:p>
          <a:p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BURDA, Zdeněk. </a:t>
            </a:r>
            <a:r>
              <a:rPr lang="cs-CZ" altLang="cs-CZ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Statistika pro obchodní akademie.</a:t>
            </a:r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Praha: Nakladatelství Fortuna, 2009. ISBN 80-7168-963-7.</a:t>
            </a:r>
          </a:p>
          <a:p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ŘEZANKOVÁ, Hana a LÖSTER, Tomáš. </a:t>
            </a:r>
            <a:r>
              <a:rPr lang="cs-CZ" altLang="cs-CZ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Úvod do statistiky. </a:t>
            </a:r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Praha: VŠE v Praze, Nakladatelství </a:t>
            </a:r>
            <a:r>
              <a:rPr lang="cs-CZ" alt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Oeconomica</a:t>
            </a:r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2009. ISBN 978-80-245-1514-4.</a:t>
            </a:r>
          </a:p>
          <a:p>
            <a:endParaRPr lang="cs-CZ" altLang="cs-CZ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STRÁDALOVÁ, Jarmila a KUBÁTOVÁ, Květa. </a:t>
            </a:r>
            <a:r>
              <a:rPr lang="cs-CZ" altLang="cs-CZ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Vybrané kapitoly ze statistiky I.</a:t>
            </a:r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Praha: Univerzita Karlova – Nakladatelství Karolinum, 1997. ISBN 80-7184-493-4.</a:t>
            </a:r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45268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Charakteristiky variability</a:t>
            </a:r>
            <a:endParaRPr lang="cs-CZ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342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Charakteristiky variability</a:t>
            </a:r>
            <a:endParaRPr lang="cs-CZ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vyjadřují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rozdíly mezi jednotlivými hodnotami znaku a tyto odlišnosti nazýváme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variabilita (</a:t>
            </a:r>
            <a:r>
              <a:rPr lang="cs-CZ" sz="2400" b="1" dirty="0" err="1" smtClean="0">
                <a:latin typeface="Arial" pitchFamily="34" charset="0"/>
                <a:cs typeface="Arial" pitchFamily="34" charset="0"/>
              </a:rPr>
              <a:t>měnlivost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spcBef>
                <a:spcPts val="1200"/>
              </a:spcBef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měří rozptýlení hodnot příslušného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souboru, tzn. určují 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rozmezí, v němž se výběrové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údaje vyskytují</a:t>
            </a:r>
          </a:p>
          <a:p>
            <a:pPr>
              <a:spcBef>
                <a:spcPts val="1200"/>
              </a:spcBef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k 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posouzení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se využívají vypovídací 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schopnosti aritmetického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průměru</a:t>
            </a:r>
          </a:p>
          <a:p>
            <a:pPr>
              <a:spcBef>
                <a:spcPts val="1200"/>
              </a:spcBef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rozšiřují informace o statistickém souboru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67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1143000"/>
          </a:xfrm>
        </p:spPr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Charakteristiky variability</a:t>
            </a:r>
            <a:endParaRPr lang="cs-CZ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59832" y="2780928"/>
            <a:ext cx="5626968" cy="3345235"/>
          </a:xfrm>
        </p:spPr>
        <p:txBody>
          <a:bodyPr>
            <a:normAutofit/>
          </a:bodyPr>
          <a:lstStyle/>
          <a:p>
            <a:r>
              <a:rPr lang="cs-CZ" sz="2400" dirty="0">
                <a:latin typeface="Arial" pitchFamily="34" charset="0"/>
                <a:cs typeface="Arial" pitchFamily="34" charset="0"/>
              </a:rPr>
              <a:t>variační rozpětí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rozptyl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směrodatná odchylka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variační koeficient</a:t>
            </a:r>
          </a:p>
          <a:p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93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Variační rozpětí</a:t>
            </a:r>
            <a:endParaRPr lang="cs-CZ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988840"/>
                <a:ext cx="8229600" cy="4093915"/>
              </a:xfrm>
            </p:spPr>
            <p:txBody>
              <a:bodyPr>
                <a:normAutofit/>
              </a:bodyPr>
              <a:lstStyle/>
              <a:p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nejjednodušší charakteristika</a:t>
                </a:r>
              </a:p>
              <a:p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vyjadřuje variabilitu mezi nejvyšší a nejnižší hodnotou znaku (odchylky jednotlivých hodnot mezi sebou)</a:t>
                </a:r>
              </a:p>
              <a:p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je pouze orientační mírou variability</a:t>
                </a:r>
              </a:p>
              <a:p>
                <a:endParaRPr lang="cs-CZ" sz="2400" dirty="0" smtClean="0">
                  <a:latin typeface="Arial" pitchFamily="34" charset="0"/>
                  <a:cs typeface="Arial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/>
                        <a:cs typeface="Arial" pitchFamily="34" charset="0"/>
                      </a:rPr>
                      <m:t>𝑅</m:t>
                    </m:r>
                    <m:r>
                      <a:rPr lang="cs-CZ" sz="2400" b="0" i="1" smtClean="0">
                        <a:latin typeface="Cambria Math"/>
                        <a:cs typeface="Arial" pitchFamily="34" charset="0"/>
                      </a:rPr>
                      <m:t>=</m:t>
                    </m:r>
                    <m:sSub>
                      <m:sSubPr>
                        <m:ctrlPr>
                          <a:rPr lang="cs-CZ" sz="2400" b="0" i="1" smtClean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</m:e>
                      <m:sub>
                        <m:r>
                          <a:rPr lang="cs-CZ" sz="2400" b="0" i="1" smtClean="0">
                            <a:latin typeface="Cambria Math"/>
                            <a:cs typeface="Arial" pitchFamily="34" charset="0"/>
                          </a:rPr>
                          <m:t>𝑚𝑎𝑥</m:t>
                        </m:r>
                      </m:sub>
                    </m:sSub>
                    <m:r>
                      <a:rPr lang="cs-CZ" sz="2400" b="0" i="1" smtClean="0">
                        <a:latin typeface="Cambria Math"/>
                        <a:cs typeface="Arial" pitchFamily="34" charset="0"/>
                      </a:rPr>
                      <m:t>−</m:t>
                    </m:r>
                    <m:sSub>
                      <m:sSubPr>
                        <m:ctrlPr>
                          <a:rPr lang="cs-CZ" sz="2400" b="0" i="1" smtClean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</m:e>
                      <m:sub>
                        <m:r>
                          <a:rPr lang="cs-CZ" sz="2400" b="0" i="1" smtClean="0">
                            <a:latin typeface="Cambria Math"/>
                            <a:cs typeface="Arial" pitchFamily="34" charset="0"/>
                          </a:rPr>
                          <m:t>𝑚𝑖𝑛</m:t>
                        </m:r>
                      </m:sub>
                    </m:sSub>
                  </m:oMath>
                </a14:m>
                <a:endParaRPr lang="cs-CZ" sz="2400" dirty="0" smtClean="0">
                  <a:latin typeface="Arial" pitchFamily="34" charset="0"/>
                  <a:cs typeface="Arial" pitchFamily="34" charset="0"/>
                </a:endParaRPr>
              </a:p>
              <a:p>
                <a:pPr algn="ctr"/>
                <a:endParaRPr lang="cs-CZ" sz="24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kde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</m:e>
                      <m:sub>
                        <m:r>
                          <a:rPr lang="cs-CZ" sz="2400" b="0" i="1" smtClean="0">
                            <a:latin typeface="Cambria Math"/>
                            <a:cs typeface="Arial" pitchFamily="34" charset="0"/>
                          </a:rPr>
                          <m:t>𝑚𝑎𝑥</m:t>
                        </m:r>
                      </m:sub>
                    </m:sSub>
                  </m:oMath>
                </a14:m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 je největší hodnota znaku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</m:e>
                      <m:sub>
                        <m:r>
                          <a:rPr lang="cs-CZ" sz="2400" b="0" i="1" smtClean="0">
                            <a:latin typeface="Cambria Math"/>
                            <a:cs typeface="Arial" pitchFamily="34" charset="0"/>
                          </a:rPr>
                          <m:t>𝑚𝑖𝑛</m:t>
                        </m:r>
                      </m:sub>
                    </m:sSub>
                  </m:oMath>
                </a14:m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 je nejmenší hodnota znaku</a:t>
                </a:r>
                <a:endParaRPr lang="cs-CZ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988840"/>
                <a:ext cx="8229600" cy="4093915"/>
              </a:xfrm>
              <a:blipFill rotWithShape="1">
                <a:blip r:embed="rId2"/>
                <a:stretch>
                  <a:fillRect l="-1185" t="-104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063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400" b="1" dirty="0" smtClean="0">
                    <a:latin typeface="Arial" pitchFamily="34" charset="0"/>
                    <a:cs typeface="Arial" pitchFamily="34" charset="0"/>
                  </a:rPr>
                  <a:t>Příklad:</a:t>
                </a:r>
              </a:p>
              <a:p>
                <a:pPr marL="0" indent="0">
                  <a:buNone/>
                </a:pPr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Žáci </a:t>
                </a:r>
                <a:r>
                  <a:rPr lang="cs-CZ" sz="2400" dirty="0">
                    <a:latin typeface="Arial" pitchFamily="34" charset="0"/>
                    <a:cs typeface="Arial" pitchFamily="34" charset="0"/>
                  </a:rPr>
                  <a:t>napsali test s maximálním počtem bodů 10 s těmito výsledky: 8; 6; 4; 5; 9; 10; 9; 8; 5; 2; 3; 5; 8; 6; 7; 7; 4; 5; 5; 8; 8; 5; 7; 8; 6; 6; 10; 1; 8; 9; 2. Určete </a:t>
                </a:r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variační rozpětí.</a:t>
                </a:r>
                <a:endParaRPr lang="cs-CZ" sz="2400" dirty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cs-CZ" sz="24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Najdeme největší a nejmenší hodnotu znaku (počet bodů) a dosadíme do vzorce: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  <a:cs typeface="Arial" pitchFamily="34" charset="0"/>
                        </a:rPr>
                        <m:t>𝑅</m:t>
                      </m:r>
                      <m:r>
                        <a:rPr lang="cs-CZ" sz="2400" b="0" i="1" smtClean="0">
                          <a:latin typeface="Cambria Math"/>
                          <a:cs typeface="Arial" pitchFamily="34" charset="0"/>
                        </a:rPr>
                        <m:t>=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  <m:t>𝑚𝑎𝑥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  <a:cs typeface="Arial" pitchFamily="34" charset="0"/>
                        </a:rPr>
                        <m:t>−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  <m:t>𝑚𝑖𝑛</m:t>
                          </m:r>
                        </m:sub>
                      </m:sSub>
                    </m:oMath>
                  </m:oMathPara>
                </a14:m>
                <a:endParaRPr lang="cs-CZ" sz="24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cs-CZ" sz="2400" b="0" dirty="0" smtClean="0">
                    <a:cs typeface="Arial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/>
                        <a:cs typeface="Arial" pitchFamily="34" charset="0"/>
                      </a:rPr>
                      <m:t>𝑅</m:t>
                    </m:r>
                    <m:r>
                      <a:rPr lang="cs-CZ" sz="2400" b="0" i="1" smtClean="0">
                        <a:latin typeface="Cambria Math"/>
                        <a:cs typeface="Arial" pitchFamily="34" charset="0"/>
                      </a:rPr>
                      <m:t>=10−1=9</m:t>
                    </m:r>
                  </m:oMath>
                </a14:m>
                <a:endParaRPr lang="cs-CZ" sz="24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Variační rozpětí je 9.</a:t>
                </a:r>
                <a:endParaRPr lang="cs-CZ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11" t="-94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403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274638"/>
                <a:ext cx="8229600" cy="922114"/>
              </a:xfrm>
            </p:spPr>
            <p:txBody>
              <a:bodyPr>
                <a:normAutofit/>
              </a:bodyPr>
              <a:lstStyle/>
              <a:p>
                <a:r>
                  <a:rPr lang="cs-CZ" dirty="0" smtClean="0">
                    <a:solidFill>
                      <a:schemeClr val="accent6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Rozptyl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cs-CZ" b="1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cs-CZ" b="1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cs typeface="Arial" pitchFamily="34" charset="0"/>
                              </a:rPr>
                              <m:t>𝒔</m:t>
                            </m:r>
                          </m:e>
                          <m:sub>
                            <m:r>
                              <a:rPr lang="cs-CZ" b="1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cs typeface="Arial" pitchFamily="34" charset="0"/>
                              </a:rPr>
                              <m:t>𝒙</m:t>
                            </m:r>
                          </m:sub>
                        </m:sSub>
                      </m:e>
                      <m:sup>
                        <m:r>
                          <a:rPr lang="cs-CZ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cs-C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274638"/>
                <a:ext cx="8229600" cy="922114"/>
              </a:xfrm>
              <a:blipFill rotWithShape="1">
                <a:blip r:embed="rId2"/>
                <a:stretch>
                  <a:fillRect t="-3974" b="-2384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96752"/>
                <a:ext cx="8363272" cy="5184576"/>
              </a:xfrm>
            </p:spPr>
            <p:txBody>
              <a:bodyPr>
                <a:normAutofit/>
              </a:bodyPr>
              <a:lstStyle/>
              <a:p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nejdůležitější charakteristika variability </a:t>
                </a:r>
              </a:p>
              <a:p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volíme v případě, je-li charakteristikou polohy aritmetický průměr</a:t>
                </a:r>
              </a:p>
              <a:p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je definován jako průměr druhých mocnin odchylek od aritmetického průměru</a:t>
                </a:r>
              </a:p>
              <a:p>
                <a:pPr marL="0" indent="0">
                  <a:buNone/>
                </a:pPr>
                <a:endParaRPr lang="cs-CZ" sz="24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smtClean="0"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cs-CZ" sz="2400" i="1" smtClean="0">
                                  <a:latin typeface="Cambria Math"/>
                                  <a:cs typeface="Arial" pitchFamily="34" charset="0"/>
                                </a:rPr>
                              </m:ctrlPr>
                            </m:sSubPr>
                            <m:e>
                              <m: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  <m:t>𝑥</m:t>
                              </m:r>
                            </m:sub>
                          </m:sSub>
                        </m:e>
                        <m:sup>
                          <m: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  <m:t>𝑖</m:t>
                          </m:r>
                          <m: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  <m:t>=1</m:t>
                          </m:r>
                        </m:sub>
                        <m:sup>
                          <m: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2400" b="0" i="1" smtClean="0">
                                      <a:latin typeface="Cambria Math"/>
                                      <a:cs typeface="Arial" pitchFamily="34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cs-CZ" sz="2400" b="0" i="1" smtClean="0">
                                          <a:latin typeface="Cambria Math"/>
                                          <a:cs typeface="Arial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2400" b="0" i="1" smtClean="0">
                                          <a:latin typeface="Cambria Math"/>
                                          <a:cs typeface="Arial" pitchFamily="34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cs-CZ" sz="2400" b="0" i="1" smtClean="0">
                                          <a:latin typeface="Cambria Math"/>
                                          <a:cs typeface="Arial" pitchFamily="34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cs-CZ" sz="2400" b="0" i="1" smtClean="0">
                                      <a:latin typeface="Cambria Math"/>
                                      <a:cs typeface="Arial" pitchFamily="34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cs-CZ" sz="2400" b="0" i="1" smtClean="0">
                                          <a:latin typeface="Cambria Math"/>
                                          <a:cs typeface="Arial" pitchFamily="34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cs-CZ" sz="2400" b="0" i="1" smtClean="0">
                                          <a:latin typeface="Cambria Math"/>
                                          <a:cs typeface="Arial" pitchFamily="34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cs-CZ" sz="2400" b="0" i="1" smtClean="0"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cs-CZ" sz="2400" b="0" i="1" smtClean="0">
                                      <a:latin typeface="Cambria Math"/>
                                      <a:cs typeface="Arial" pitchFamily="34" charset="0"/>
                                    </a:rPr>
                                  </m:ctrlPr>
                                </m:sSupPr>
                                <m:e>
                                  <m:sSub>
                                    <m:sSubPr>
                                      <m:ctrlPr>
                                        <a:rPr lang="cs-CZ" sz="2400" b="0" i="1" smtClean="0">
                                          <a:latin typeface="Cambria Math"/>
                                          <a:cs typeface="Arial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2400" b="0" i="1" smtClean="0">
                                          <a:latin typeface="Cambria Math"/>
                                          <a:cs typeface="Arial" pitchFamily="34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cs-CZ" sz="2400" b="0" i="1" smtClean="0">
                                          <a:latin typeface="Cambria Math"/>
                                          <a:cs typeface="Arial" pitchFamily="34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  <m:sup>
                                  <m:r>
                                    <a:rPr lang="cs-CZ" sz="2400" b="0" i="1" smtClean="0">
                                      <a:latin typeface="Cambria Math"/>
                                      <a:cs typeface="Arial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  <m:t>𝑛</m:t>
                          </m:r>
                        </m:den>
                      </m:f>
                      <m:r>
                        <a:rPr lang="cs-CZ" sz="2400" b="0" i="1" smtClean="0">
                          <a:latin typeface="Cambria Math"/>
                          <a:cs typeface="Arial" pitchFamily="34" charset="0"/>
                        </a:rPr>
                        <m:t>−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̅"/>
                              <m:ctrlP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</m:ctrlPr>
                            </m:accPr>
                            <m:e>
                              <m: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  <m:t>𝑥</m:t>
                              </m:r>
                            </m:e>
                          </m:acc>
                        </m:e>
                        <m:sup>
                          <m: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/>
                          <a:cs typeface="Arial" pitchFamily="34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</m:ctrlPr>
                        </m:accPr>
                        <m:e>
                          <m:sSup>
                            <m:sSupPr>
                              <m:ctrlP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</m:ctrlPr>
                            </m:sSupPr>
                            <m:e>
                              <m: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  <m:t>2</m:t>
                              </m:r>
                            </m:sup>
                          </m:sSup>
                        </m:e>
                      </m:acc>
                      <m:r>
                        <a:rPr lang="cs-CZ" sz="2400" b="0" i="1" smtClean="0">
                          <a:latin typeface="Cambria Math"/>
                          <a:cs typeface="Arial" pitchFamily="34" charset="0"/>
                        </a:rPr>
                        <m:t>−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̅"/>
                              <m:ctrlP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</m:ctrlPr>
                            </m:accPr>
                            <m:e>
                              <m:r>
                                <a:rPr lang="cs-CZ" sz="2400" b="0" i="1" smtClean="0">
                                  <a:latin typeface="Cambria Math"/>
                                  <a:cs typeface="Arial" pitchFamily="34" charset="0"/>
                                </a:rPr>
                                <m:t>𝑥</m:t>
                              </m:r>
                            </m:e>
                          </m:acc>
                        </m:e>
                        <m:sup>
                          <m:r>
                            <a:rPr lang="cs-CZ" sz="2400" b="0" i="1" smtClean="0"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kde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cs-CZ" sz="2400" i="1" smtClean="0">
                            <a:latin typeface="Cambria Math"/>
                            <a:cs typeface="Arial" pitchFamily="34" charset="0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cs-CZ" sz="240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cs-CZ" sz="2400" b="0" i="1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cs-CZ" sz="2400" b="0" i="1" smtClean="0"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</m:e>
                    </m:acc>
                    <m:r>
                      <a:rPr lang="cs-CZ" sz="2400" b="0" i="1" smtClean="0">
                        <a:latin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cs-CZ" sz="2400" b="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cs-CZ" sz="2400" b="0" i="1" smtClean="0">
                                    <a:latin typeface="Cambria Math"/>
                                    <a:cs typeface="Arial" pitchFamily="34" charset="0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cs-CZ" sz="2400" b="0" i="1" smtClean="0">
                                        <a:latin typeface="Cambria Math"/>
                                        <a:cs typeface="Arial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sz="2400" b="0" i="1" smtClean="0">
                                        <a:latin typeface="Cambria Math"/>
                                        <a:cs typeface="Arial" pitchFamily="34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cs-CZ" sz="2400" b="0" i="1" smtClean="0">
                                        <a:latin typeface="Cambria Math"/>
                                        <a:cs typeface="Arial" pitchFamily="34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  <m:sup>
                                <m:r>
                                  <a:rPr lang="cs-CZ" sz="2400" b="0" i="1" smtClean="0">
                                    <a:latin typeface="Cambria Math"/>
                                    <a:cs typeface="Arial" pitchFamily="34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cs-CZ" sz="2400" b="0" i="1" smtClean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  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400" i="1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acc>
                          <m:accPr>
                            <m:chr m:val="̅"/>
                            <m:ctrlPr>
                              <a:rPr lang="cs-CZ" sz="240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accPr>
                          <m:e>
                            <m:r>
                              <a:rPr lang="cs-CZ" sz="2400" b="0" i="1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</m:e>
                        </m:acc>
                      </m:e>
                      <m:sup>
                        <m:r>
                          <a:rPr lang="cs-CZ" sz="2400" b="0" i="1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 je druhá mocnina aritmetického průměru</a:t>
                </a:r>
              </a:p>
              <a:p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uvádí se v jednotkách, které jsou druhou mocninou původních hodnot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96752"/>
                <a:ext cx="8363272" cy="5184576"/>
              </a:xfrm>
              <a:blipFill rotWithShape="1">
                <a:blip r:embed="rId3"/>
                <a:stretch>
                  <a:fillRect l="-1093" t="-823" r="-21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646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476672"/>
                <a:ext cx="8229600" cy="5832648"/>
              </a:xfrm>
            </p:spPr>
            <p:txBody>
              <a:bodyPr>
                <a:normAutofit fontScale="32500" lnSpcReduction="20000"/>
              </a:bodyPr>
              <a:lstStyle/>
              <a:p>
                <a:pPr marL="0" indent="0">
                  <a:buNone/>
                </a:pPr>
                <a:r>
                  <a:rPr lang="cs-CZ" sz="6800" b="1" dirty="0" smtClean="0">
                    <a:latin typeface="Arial" pitchFamily="34" charset="0"/>
                    <a:cs typeface="Arial" pitchFamily="34" charset="0"/>
                  </a:rPr>
                  <a:t>Příklad 1 (prostý tvar):</a:t>
                </a:r>
              </a:p>
              <a:p>
                <a:pPr marL="0" indent="0">
                  <a:buNone/>
                </a:pPr>
                <a:endParaRPr lang="cs-CZ" sz="68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cs-CZ" sz="6800" dirty="0" smtClean="0">
                    <a:latin typeface="Arial" pitchFamily="34" charset="0"/>
                    <a:cs typeface="Arial" pitchFamily="34" charset="0"/>
                  </a:rPr>
                  <a:t>U sedmi žáků s nejhorší docházkou bylo zjištěno, že za pololetí školního roku zameškali 132, 125, 117, 112, 98, 67, 66 hodin. Vypočtěte rozptyl zameškaných hodin.</a:t>
                </a:r>
              </a:p>
              <a:p>
                <a:pPr marL="0" indent="0">
                  <a:buNone/>
                </a:pPr>
                <a:endParaRPr lang="cs-CZ" sz="46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cs-CZ" sz="4600" dirty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cs-CZ" sz="4600" dirty="0" smtClean="0">
                    <a:latin typeface="Arial" pitchFamily="34" charset="0"/>
                    <a:cs typeface="Arial" pitchFamily="34" charset="0"/>
                  </a:rPr>
                  <a:t>				</a:t>
                </a:r>
                <a:r>
                  <a:rPr lang="cs-CZ" sz="6800" dirty="0" smtClean="0">
                    <a:latin typeface="Arial" pitchFamily="34" charset="0"/>
                    <a:cs typeface="Arial" pitchFamily="34" charset="0"/>
                  </a:rPr>
                  <a:t>Nejprve určíme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cs-CZ" sz="6800" i="1" smtClean="0">
                            <a:latin typeface="Cambria Math"/>
                            <a:cs typeface="Arial" pitchFamily="34" charset="0"/>
                          </a:rPr>
                        </m:ctrlPr>
                      </m:accPr>
                      <m:e>
                        <m:r>
                          <a:rPr lang="cs-CZ" sz="6800" b="0" i="1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cs-CZ" sz="6800" b="0" dirty="0" smtClean="0">
                    <a:latin typeface="Arial" pitchFamily="34" charset="0"/>
                    <a:cs typeface="Arial" pitchFamily="34" charset="0"/>
                  </a:rPr>
                  <a:t> 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6800" b="0" i="1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acc>
                          <m:accPr>
                            <m:chr m:val="̅"/>
                            <m:ctrlPr>
                              <a:rPr lang="cs-CZ" sz="6800" b="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accPr>
                          <m:e>
                            <m:r>
                              <a:rPr lang="cs-CZ" sz="6800" b="0" i="1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</m:e>
                        </m:acc>
                      </m:e>
                      <m:sup>
                        <m:r>
                          <a:rPr lang="cs-CZ" sz="6800" b="0" i="1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cs-CZ" sz="68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cs-CZ" sz="4600" dirty="0">
                    <a:latin typeface="Arial" pitchFamily="34" charset="0"/>
                    <a:cs typeface="Arial" pitchFamily="34" charset="0"/>
                  </a:rPr>
                  <a:t>	</a:t>
                </a:r>
                <a:r>
                  <a:rPr lang="cs-CZ" sz="4600" dirty="0" smtClean="0">
                    <a:latin typeface="Arial" pitchFamily="34" charset="0"/>
                    <a:cs typeface="Arial" pitchFamily="34" charset="0"/>
                  </a:rPr>
                  <a:t>			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cs-CZ" sz="5500" i="1" smtClean="0">
                            <a:latin typeface="Cambria Math"/>
                            <a:cs typeface="Arial" pitchFamily="34" charset="0"/>
                          </a:rPr>
                        </m:ctrlPr>
                      </m:accPr>
                      <m:e>
                        <m:r>
                          <a:rPr lang="cs-CZ" sz="5500" b="0" i="1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</m:e>
                    </m:acc>
                    <m:r>
                      <a:rPr lang="cs-CZ" sz="5500" b="0" i="1" smtClean="0">
                        <a:latin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cs-CZ" sz="5500" b="0" i="1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cs-CZ" sz="5500" b="0" i="1" smtClean="0">
                            <a:latin typeface="Cambria Math"/>
                            <a:cs typeface="Arial" pitchFamily="34" charset="0"/>
                          </a:rPr>
                          <m:t>717</m:t>
                        </m:r>
                      </m:num>
                      <m:den>
                        <m:r>
                          <a:rPr lang="cs-CZ" sz="5500" b="0" i="1" smtClean="0">
                            <a:latin typeface="Cambria Math"/>
                            <a:cs typeface="Arial" pitchFamily="34" charset="0"/>
                          </a:rPr>
                          <m:t>7</m:t>
                        </m:r>
                      </m:den>
                    </m:f>
                    <m:r>
                      <a:rPr lang="cs-CZ" sz="5500" b="0" i="1" smtClean="0">
                        <a:latin typeface="Cambria Math"/>
                        <a:cs typeface="Arial" pitchFamily="34" charset="0"/>
                      </a:rPr>
                      <m:t>=102,43</m:t>
                    </m:r>
                  </m:oMath>
                </a14:m>
                <a:r>
                  <a:rPr lang="cs-CZ" sz="5500" dirty="0" smtClean="0">
                    <a:latin typeface="Arial" pitchFamily="34" charset="0"/>
                    <a:cs typeface="Arial" pitchFamily="34" charset="0"/>
                  </a:rPr>
                  <a:t> ;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5500" i="1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acc>
                          <m:accPr>
                            <m:chr m:val="̅"/>
                            <m:ctrlPr>
                              <a:rPr lang="cs-CZ" sz="550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accPr>
                          <m:e>
                            <m:r>
                              <a:rPr lang="cs-CZ" sz="5500" b="0" i="1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</m:e>
                        </m:acc>
                      </m:e>
                      <m:sup>
                        <m:r>
                          <a:rPr lang="cs-CZ" sz="5500" b="0" i="1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p>
                    </m:sSup>
                    <m:r>
                      <a:rPr lang="cs-CZ" sz="5500" b="0" i="1" smtClean="0">
                        <a:latin typeface="Cambria Math"/>
                        <a:cs typeface="Arial" pitchFamily="34" charset="0"/>
                      </a:rPr>
                      <m:t>=10 491,9</m:t>
                    </m:r>
                  </m:oMath>
                </a14:m>
                <a:r>
                  <a:rPr lang="cs-CZ" sz="5500" dirty="0" smtClean="0">
                    <a:latin typeface="Arial" pitchFamily="34" charset="0"/>
                    <a:cs typeface="Arial" pitchFamily="34" charset="0"/>
                  </a:rPr>
                  <a:t>	</a:t>
                </a:r>
              </a:p>
              <a:p>
                <a:pPr marL="0" indent="0">
                  <a:buNone/>
                </a:pPr>
                <a:r>
                  <a:rPr lang="cs-CZ" sz="4600" dirty="0" smtClean="0">
                    <a:latin typeface="Arial" pitchFamily="34" charset="0"/>
                    <a:cs typeface="Arial" pitchFamily="34" charset="0"/>
                  </a:rPr>
                  <a:t>												</a:t>
                </a:r>
                <a:r>
                  <a:rPr lang="cs-CZ" sz="6800" dirty="0" smtClean="0">
                    <a:latin typeface="Arial" pitchFamily="34" charset="0"/>
                    <a:cs typeface="Arial" pitchFamily="34" charset="0"/>
                  </a:rPr>
                  <a:t>V tabulce doplníme hodnoty 					potřebné pro výpočet rozptylu</a:t>
                </a:r>
              </a:p>
              <a:p>
                <a:pPr marL="0" indent="0">
                  <a:buNone/>
                </a:pPr>
                <a:r>
                  <a:rPr lang="cs-CZ" sz="6800" dirty="0">
                    <a:latin typeface="Arial" pitchFamily="34" charset="0"/>
                    <a:cs typeface="Arial" pitchFamily="34" charset="0"/>
                  </a:rPr>
                  <a:t>	</a:t>
                </a:r>
                <a:r>
                  <a:rPr lang="cs-CZ" sz="6800" dirty="0" smtClean="0">
                    <a:latin typeface="Arial" pitchFamily="34" charset="0"/>
                    <a:cs typeface="Arial" pitchFamily="34" charset="0"/>
                  </a:rPr>
                  <a:t>			a dosadíme do vzorce</a:t>
                </a:r>
              </a:p>
              <a:p>
                <a:pPr marL="0" indent="0">
                  <a:buNone/>
                </a:pPr>
                <a:endParaRPr lang="cs-CZ" sz="46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cs-CZ" sz="4600" dirty="0" smtClean="0"/>
                  <a:t>			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5500" i="1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cs-CZ" sz="5500" i="1"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cs-CZ" sz="5500" i="1">
                                <a:latin typeface="Cambria Math"/>
                                <a:cs typeface="Arial" pitchFamily="34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cs-CZ" sz="5500" i="1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</m:sub>
                        </m:sSub>
                      </m:e>
                      <m:sup>
                        <m:r>
                          <a:rPr lang="cs-CZ" sz="5500" i="1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p>
                    </m:sSup>
                    <m:r>
                      <a:rPr lang="cs-CZ" sz="5500" i="1">
                        <a:latin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cs-CZ" sz="5500" i="1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cs-CZ" sz="5500" i="1">
                                <a:latin typeface="Cambria Math"/>
                                <a:cs typeface="Arial" pitchFamily="34" charset="0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cs-CZ" sz="5500" i="1">
                                    <a:latin typeface="Cambria Math"/>
                                    <a:cs typeface="Arial" pitchFamily="34" charset="0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cs-CZ" sz="5500" i="1">
                                        <a:latin typeface="Cambria Math"/>
                                        <a:cs typeface="Arial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sz="5500" i="1">
                                        <a:latin typeface="Cambria Math"/>
                                        <a:cs typeface="Arial" pitchFamily="34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cs-CZ" sz="5500" i="1">
                                        <a:latin typeface="Cambria Math"/>
                                        <a:cs typeface="Arial" pitchFamily="34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  <m:sup>
                                <m:r>
                                  <a:rPr lang="cs-CZ" sz="5500" i="1">
                                    <a:latin typeface="Cambria Math"/>
                                    <a:cs typeface="Arial" pitchFamily="34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cs-CZ" sz="5500" i="1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den>
                    </m:f>
                    <m:r>
                      <a:rPr lang="cs-CZ" sz="5500" i="1">
                        <a:latin typeface="Cambria Math"/>
                        <a:cs typeface="Arial" pitchFamily="34" charset="0"/>
                      </a:rPr>
                      <m:t>−</m:t>
                    </m:r>
                    <m:sSup>
                      <m:sSupPr>
                        <m:ctrlPr>
                          <a:rPr lang="cs-CZ" sz="5500" i="1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acc>
                          <m:accPr>
                            <m:chr m:val="̅"/>
                            <m:ctrlPr>
                              <a:rPr lang="cs-CZ" sz="5500" i="1">
                                <a:latin typeface="Cambria Math"/>
                                <a:cs typeface="Arial" pitchFamily="34" charset="0"/>
                              </a:rPr>
                            </m:ctrlPr>
                          </m:accPr>
                          <m:e>
                            <m:r>
                              <a:rPr lang="cs-CZ" sz="5500" i="1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</m:e>
                        </m:acc>
                      </m:e>
                      <m:sup>
                        <m:r>
                          <a:rPr lang="cs-CZ" sz="5500" i="1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cs-CZ" sz="5500" dirty="0" smtClean="0"/>
              </a:p>
              <a:p>
                <a:pPr marL="0" indent="0">
                  <a:buNone/>
                </a:pPr>
                <a:r>
                  <a:rPr lang="cs-CZ" sz="4600" dirty="0" smtClean="0"/>
                  <a:t>			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5500" i="1" smtClean="0">
                            <a:latin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cs-CZ" sz="55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5500" b="0" i="1" smtClean="0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cs-CZ" sz="5500" b="0" i="1" smtClean="0"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</m:e>
                      <m:sup>
                        <m:r>
                          <a:rPr lang="cs-CZ" sz="55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55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55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5500" b="0" i="1" smtClean="0">
                            <a:latin typeface="Cambria Math"/>
                          </a:rPr>
                          <m:t>77 731</m:t>
                        </m:r>
                      </m:num>
                      <m:den>
                        <m:r>
                          <a:rPr lang="cs-CZ" sz="55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cs-CZ" sz="5500" b="0" i="1" smtClean="0">
                        <a:latin typeface="Cambria Math"/>
                      </a:rPr>
                      <m:t>−10 491,9=</m:t>
                    </m:r>
                    <m:r>
                      <a:rPr lang="cs-CZ" sz="5500" b="1" i="1" smtClean="0">
                        <a:latin typeface="Cambria Math"/>
                      </a:rPr>
                      <m:t>𝟔𝟏𝟐</m:t>
                    </m:r>
                    <m:r>
                      <a:rPr lang="cs-CZ" sz="5500" b="1" i="1" smtClean="0">
                        <a:latin typeface="Cambria Math"/>
                      </a:rPr>
                      <m:t>,</m:t>
                    </m:r>
                    <m:r>
                      <a:rPr lang="cs-CZ" sz="5500" b="1" i="1" smtClean="0">
                        <a:latin typeface="Cambria Math"/>
                      </a:rPr>
                      <m:t>𝟓𝟑</m:t>
                    </m:r>
                  </m:oMath>
                </a14:m>
                <a:endParaRPr lang="cs-CZ" sz="5500" b="1" dirty="0" smtClean="0"/>
              </a:p>
              <a:p>
                <a:pPr marL="0" indent="0">
                  <a:buNone/>
                </a:pPr>
                <a:r>
                  <a:rPr lang="cs-CZ" sz="4600" dirty="0"/>
                  <a:t>	</a:t>
                </a:r>
                <a:r>
                  <a:rPr lang="cs-CZ" sz="4600" dirty="0" smtClean="0"/>
                  <a:t>		</a:t>
                </a:r>
                <a:endParaRPr lang="cs-CZ" sz="4600" dirty="0"/>
              </a:p>
              <a:p>
                <a:pPr marL="0" indent="0">
                  <a:buNone/>
                </a:pPr>
                <a:r>
                  <a:rPr lang="cs-CZ" sz="4600" dirty="0" smtClean="0"/>
                  <a:t>				</a:t>
                </a:r>
                <a:r>
                  <a:rPr lang="cs-CZ" sz="6800" dirty="0"/>
                  <a:t>R</a:t>
                </a:r>
                <a:r>
                  <a:rPr lang="cs-CZ" sz="6800" dirty="0" smtClean="0"/>
                  <a:t>ozptyl je 612,53.</a:t>
                </a:r>
                <a:r>
                  <a:rPr lang="cs-CZ" sz="2200" dirty="0" smtClean="0">
                    <a:latin typeface="Arial" pitchFamily="34" charset="0"/>
                    <a:cs typeface="Arial" pitchFamily="34" charset="0"/>
                  </a:rPr>
                  <a:t>    </a:t>
                </a:r>
                <a:endParaRPr lang="cs-CZ" sz="2800" dirty="0"/>
              </a:p>
              <a:p>
                <a:pPr marL="0" indent="0">
                  <a:buNone/>
                </a:pPr>
                <a:r>
                  <a:rPr lang="cs-CZ" sz="2800" dirty="0" smtClean="0">
                    <a:latin typeface="Arial" pitchFamily="34" charset="0"/>
                    <a:cs typeface="Arial" pitchFamily="34" charset="0"/>
                  </a:rPr>
                  <a:t>	</a:t>
                </a:r>
                <a:r>
                  <a:rPr lang="cs-CZ" sz="2400" dirty="0" smtClean="0"/>
                  <a:t>					</a:t>
                </a:r>
                <a:endParaRPr lang="cs-CZ" sz="6800" dirty="0" smtClean="0"/>
              </a:p>
              <a:p>
                <a:pPr marL="0" indent="0">
                  <a:buNone/>
                </a:pPr>
                <a:endParaRPr lang="cs-CZ" sz="2400" dirty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cs-CZ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476672"/>
                <a:ext cx="8229600" cy="5832648"/>
              </a:xfrm>
              <a:blipFill rotWithShape="1">
                <a:blip r:embed="rId2"/>
                <a:stretch>
                  <a:fillRect l="-963" t="-167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ulka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10947322"/>
                  </p:ext>
                </p:extLst>
              </p:nvPr>
            </p:nvGraphicFramePr>
            <p:xfrm>
              <a:off x="539552" y="2348880"/>
              <a:ext cx="3384376" cy="32918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92188"/>
                    <a:gridCol w="1692188"/>
                  </a:tblGrid>
                  <a:tr h="3600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cs-CZ" sz="180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sz="18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cs-CZ" sz="1800" b="0" i="1" smtClean="0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cs-CZ" sz="180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cs-CZ" sz="1800" i="1" smtClean="0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cs-CZ" sz="1800" b="0" i="1" smtClean="0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cs-CZ" sz="1800" b="0" i="1" smtClean="0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  <m:sup>
                                    <m:r>
                                      <a:rPr lang="cs-CZ" sz="18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66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4 356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67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4 489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98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9 604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112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12 544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117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13 689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125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15 625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132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17 424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717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77 731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ulka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10947322"/>
                  </p:ext>
                </p:extLst>
              </p:nvPr>
            </p:nvGraphicFramePr>
            <p:xfrm>
              <a:off x="539552" y="2348880"/>
              <a:ext cx="3384376" cy="32918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92188"/>
                    <a:gridCol w="1692188"/>
                  </a:tblGrid>
                  <a:tr h="36576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360" r="-99640" b="-8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100722" b="-826667"/>
                          </a:stretch>
                        </a:blipFill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66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4 356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67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4 489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98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9 604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112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12 544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117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13 689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125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15 625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132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17 424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717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77 731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38536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400" b="1" dirty="0" smtClean="0">
                    <a:latin typeface="Arial" pitchFamily="34" charset="0"/>
                    <a:cs typeface="Arial" pitchFamily="34" charset="0"/>
                  </a:rPr>
                  <a:t>Příklad 2 (vážený tvar):</a:t>
                </a:r>
              </a:p>
              <a:p>
                <a:pPr marL="0" indent="0">
                  <a:buNone/>
                </a:pPr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Následující tabulka uvádí naměřené délky součástky a jejich četnost. Určete rozptyl délek.</a:t>
                </a:r>
              </a:p>
              <a:p>
                <a:pPr marL="0" indent="0">
                  <a:buNone/>
                </a:pPr>
                <a:endParaRPr lang="cs-CZ" sz="24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cs-CZ" sz="2400" dirty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cs-CZ" sz="24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Nejprve vypočítáme aritmetický průměr: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cs-CZ" sz="1800" i="1" smtClean="0">
                              <a:latin typeface="Cambria Math"/>
                              <a:cs typeface="Arial" pitchFamily="34" charset="0"/>
                            </a:rPr>
                          </m:ctrlPr>
                        </m:accPr>
                        <m:e>
                          <m:r>
                            <a:rPr lang="cs-CZ" sz="1800" b="0" i="1" smtClean="0">
                              <a:latin typeface="Cambria Math"/>
                              <a:cs typeface="Arial" pitchFamily="34" charset="0"/>
                            </a:rPr>
                            <m:t>𝑥</m:t>
                          </m:r>
                        </m:e>
                      </m:acc>
                      <m:r>
                        <a:rPr lang="cs-CZ" sz="1800" b="0" i="1" smtClean="0"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cs-CZ" sz="1800" b="0" i="1" smtClean="0">
                              <a:latin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cs-CZ" sz="1800" b="0" i="1" smtClean="0">
                              <a:latin typeface="Cambria Math"/>
                              <a:cs typeface="Arial" pitchFamily="34" charset="0"/>
                            </a:rPr>
                            <m:t>4,7</m:t>
                          </m:r>
                          <m:r>
                            <a:rPr lang="cs-CZ" sz="1800" b="0" i="1" smtClean="0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∙4+4,8∙7+4,9∙8+5,0∙13+5,1∙10+5,2∙5+5,3∙4</m:t>
                          </m:r>
                        </m:num>
                        <m:den>
                          <m:r>
                            <a:rPr lang="cs-CZ" sz="1800" b="0" i="1" smtClean="0">
                              <a:latin typeface="Cambria Math"/>
                              <a:cs typeface="Arial" pitchFamily="34" charset="0"/>
                            </a:rPr>
                            <m:t>50</m:t>
                          </m:r>
                        </m:den>
                      </m:f>
                      <m:r>
                        <a:rPr lang="cs-CZ" sz="1800" b="0" i="1" smtClean="0"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cs-CZ" sz="1800" b="0" i="1" smtClean="0">
                              <a:latin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cs-CZ" sz="1800" b="0" i="1" smtClean="0">
                              <a:latin typeface="Cambria Math"/>
                              <a:cs typeface="Arial" pitchFamily="34" charset="0"/>
                            </a:rPr>
                            <m:t>249,9</m:t>
                          </m:r>
                        </m:num>
                        <m:den>
                          <m:r>
                            <a:rPr lang="cs-CZ" sz="1800" b="0" i="1" smtClean="0">
                              <a:latin typeface="Cambria Math"/>
                              <a:cs typeface="Arial" pitchFamily="34" charset="0"/>
                            </a:rPr>
                            <m:t>50</m:t>
                          </m:r>
                        </m:den>
                      </m:f>
                      <m:r>
                        <a:rPr lang="cs-CZ" sz="1800" b="0" i="1" smtClean="0"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cs-CZ" sz="1800" b="0" i="0" smtClean="0">
                          <a:latin typeface="Cambria Math"/>
                          <a:cs typeface="Arial" pitchFamily="34" charset="0"/>
                        </a:rPr>
                        <m:t>5</m:t>
                      </m:r>
                    </m:oMath>
                  </m:oMathPara>
                </a14:m>
                <a:endParaRPr lang="cs-CZ" sz="18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cs-CZ" sz="24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cs-CZ" sz="2400" dirty="0" smtClean="0">
                    <a:latin typeface="Arial" pitchFamily="34" charset="0"/>
                    <a:cs typeface="Arial" pitchFamily="34" charset="0"/>
                  </a:rPr>
                  <a:t>Do tabulky dopočítáme hodnoty potřebné pro výpočet rozptylu ze zadání pomocí četností:</a:t>
                </a:r>
              </a:p>
              <a:p>
                <a:pPr marL="0" indent="0">
                  <a:buNone/>
                </a:pPr>
                <a:endParaRPr lang="cs-CZ" sz="24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cs-CZ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  <a:blipFill rotWithShape="1">
                <a:blip r:embed="rId2"/>
                <a:stretch>
                  <a:fillRect l="-1111" t="-75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2310170"/>
              </p:ext>
            </p:extLst>
          </p:nvPr>
        </p:nvGraphicFramePr>
        <p:xfrm>
          <a:off x="467544" y="1844824"/>
          <a:ext cx="6048674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44941"/>
                <a:gridCol w="714819"/>
                <a:gridCol w="714819"/>
                <a:gridCol w="714819"/>
                <a:gridCol w="714819"/>
                <a:gridCol w="714819"/>
                <a:gridCol w="714819"/>
                <a:gridCol w="714819"/>
              </a:tblGrid>
              <a:tr h="324036">
                <a:tc>
                  <a:txBody>
                    <a:bodyPr/>
                    <a:lstStyle/>
                    <a:p>
                      <a:r>
                        <a:rPr lang="cs-CZ" dirty="0" smtClean="0"/>
                        <a:t>Délka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4,7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4,8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4,9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5,0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5,1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5,2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5,3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36">
                <a:tc>
                  <a:txBody>
                    <a:bodyPr/>
                    <a:lstStyle/>
                    <a:p>
                      <a:r>
                        <a:rPr lang="cs-CZ" dirty="0" smtClean="0"/>
                        <a:t>četnost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13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156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961</Words>
  <Application>Microsoft Office PowerPoint</Application>
  <PresentationFormat>Předvádění na obrazovce (4:3)</PresentationFormat>
  <Paragraphs>187</Paragraphs>
  <Slides>14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Prezentace aplikace PowerPoint</vt:lpstr>
      <vt:lpstr>Charakteristiky variability</vt:lpstr>
      <vt:lpstr>Charakteristiky variability</vt:lpstr>
      <vt:lpstr>Charakteristiky variability</vt:lpstr>
      <vt:lpstr>Variační rozpětí</vt:lpstr>
      <vt:lpstr>Prezentace aplikace PowerPoint</vt:lpstr>
      <vt:lpstr>Rozptyl  〖s_x〗^2</vt:lpstr>
      <vt:lpstr>Prezentace aplikace PowerPoint</vt:lpstr>
      <vt:lpstr>Prezentace aplikace PowerPoint</vt:lpstr>
      <vt:lpstr>Prezentace aplikace PowerPoint</vt:lpstr>
      <vt:lpstr>Směrodatná odchylka  s_x</vt:lpstr>
      <vt:lpstr>Variační koeficient  v_x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Charakteristiky variability</dc:title>
  <dc:creator>Doma</dc:creator>
  <cp:lastModifiedBy>Owner</cp:lastModifiedBy>
  <cp:revision>23</cp:revision>
  <dcterms:created xsi:type="dcterms:W3CDTF">2013-08-14T17:49:41Z</dcterms:created>
  <dcterms:modified xsi:type="dcterms:W3CDTF">2014-03-29T16:45:46Z</dcterms:modified>
</cp:coreProperties>
</file>