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2" r:id="rId18"/>
    <p:sldId id="273" r:id="rId19"/>
    <p:sldId id="275" r:id="rId20"/>
    <p:sldId id="274" r:id="rId21"/>
    <p:sldId id="276" r:id="rId22"/>
    <p:sldId id="278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7008F-CB20-4DBF-9375-7E35EDF385DA}" type="datetimeFigureOut">
              <a:rPr lang="cs-CZ" smtClean="0"/>
              <a:t>29.3.2014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56FFB-5D77-45F7-9451-06B1BBA0F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66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56FFB-5D77-45F7-9451-06B1BBA0FBE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735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29.3.2014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179249"/>
              </p:ext>
            </p:extLst>
          </p:nvPr>
        </p:nvGraphicFramePr>
        <p:xfrm>
          <a:off x="611560" y="692697"/>
          <a:ext cx="7848872" cy="4680518"/>
        </p:xfrm>
        <a:graphic>
          <a:graphicData uri="http://schemas.openxmlformats.org/drawingml/2006/table">
            <a:tbl>
              <a:tblPr/>
              <a:tblGrid>
                <a:gridCol w="1816575"/>
                <a:gridCol w="2201426"/>
                <a:gridCol w="969194"/>
                <a:gridCol w="173007"/>
                <a:gridCol w="173007"/>
                <a:gridCol w="436048"/>
                <a:gridCol w="1172211"/>
                <a:gridCol w="907404"/>
              </a:tblGrid>
              <a:tr h="1316995">
                <a:tc gridSpan="2"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alt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760" marR="68760" marT="302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760" marR="68760" marT="30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Obchodní akademie a Střední odborná škola, gen. F. Fajtla, Louny, 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p.o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Osvoboditelů 380, Louny</a:t>
                      </a:r>
                    </a:p>
                  </a:txBody>
                  <a:tcPr marL="68760" marR="68760" marT="1058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6138">
                <a:tc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Číslo projektu</a:t>
                      </a:r>
                    </a:p>
                  </a:txBody>
                  <a:tcPr marL="68760" marR="68760" marT="1058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CZ.1.07/1.5.00/34.0644</a:t>
                      </a:r>
                    </a:p>
                  </a:txBody>
                  <a:tcPr marL="68760" marR="68760" marT="1058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Číslo sady</a:t>
                      </a:r>
                    </a:p>
                  </a:txBody>
                  <a:tcPr marL="68760" marR="68760" marT="1058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760" marR="68760" marT="1058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Číslo DUM</a:t>
                      </a:r>
                    </a:p>
                  </a:txBody>
                  <a:tcPr marL="68760" marR="68760" marT="1058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760" marR="68760" marT="1058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057">
                <a:tc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Předmět</a:t>
                      </a:r>
                    </a:p>
                  </a:txBody>
                  <a:tcPr marL="68760" marR="68760" marT="1058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Matematika</a:t>
                      </a:r>
                    </a:p>
                  </a:txBody>
                  <a:tcPr marL="68760" marR="68760" marT="1058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22699">
                <a:tc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Tematický okruh</a:t>
                      </a:r>
                    </a:p>
                  </a:txBody>
                  <a:tcPr marL="68760" marR="68760" marT="1058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Kombinatorika, pravděpodobnost a statistika</a:t>
                      </a:r>
                      <a:endParaRPr kumimoji="0" lang="cs-CZ" alt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760" marR="68760" marT="1058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20780">
                <a:tc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Název materiálu</a:t>
                      </a:r>
                    </a:p>
                  </a:txBody>
                  <a:tcPr marL="68760" marR="68760" marT="1058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Charakteristiky polohy</a:t>
                      </a:r>
                    </a:p>
                  </a:txBody>
                  <a:tcPr marL="68760" marR="68760" marT="1058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8057">
                <a:tc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Autor</a:t>
                      </a:r>
                    </a:p>
                  </a:txBody>
                  <a:tcPr marL="68760" marR="68760" marT="1058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Ing. Jana Milková</a:t>
                      </a:r>
                    </a:p>
                  </a:txBody>
                  <a:tcPr marL="68760" marR="68760" marT="1058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8057">
                <a:tc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Datum tvorby</a:t>
                      </a:r>
                    </a:p>
                  </a:txBody>
                  <a:tcPr marL="68760" marR="68760" marT="1058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srpen 2013</a:t>
                      </a:r>
                    </a:p>
                  </a:txBody>
                  <a:tcPr marL="68760" marR="68760" marT="1058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Ročník   </a:t>
                      </a:r>
                    </a:p>
                  </a:txBody>
                  <a:tcPr marL="68760" marR="68760" marT="1058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třetí</a:t>
                      </a:r>
                    </a:p>
                  </a:txBody>
                  <a:tcPr marL="68760" marR="68760" marT="1058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65839">
                <a:tc gridSpan="8"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Anotace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alt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Prezentace uvádí základní výklad učiva charakteristiky polohy a uvádí ukázkové, řešené příklady.</a:t>
                      </a:r>
                      <a:endParaRPr kumimoji="0" lang="en-US" alt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760" marR="68760" marT="1058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103896">
                <a:tc gridSpan="8"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Metodický pokyn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alt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Jednotlivé snímky vyučující doprovází výkladem. Žáci píší výklad do sešitů, reagují na dotazy a pod vedením vyučující navrhují řešení uvedených příkladů.</a:t>
                      </a:r>
                    </a:p>
                  </a:txBody>
                  <a:tcPr marL="68760" marR="68760" marT="1058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258094" y="890370"/>
            <a:ext cx="4178002" cy="954453"/>
            <a:chOff x="930" y="418"/>
            <a:chExt cx="2451" cy="533"/>
          </a:xfrm>
        </p:grpSpPr>
        <p:pic>
          <p:nvPicPr>
            <p:cNvPr id="4" name="Picture 2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418"/>
              <a:ext cx="1829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" name="Picture 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502"/>
              <a:ext cx="36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11560" y="6021288"/>
            <a:ext cx="7920880" cy="700187"/>
          </a:xfrm>
        </p:spPr>
        <p:txBody>
          <a:bodyPr/>
          <a:lstStyle/>
          <a:p>
            <a:r>
              <a:rPr lang="cs-CZ" altLang="cs-CZ" i="1" dirty="0">
                <a:solidFill>
                  <a:srgbClr val="000000"/>
                </a:solidFill>
                <a:cs typeface="Arial" charset="0"/>
              </a:rPr>
              <a:t>Autorem materiálu a všech jeho částí, není-li uvedeno jinak, je  Ing. </a:t>
            </a:r>
            <a:r>
              <a:rPr lang="cs-CZ" altLang="cs-CZ" i="1" dirty="0" smtClean="0">
                <a:solidFill>
                  <a:srgbClr val="000000"/>
                </a:solidFill>
                <a:cs typeface="Arial" charset="0"/>
              </a:rPr>
              <a:t>Jana Milková. </a:t>
            </a:r>
            <a:r>
              <a:rPr lang="cs-CZ" altLang="cs-CZ" i="1" dirty="0">
                <a:solidFill>
                  <a:srgbClr val="000000"/>
                </a:solidFill>
                <a:cs typeface="Arial" charset="0"/>
              </a:rPr>
              <a:t>Dostupné z Metodického portálu www.rvp.cz, ISSN: 1802-4785. Provozuje Národní ústav pro vzdělávání, školské poradenské zařízení a zařízení pro další vzdělávání pedagogických pracovníků (NÚV).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386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Průměry</a:t>
            </a:r>
            <a:endParaRPr lang="cs-CZ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charakteristiky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závislé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na velikostech všech hodnot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znaků</a:t>
            </a:r>
          </a:p>
          <a:p>
            <a:pPr marL="0" indent="0">
              <a:buNone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	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Nejpoužívanější typy průměrů:</a:t>
            </a:r>
          </a:p>
          <a:p>
            <a:pPr marL="0" indent="0"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>
              <a:buNone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		aritmetický</a:t>
            </a:r>
          </a:p>
          <a:p>
            <a:pPr marL="0" indent="0">
              <a:buNone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		geometrický</a:t>
            </a:r>
          </a:p>
          <a:p>
            <a:pPr marL="0" indent="0">
              <a:buNone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		harmonický</a:t>
            </a:r>
          </a:p>
          <a:p>
            <a:pPr marL="0" indent="0">
              <a:buNone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		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2198225" y="3969060"/>
            <a:ext cx="864096" cy="5356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2252391" y="4504750"/>
            <a:ext cx="835643" cy="3240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2217194" y="4424358"/>
            <a:ext cx="845127" cy="803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474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dirty="0" smtClean="0">
                    <a:latin typeface="Arial" pitchFamily="34" charset="0"/>
                    <a:cs typeface="Arial" pitchFamily="34" charset="0"/>
                  </a:rPr>
                  <a:t>Aritmetický průměr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</m:acc>
                  </m:oMath>
                </a14:m>
                <a:endParaRPr lang="cs-CZ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je považován za „typickou hodnotu“, tj. hodnotu, kolem níž se soustřeďují všechny ostatní hodnoty souboru</a:t>
                </a:r>
              </a:p>
              <a:p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součet hodnot znaku všech statistických jednotek, dělený jejich počtem:</a:t>
                </a:r>
              </a:p>
              <a:p>
                <a:pPr marL="0" indent="0">
                  <a:buNone/>
                </a:pPr>
                <a:r>
                  <a:rPr lang="cs-CZ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cs-CZ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</m:acc>
                    <m:r>
                      <a:rPr lang="cs-CZ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cs-CZ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cs-CZ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cs-CZ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cs-CZ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+…+</m:t>
                        </m:r>
                        <m:sSub>
                          <m:sSubPr>
                            <m:ctrlPr>
                              <a:rPr lang="cs-CZ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cs-CZ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cs-CZ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den>
                    </m:f>
                    <m:r>
                      <a:rPr lang="cs-CZ" b="1" i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cs-CZ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cs-CZ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cs-CZ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cs-CZ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den>
                    </m:f>
                  </m:oMath>
                </a14:m>
                <a:r>
                  <a:rPr lang="cs-CZ" dirty="0" smtClean="0"/>
                  <a:t>    </a:t>
                </a:r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kde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/>
                        <a:cs typeface="Arial" pitchFamily="34" charset="0"/>
                      </a:rPr>
                      <m:t>𝑖</m:t>
                    </m:r>
                    <m:r>
                      <a:rPr lang="cs-CZ" sz="2400" b="0" i="1" smtClean="0">
                        <a:latin typeface="Cambria Math"/>
                        <a:cs typeface="Arial" pitchFamily="34" charset="0"/>
                      </a:rPr>
                      <m:t>=1, 2, ….</m:t>
                    </m:r>
                    <m:r>
                      <a:rPr lang="cs-CZ" sz="2400" b="0" i="1" smtClean="0">
                        <a:latin typeface="Cambria Math"/>
                        <a:cs typeface="Arial" pitchFamily="34" charset="0"/>
                      </a:rPr>
                      <m:t>𝑛</m:t>
                    </m:r>
                  </m:oMath>
                </a14:m>
                <a:endParaRPr lang="cs-CZ" sz="2400" b="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cs-CZ" sz="2400" b="0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Tento způsob výpočtu =&gt; </a:t>
                </a:r>
                <a:r>
                  <a:rPr lang="cs-CZ" sz="2400" b="1" dirty="0" smtClean="0">
                    <a:latin typeface="Arial" pitchFamily="34" charset="0"/>
                    <a:cs typeface="Arial" pitchFamily="34" charset="0"/>
                  </a:rPr>
                  <a:t>prostý aritmetický průměr</a:t>
                </a:r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, který používáme při menším počtu údajů, jejichž hodnota se zpravidla víckrát neopakuje </a:t>
                </a:r>
                <a:endParaRPr lang="cs-CZ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943" r="-2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492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50734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b="1" dirty="0" smtClean="0">
                    <a:latin typeface="Arial" pitchFamily="34" charset="0"/>
                    <a:cs typeface="Arial" pitchFamily="34" charset="0"/>
                  </a:rPr>
                  <a:t>Příklad (prostý aritmetický průměr):</a:t>
                </a:r>
              </a:p>
              <a:p>
                <a:pPr marL="0" indent="0">
                  <a:buNone/>
                </a:pPr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Zjistěte průměrný denní Petrův výdaj, jestliže známe vydání v jednotlivých dnech: 52,-; 26,-; 31,-; 50,-; 15,-; 62,-  a 60,- Kč. </a:t>
                </a:r>
              </a:p>
              <a:p>
                <a:pPr marL="0" indent="0">
                  <a:buNone/>
                </a:pPr>
                <a:endParaRPr lang="cs-CZ" sz="24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cs-CZ" sz="2800" dirty="0" smtClean="0">
                    <a:cs typeface="Arial" pitchFamily="34" charset="0"/>
                  </a:rPr>
                  <a:t>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cs-CZ" sz="2800" b="0" i="1" smtClean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</m:acc>
                    <m:r>
                      <a:rPr lang="cs-CZ" sz="2800" b="0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cs-CZ" sz="2800" b="0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/>
                            <a:cs typeface="Arial" pitchFamily="34" charset="0"/>
                          </a:rPr>
                          <m:t>52+26+31+50+15+62+60</m:t>
                        </m:r>
                      </m:num>
                      <m:den>
                        <m:r>
                          <a:rPr lang="cs-CZ" sz="2800" b="0" i="1" smtClean="0">
                            <a:latin typeface="Cambria Math"/>
                            <a:cs typeface="Arial" pitchFamily="34" charset="0"/>
                          </a:rPr>
                          <m:t>7</m:t>
                        </m:r>
                      </m:den>
                    </m:f>
                    <m:r>
                      <a:rPr lang="cs-CZ" sz="2800" b="0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cs-CZ" sz="2800" b="0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/>
                            <a:cs typeface="Arial" pitchFamily="34" charset="0"/>
                          </a:rPr>
                          <m:t>296</m:t>
                        </m:r>
                      </m:num>
                      <m:den>
                        <m:r>
                          <a:rPr lang="cs-CZ" sz="2800" b="0" i="1" smtClean="0">
                            <a:latin typeface="Cambria Math"/>
                            <a:cs typeface="Arial" pitchFamily="34" charset="0"/>
                          </a:rPr>
                          <m:t>7</m:t>
                        </m:r>
                      </m:den>
                    </m:f>
                    <m:r>
                      <a:rPr lang="cs-CZ" sz="2800" b="0" i="1" smtClean="0">
                        <a:latin typeface="Cambria Math"/>
                        <a:cs typeface="Arial" pitchFamily="34" charset="0"/>
                      </a:rPr>
                      <m:t>=42,3</m:t>
                    </m:r>
                  </m:oMath>
                </a14:m>
                <a:endParaRPr lang="cs-CZ" sz="2800" b="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Průměrný denní výdaj činí 42 Kč 30 haléřů. </a:t>
                </a:r>
                <a:endParaRPr lang="cs-CZ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5073427"/>
              </a:xfrm>
              <a:blipFill rotWithShape="1">
                <a:blip r:embed="rId2"/>
                <a:stretch>
                  <a:fillRect l="-1111" t="-8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60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8229600" cy="5793507"/>
              </a:xfrm>
            </p:spPr>
            <p:txBody>
              <a:bodyPr>
                <a:normAutofit/>
              </a:bodyPr>
              <a:lstStyle/>
              <a:p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v praxi se častěji setkáme se soubory rozsáhlejšími, které řešíme pomocí </a:t>
                </a:r>
                <a:r>
                  <a:rPr lang="cs-CZ" sz="2400" b="1" dirty="0" smtClean="0">
                    <a:latin typeface="Arial" pitchFamily="34" charset="0"/>
                    <a:cs typeface="Arial" pitchFamily="34" charset="0"/>
                  </a:rPr>
                  <a:t>váženého aritmetického průměru</a:t>
                </a:r>
              </a:p>
              <a:p>
                <a:pPr marL="0" indent="0">
                  <a:buNone/>
                </a:pPr>
                <a:r>
                  <a:rPr lang="cs-CZ" sz="2400" dirty="0" smtClean="0">
                    <a:cs typeface="Arial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cs-CZ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acc>
                    <m:r>
                      <a:rPr lang="cs-CZ" sz="2800" b="1" i="1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cs-CZ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cs-CZ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cs-CZ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cs-CZ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cs-CZ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cs-CZ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cs-CZ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cs-CZ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cs-CZ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cs-CZ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cs-CZ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cs-CZ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cs-CZ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cs-CZ" sz="2800" b="1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kde</a:t>
                </a:r>
                <a:r>
                  <a:rPr lang="cs-CZ" sz="28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/>
                        <a:cs typeface="Arial" pitchFamily="34" charset="0"/>
                      </a:rPr>
                      <m:t>𝑖</m:t>
                    </m:r>
                    <m:r>
                      <a:rPr lang="cs-CZ" sz="2400" b="0" i="1" smtClean="0">
                        <a:latin typeface="Cambria Math"/>
                        <a:cs typeface="Arial" pitchFamily="34" charset="0"/>
                      </a:rPr>
                      <m:t>=1, 2, ….</m:t>
                    </m:r>
                    <m:r>
                      <m:rPr>
                        <m:sty m:val="p"/>
                      </m:rPr>
                      <a:rPr lang="cs-CZ" sz="2400" b="0" i="0" smtClean="0">
                        <a:latin typeface="Cambria Math"/>
                        <a:cs typeface="Arial" pitchFamily="34" charset="0"/>
                      </a:rPr>
                      <m:t>k</m:t>
                    </m:r>
                  </m:oMath>
                </a14:m>
                <a:r>
                  <a:rPr lang="cs-CZ" sz="2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cs-CZ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cs-CZ" sz="2400" b="1" dirty="0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k udává počet různých (hodnot) obměn znaku.</a:t>
                </a:r>
              </a:p>
              <a:p>
                <a:pPr marL="0" indent="0">
                  <a:buNone/>
                </a:pPr>
                <a:endParaRPr lang="cs-CZ" sz="2400" b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statistický soubor musí být roztříděn podle znaků a musíme znát četnosti (váhu) jednotlivých znaků </a:t>
                </a:r>
              </a:p>
              <a:p>
                <a:pPr marL="0" indent="0">
                  <a:buNone/>
                </a:pPr>
                <a:endParaRPr lang="cs-CZ" sz="2400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v případě </a:t>
                </a:r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značně rozsáhlého souboru</a:t>
                </a:r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, je vhodné vytvořit pro roztřídění intervaly obměn. V tomto případě se při výpočtu průměru postupuje stejně jako u váženého aritmetického průměru a používáme </a:t>
                </a:r>
                <a:r>
                  <a:rPr lang="cs-CZ" sz="2400" b="1" dirty="0" smtClean="0">
                    <a:latin typeface="Arial" pitchFamily="34" charset="0"/>
                    <a:cs typeface="Arial" pitchFamily="34" charset="0"/>
                  </a:rPr>
                  <a:t>střed intervalů.</a:t>
                </a:r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endParaRPr lang="cs-CZ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8229600" cy="5793507"/>
              </a:xfrm>
              <a:blipFill rotWithShape="1">
                <a:blip r:embed="rId2"/>
                <a:stretch>
                  <a:fillRect l="-963" t="-737" r="-14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4187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b="1" dirty="0" smtClean="0">
                    <a:latin typeface="Arial" pitchFamily="34" charset="0"/>
                    <a:cs typeface="Arial" pitchFamily="34" charset="0"/>
                  </a:rPr>
                  <a:t>Příklad (vážený aritmetický průměr):</a:t>
                </a:r>
              </a:p>
              <a:p>
                <a:pPr marL="0" indent="0">
                  <a:buNone/>
                </a:pPr>
                <a:endParaRPr lang="cs-CZ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Vypočtěte průměrný počet dětí v rodinách z údajů, které uvádí tabulka:</a:t>
                </a:r>
              </a:p>
              <a:p>
                <a:pPr marL="0" indent="0">
                  <a:buNone/>
                </a:pPr>
                <a:endParaRPr lang="cs-CZ" sz="24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cs-CZ" sz="24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cs-CZ" sz="24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Použijeme vzorec: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cs-CZ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cs-CZ" sz="2400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acc>
                    <m:r>
                      <a:rPr lang="cs-CZ" sz="24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cs-CZ" sz="2400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cs-CZ" sz="2400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cs-CZ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cs-CZ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cs-CZ" sz="2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cs-CZ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cs-CZ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cs-CZ" sz="2400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cs-CZ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cs-CZ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cs-CZ" sz="24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cs-CZ" sz="2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1111" t="-7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815107"/>
              </p:ext>
            </p:extLst>
          </p:nvPr>
        </p:nvGraphicFramePr>
        <p:xfrm>
          <a:off x="2627784" y="1916832"/>
          <a:ext cx="4536504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25045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Počet dětí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Počet</a:t>
                      </a:r>
                      <a:r>
                        <a:rPr lang="cs-CZ" baseline="0" dirty="0" smtClean="0"/>
                        <a:t> domácností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 10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 18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 30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 10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   9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   3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07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20688"/>
                <a:ext cx="8229600" cy="55054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Tabulku doplníme potřebnými hodnotami:</a:t>
                </a:r>
              </a:p>
              <a:p>
                <a:pPr marL="0" indent="0">
                  <a:buNone/>
                </a:pPr>
                <a:endParaRPr lang="cs-CZ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cs-CZ" sz="24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cs-CZ" sz="24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cs-CZ" sz="24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Do vzorce dosadíme hodnoty z tabulky: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400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cs-CZ" sz="2400" b="0" i="1" smtClean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</m:acc>
                    <m:r>
                      <a:rPr lang="cs-CZ" sz="2400" b="0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cs-CZ" sz="2400" b="0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  <a:cs typeface="Arial" pitchFamily="34" charset="0"/>
                          </a:rPr>
                          <m:t>159</m:t>
                        </m:r>
                      </m:num>
                      <m:den>
                        <m:r>
                          <a:rPr lang="cs-CZ" sz="2400" b="0" i="1" smtClean="0">
                            <a:latin typeface="Cambria Math"/>
                            <a:cs typeface="Arial" pitchFamily="34" charset="0"/>
                          </a:rPr>
                          <m:t>80</m:t>
                        </m:r>
                      </m:den>
                    </m:f>
                    <m:r>
                      <a:rPr lang="cs-CZ" sz="2400" b="0" i="1" smtClean="0">
                        <a:latin typeface="Cambria Math"/>
                        <a:cs typeface="Arial" pitchFamily="34" charset="0"/>
                      </a:rPr>
                      <m:t>=1,9875</m:t>
                    </m:r>
                  </m:oMath>
                </a14:m>
                <a:endParaRPr lang="cs-CZ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Průměrně na jednu rodinu připadá 1,99 dítěte.</a:t>
                </a:r>
              </a:p>
              <a:p>
                <a:pPr marL="0" indent="0">
                  <a:buNone/>
                </a:pPr>
                <a:endParaRPr lang="cs-CZ" sz="24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cs-CZ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20688"/>
                <a:ext cx="8229600" cy="5505475"/>
              </a:xfrm>
              <a:blipFill rotWithShape="1">
                <a:blip r:embed="rId2"/>
                <a:stretch>
                  <a:fillRect l="-1111" t="-7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97" y="1052736"/>
            <a:ext cx="6102350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411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Příklad (z intervalového rozdělení obměn):</a:t>
            </a:r>
          </a:p>
          <a:p>
            <a:pPr marL="0" indent="0"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Určete průměrné procento plnění výkonových norem          v podniku z hodnot uvedených v tabulce: </a:t>
            </a:r>
          </a:p>
          <a:p>
            <a:pPr marL="0" indent="0"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347306"/>
              </p:ext>
            </p:extLst>
          </p:nvPr>
        </p:nvGraphicFramePr>
        <p:xfrm>
          <a:off x="2339752" y="2780928"/>
          <a:ext cx="3852428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6214"/>
                <a:gridCol w="19262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Plnění norem</a:t>
                      </a:r>
                      <a:endParaRPr lang="cs-CZ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Počet dělníků</a:t>
                      </a:r>
                      <a:endParaRPr lang="cs-CZ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80 – 89,9</a:t>
                      </a:r>
                      <a:endParaRPr lang="cs-CZ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  14</a:t>
                      </a:r>
                      <a:endParaRPr lang="cs-CZ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90 – 99,9</a:t>
                      </a:r>
                      <a:endParaRPr lang="cs-CZ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  47</a:t>
                      </a:r>
                      <a:endParaRPr lang="cs-CZ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</a:t>
                      </a:r>
                      <a:r>
                        <a:rPr lang="cs-CZ" baseline="0" dirty="0" smtClean="0"/>
                        <a:t> – 109,9</a:t>
                      </a:r>
                      <a:endParaRPr lang="cs-CZ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 115</a:t>
                      </a:r>
                      <a:endParaRPr lang="cs-CZ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110 – 119,9</a:t>
                      </a:r>
                      <a:endParaRPr lang="cs-CZ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  86</a:t>
                      </a:r>
                      <a:endParaRPr lang="cs-CZ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120 – 129,9</a:t>
                      </a:r>
                      <a:endParaRPr lang="cs-CZ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  32</a:t>
                      </a:r>
                      <a:endParaRPr lang="cs-CZ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Arial"/>
                          <a:cs typeface="Arial"/>
                        </a:rPr>
                        <a:t>∑</a:t>
                      </a:r>
                      <a:endParaRPr lang="cs-CZ" dirty="0" smtClean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294</a:t>
                      </a:r>
                      <a:endParaRPr lang="cs-CZ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035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8229600" cy="579350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Tabulku doplníme o potřebné údaje:</a:t>
                </a:r>
              </a:p>
              <a:p>
                <a:pPr marL="0" indent="0">
                  <a:buNone/>
                </a:pPr>
                <a:endParaRPr lang="cs-CZ" sz="24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cs-CZ" sz="24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cs-CZ" sz="24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Použijeme </a:t>
                </a:r>
                <a:r>
                  <a:rPr lang="cs-CZ" sz="2400" dirty="0">
                    <a:latin typeface="Arial" pitchFamily="34" charset="0"/>
                    <a:cs typeface="Arial" pitchFamily="34" charset="0"/>
                  </a:rPr>
                  <a:t>vzorec: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4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cs-CZ" sz="2400" b="1" i="1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cs-CZ" sz="2400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acc>
                    <m:r>
                      <a:rPr lang="cs-CZ" sz="2400" b="1" i="1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cs-CZ" sz="2400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cs-CZ" sz="2400" b="1" i="1">
                                <a:latin typeface="Cambria Math"/>
                                <a:cs typeface="Arial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cs-CZ" sz="2400" b="1" i="1"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b="1" i="1">
                                    <a:latin typeface="Cambria Math"/>
                                    <a:cs typeface="Arial" pitchFamily="34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cs-CZ" sz="2400" b="1" i="1">
                                    <a:latin typeface="Cambria Math"/>
                                    <a:cs typeface="Arial" pitchFamily="34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cs-CZ" sz="2400" b="1" i="1" smtClean="0">
                                <a:latin typeface="Cambria Math"/>
                                <a:cs typeface="Arial" pitchFamily="34" charset="0"/>
                              </a:rPr>
                              <m:t>´</m:t>
                            </m:r>
                            <m:r>
                              <a:rPr lang="cs-CZ" sz="2400" b="1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cs-CZ" sz="2400" b="1" i="1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b="1" i="1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cs-CZ" sz="2400" b="1" i="1"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cs-CZ" sz="2400" b="1" i="1">
                                <a:latin typeface="Cambria Math"/>
                                <a:cs typeface="Arial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cs-CZ" sz="2400" b="1" i="1"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b="1" i="1">
                                    <a:latin typeface="Cambria Math"/>
                                    <a:cs typeface="Arial" pitchFamily="34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cs-CZ" sz="2400" b="1" i="1">
                                    <a:latin typeface="Cambria Math"/>
                                    <a:cs typeface="Arial" pitchFamily="34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cs-CZ" sz="2400" b="1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cs-CZ" sz="2400" b="1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Dosadíme do vzorce hodnoty z tabulky: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400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cs-CZ" sz="2400" b="0" i="1" smtClean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</m:acc>
                    <m:r>
                      <a:rPr lang="cs-CZ" sz="2400" b="0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cs-CZ" sz="2400" b="0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  <a:cs typeface="Arial" pitchFamily="34" charset="0"/>
                          </a:rPr>
                          <m:t>31 620</m:t>
                        </m:r>
                      </m:num>
                      <m:den>
                        <m:r>
                          <a:rPr lang="cs-CZ" sz="2400" b="0" i="1" smtClean="0">
                            <a:latin typeface="Cambria Math"/>
                            <a:cs typeface="Arial" pitchFamily="34" charset="0"/>
                          </a:rPr>
                          <m:t>294</m:t>
                        </m:r>
                      </m:den>
                    </m:f>
                    <m:r>
                      <a:rPr lang="cs-CZ" sz="2400" b="0" i="1" smtClean="0">
                        <a:latin typeface="Cambria Math"/>
                        <a:cs typeface="Arial" pitchFamily="34" charset="0"/>
                      </a:rPr>
                      <m:t>=107,55</m:t>
                    </m:r>
                  </m:oMath>
                </a14:m>
                <a:endParaRPr lang="cs-CZ" sz="2400" b="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Výkonové normy byly plněny průměrně na 107,55 %.</a:t>
                </a:r>
                <a:endParaRPr lang="cs-CZ" sz="24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cs-CZ" sz="2400" i="1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V případě tohoto postupu se jedná spíše o </a:t>
                </a:r>
                <a:r>
                  <a:rPr lang="cs-CZ" sz="2400" b="1" i="1" dirty="0" smtClean="0">
                    <a:latin typeface="Arial" pitchFamily="34" charset="0"/>
                    <a:cs typeface="Arial" pitchFamily="34" charset="0"/>
                  </a:rPr>
                  <a:t>odhad</a:t>
                </a:r>
                <a:r>
                  <a:rPr lang="cs-CZ" sz="2400" i="1" dirty="0" smtClean="0">
                    <a:latin typeface="Arial" pitchFamily="34" charset="0"/>
                    <a:cs typeface="Arial" pitchFamily="34" charset="0"/>
                  </a:rPr>
                  <a:t> průměru.</a:t>
                </a:r>
              </a:p>
              <a:p>
                <a:pPr marL="0" indent="0">
                  <a:buNone/>
                </a:pPr>
                <a:endParaRPr lang="cs-CZ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8229600" cy="5793507"/>
              </a:xfrm>
              <a:blipFill rotWithShape="1">
                <a:blip r:embed="rId2"/>
                <a:stretch>
                  <a:fillRect l="-1111" t="-737" r="-1037" b="-157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09" y="692696"/>
            <a:ext cx="771210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617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Ostatní typy průměrů:</a:t>
            </a:r>
            <a:endParaRPr lang="cs-CZ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340768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cs-CZ" sz="2400" u="sng" dirty="0" smtClean="0">
                    <a:latin typeface="Arial" pitchFamily="34" charset="0"/>
                    <a:cs typeface="Arial" pitchFamily="34" charset="0"/>
                  </a:rPr>
                  <a:t>Geometrický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sz="2800" i="1" smtClean="0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cs-CZ" sz="2800" b="0" i="1" smtClean="0">
                              <a:latin typeface="Cambria Math"/>
                              <a:cs typeface="Arial" pitchFamily="34" charset="0"/>
                            </a:rPr>
                            <m:t>𝑥</m:t>
                          </m:r>
                        </m:e>
                      </m:acc>
                      <m:r>
                        <a:rPr lang="cs-CZ" sz="2800" b="0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ad>
                        <m:radPr>
                          <m:ctrlPr>
                            <a:rPr lang="cs-CZ" sz="2800" b="0" i="1" smtClean="0">
                              <a:latin typeface="Cambria Math"/>
                              <a:cs typeface="Arial" pitchFamily="34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cs-CZ" sz="2800" b="0" i="1" smtClean="0">
                              <a:latin typeface="Cambria Math"/>
                              <a:cs typeface="Arial" pitchFamily="34" charset="0"/>
                            </a:rPr>
                            <m:t>𝑛</m:t>
                          </m:r>
                        </m:deg>
                        <m:e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  <a:cs typeface="Arial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∙ … ∙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cs-CZ" sz="28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Nejčastěji ho používáme k charakterizování růstu proměnné veličiny v čase. Tedy především při výpočtu průměrného tempa růstu.</a:t>
                </a:r>
              </a:p>
              <a:p>
                <a:pPr marL="0" indent="0">
                  <a:buNone/>
                </a:pPr>
                <a:endParaRPr lang="cs-CZ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cs-CZ" sz="2400" b="1" dirty="0" smtClean="0">
                    <a:latin typeface="Arial" pitchFamily="34" charset="0"/>
                    <a:cs typeface="Arial" pitchFamily="34" charset="0"/>
                  </a:rPr>
                  <a:t>Příklad:</a:t>
                </a:r>
              </a:p>
              <a:p>
                <a:pPr marL="0" indent="0">
                  <a:buNone/>
                </a:pPr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V průběhu tří let došlo postupně ke zdražení produktu. Nejprve na dvojnásobek, pak na trojnásobek a nakonec na čtyřnásobek. Jaké bylo průměrné zdražení?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340768"/>
                <a:ext cx="8229600" cy="4525963"/>
              </a:xfrm>
              <a:blipFill rotWithShape="1">
                <a:blip r:embed="rId2"/>
                <a:stretch>
                  <a:fillRect l="-1111" t="-943" r="-8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9291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50734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Řešení: </a:t>
                </a:r>
              </a:p>
              <a:p>
                <a:pPr marL="0" indent="0">
                  <a:buNone/>
                </a:pPr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K výpočtu je nutné použít geometrický průměr, jedná se o výpočet tempa růstu.</a:t>
                </a:r>
              </a:p>
              <a:p>
                <a:pPr marL="0" indent="0" algn="ctr">
                  <a:buNone/>
                </a:pPr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400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cs-CZ" sz="2400" i="1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</m:acc>
                    <m:r>
                      <a:rPr lang="cs-CZ" sz="2400" i="1">
                        <a:latin typeface="Cambria Math"/>
                        <a:cs typeface="Arial" pitchFamily="34" charset="0"/>
                      </a:rPr>
                      <m:t>=</m:t>
                    </m:r>
                    <m:rad>
                      <m:radPr>
                        <m:ctrlPr>
                          <a:rPr lang="cs-CZ" sz="2400" i="1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cs-CZ" sz="2400" i="1">
                            <a:latin typeface="Cambria Math"/>
                            <a:cs typeface="Arial" pitchFamily="34" charset="0"/>
                          </a:rPr>
                          <m:t>𝑛</m:t>
                        </m:r>
                      </m:deg>
                      <m:e>
                        <m:sSub>
                          <m:sSubPr>
                            <m:ctrlPr>
                              <a:rPr lang="cs-CZ" sz="2400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/>
                                <a:cs typeface="Arial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2400" i="1"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2400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cs-CZ" sz="2400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2400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cs-CZ" sz="2400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∙ … ∙</m:t>
                        </m:r>
                        <m:sSub>
                          <m:sSubPr>
                            <m:ctrlPr>
                              <a:rPr lang="cs-CZ" sz="2400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2400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𝑛</m:t>
                            </m:r>
                          </m:sub>
                        </m:sSub>
                      </m:e>
                    </m:rad>
                  </m:oMath>
                </a14:m>
                <a:endParaRPr lang="cs-CZ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kde,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cs-CZ" sz="2400" b="0" i="1" smtClean="0"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cs-CZ" sz="2400" b="0" i="1" smtClean="0">
                        <a:latin typeface="Cambria Math"/>
                        <a:cs typeface="Arial" pitchFamily="34" charset="0"/>
                      </a:rPr>
                      <m:t>….</m:t>
                    </m:r>
                    <m:sSub>
                      <m:sSubPr>
                        <m:ctrlPr>
                          <a:rPr lang="cs-CZ" sz="2400" b="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cs-CZ" sz="2400" b="0" i="1" smtClean="0">
                            <a:latin typeface="Cambria Math"/>
                            <a:cs typeface="Arial" pitchFamily="34" charset="0"/>
                          </a:rPr>
                          <m:t>𝑛</m:t>
                        </m:r>
                      </m:sub>
                    </m:sSub>
                    <m:r>
                      <a:rPr lang="cs-CZ" sz="2400" b="0" i="1" smtClean="0">
                        <a:latin typeface="Cambria Math"/>
                        <a:cs typeface="Arial" pitchFamily="34" charset="0"/>
                      </a:rPr>
                      <m:t>  </m:t>
                    </m:r>
                  </m:oMath>
                </a14:m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jsou  zadané koeficienty růstu ceny.</a:t>
                </a:r>
              </a:p>
              <a:p>
                <a:pPr marL="0" indent="0">
                  <a:buNone/>
                </a:pPr>
                <a:endParaRPr lang="cs-CZ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Dosadíme do vzorce:</a:t>
                </a:r>
              </a:p>
              <a:p>
                <a:pPr marL="0" indent="0" algn="ctr">
                  <a:buNone/>
                </a:pPr>
                <a:r>
                  <a:rPr lang="cs-CZ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400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cs-CZ" sz="2400" b="0" i="1" smtClean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</m:acc>
                    <m:r>
                      <a:rPr lang="cs-CZ" sz="2400" b="0" i="1" smtClean="0">
                        <a:latin typeface="Cambria Math"/>
                        <a:cs typeface="Arial" pitchFamily="34" charset="0"/>
                      </a:rPr>
                      <m:t>=</m:t>
                    </m:r>
                    <m:rad>
                      <m:radPr>
                        <m:ctrlPr>
                          <a:rPr lang="cs-CZ" sz="2400" b="0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cs-CZ" sz="2400" b="0" i="1" smtClean="0">
                            <a:latin typeface="Cambria Math"/>
                            <a:cs typeface="Arial" pitchFamily="34" charset="0"/>
                          </a:rPr>
                          <m:t>3</m:t>
                        </m:r>
                      </m:deg>
                      <m:e>
                        <m:r>
                          <a:rPr lang="cs-CZ" sz="2400" b="0" i="1" smtClean="0">
                            <a:latin typeface="Cambria Math"/>
                            <a:cs typeface="Arial" pitchFamily="34" charset="0"/>
                          </a:rPr>
                          <m:t>2</m:t>
                        </m:r>
                        <m:r>
                          <a:rPr lang="cs-CZ" sz="2400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∙3∙4</m:t>
                        </m:r>
                      </m:e>
                    </m:rad>
                    <m:r>
                      <a:rPr lang="cs-CZ" sz="2400" b="0" i="1" smtClean="0">
                        <a:latin typeface="Cambria Math"/>
                        <a:cs typeface="Arial" pitchFamily="34" charset="0"/>
                      </a:rPr>
                      <m:t>=2,8845</m:t>
                    </m:r>
                  </m:oMath>
                </a14:m>
                <a:endParaRPr lang="cs-CZ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Průměrné zdražení výrobku je přibližně 2,88.</a:t>
                </a:r>
                <a:endParaRPr lang="cs-CZ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5073427"/>
              </a:xfrm>
              <a:blipFill rotWithShape="1">
                <a:blip r:embed="rId2"/>
                <a:stretch>
                  <a:fillRect l="-1111" t="-8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240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Charakteristiky polohy</a:t>
            </a:r>
            <a:endParaRPr lang="cs-CZ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123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8680"/>
                <a:ext cx="8229600" cy="5577483"/>
              </a:xfrm>
            </p:spPr>
            <p:txBody>
              <a:bodyPr>
                <a:normAutofit/>
              </a:bodyPr>
              <a:lstStyle/>
              <a:p>
                <a:r>
                  <a:rPr lang="cs-CZ" sz="2400" u="sng" dirty="0">
                    <a:latin typeface="Arial" pitchFamily="34" charset="0"/>
                    <a:cs typeface="Arial" pitchFamily="34" charset="0"/>
                  </a:rPr>
                  <a:t>Harmonický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cs-CZ" sz="2800" i="1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</m:acc>
                    <m:r>
                      <a:rPr lang="cs-CZ" sz="2800" i="1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cs-CZ" sz="2800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cs-CZ" sz="2800" i="1">
                            <a:latin typeface="Cambria Math"/>
                            <a:cs typeface="Arial" pitchFamily="34" charset="0"/>
                          </a:rPr>
                          <m:t>𝑛</m:t>
                        </m:r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cs-CZ" sz="2800" i="1">
                                <a:latin typeface="Cambria Math"/>
                                <a:cs typeface="Arial" pitchFamily="34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cs-CZ" sz="2800" i="1">
                                    <a:latin typeface="Cambria Math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cs-CZ" sz="2800" i="1">
                                    <a:latin typeface="Cambria Math"/>
                                    <a:cs typeface="Arial" pitchFamily="34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cs-CZ" sz="2800" i="1">
                                        <a:latin typeface="Cambria Math"/>
                                        <a:cs typeface="Arial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800" i="1">
                                        <a:latin typeface="Cambria Math"/>
                                        <a:cs typeface="Arial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sz="2800" i="1">
                                        <a:latin typeface="Cambria Math"/>
                                        <a:cs typeface="Arial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den>
                    </m:f>
                  </m:oMath>
                </a14:m>
                <a:r>
                  <a:rPr lang="cs-CZ" sz="2400" dirty="0">
                    <a:latin typeface="Arial" pitchFamily="34" charset="0"/>
                    <a:cs typeface="Arial" pitchFamily="34" charset="0"/>
                  </a:rPr>
                  <a:t>   kde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  <a:cs typeface="Arial" pitchFamily="34" charset="0"/>
                      </a:rPr>
                      <m:t>𝑖</m:t>
                    </m:r>
                    <m:r>
                      <a:rPr lang="cs-CZ" sz="2400" i="1">
                        <a:latin typeface="Cambria Math"/>
                        <a:cs typeface="Arial" pitchFamily="34" charset="0"/>
                      </a:rPr>
                      <m:t>=1, 2,…</m:t>
                    </m:r>
                    <m:r>
                      <a:rPr lang="cs-CZ" sz="2400" i="1">
                        <a:latin typeface="Cambria Math"/>
                        <a:cs typeface="Arial" pitchFamily="34" charset="0"/>
                      </a:rPr>
                      <m:t>𝑛</m:t>
                    </m:r>
                  </m:oMath>
                </a14:m>
                <a:endParaRPr lang="cs-CZ" sz="24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cs-CZ" sz="2400" dirty="0">
                    <a:latin typeface="Arial" pitchFamily="34" charset="0"/>
                    <a:cs typeface="Arial" pitchFamily="34" charset="0"/>
                  </a:rPr>
                  <a:t>Použijeme ho tam, kde proměnné jsou udány jako poměrná čísla vyjadřující nějakou intenzitu (rychlost, </a:t>
                </a:r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produktivita,…) </a:t>
                </a:r>
                <a:r>
                  <a:rPr lang="cs-CZ" sz="2400" dirty="0">
                    <a:latin typeface="Arial" pitchFamily="34" charset="0"/>
                    <a:cs typeface="Arial" pitchFamily="34" charset="0"/>
                  </a:rPr>
                  <a:t>za určitý </a:t>
                </a:r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čas, který se mění, avšak dráha, vyrobené množství,… se nemění. </a:t>
                </a:r>
              </a:p>
              <a:p>
                <a:pPr marL="0" indent="0">
                  <a:buNone/>
                </a:pPr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Tyto úlohy lze charakterizovat jako úlohy o </a:t>
                </a:r>
                <a:r>
                  <a:rPr lang="cs-CZ" sz="2400" u="sng" dirty="0" smtClean="0">
                    <a:latin typeface="Arial" pitchFamily="34" charset="0"/>
                    <a:cs typeface="Arial" pitchFamily="34" charset="0"/>
                  </a:rPr>
                  <a:t>společné práci</a:t>
                </a:r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cs-CZ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cs-CZ" sz="2400" b="1" dirty="0" smtClean="0">
                    <a:latin typeface="Arial" pitchFamily="34" charset="0"/>
                    <a:cs typeface="Arial" pitchFamily="34" charset="0"/>
                  </a:rPr>
                  <a:t>Příklad:</a:t>
                </a:r>
                <a:endParaRPr lang="cs-CZ" sz="24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Do kopce jsme jeli průměrnou rychlostí 50 km/h a stejnou cestou zpět jsme jeli rychlostí 70 km/h. Jaká byla naše průměrná rychlost tam a zpět.</a:t>
                </a:r>
                <a:endParaRPr lang="cs-CZ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8680"/>
                <a:ext cx="8229600" cy="5577483"/>
              </a:xfrm>
              <a:blipFill rotWithShape="1">
                <a:blip r:embed="rId2"/>
                <a:stretch>
                  <a:fillRect l="-1111" t="-765" b="-32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9152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8680"/>
                <a:ext cx="8229600" cy="557748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Řešení:</a:t>
                </a:r>
              </a:p>
              <a:p>
                <a:pPr marL="0" indent="0">
                  <a:buNone/>
                </a:pPr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Z fyziky známe závislost rychlosti, času a dráhy: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/>
                        <a:cs typeface="Arial" pitchFamily="34" charset="0"/>
                      </a:rPr>
                      <m:t>𝑣</m:t>
                    </m:r>
                    <m:r>
                      <a:rPr lang="cs-CZ" sz="2400" b="0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cs-CZ" sz="2400" b="0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  <a:cs typeface="Arial" pitchFamily="34" charset="0"/>
                          </a:rPr>
                          <m:t>𝑠</m:t>
                        </m:r>
                      </m:num>
                      <m:den>
                        <m:r>
                          <a:rPr lang="cs-CZ" sz="2400" b="0" i="1" smtClean="0"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Jedná se o úlohu, kdy se mění čas a dráha zůstává stejná, je nutné použít harmonický průměr.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sz="2400" i="1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cs-CZ" sz="2400" i="1">
                              <a:latin typeface="Cambria Math"/>
                              <a:cs typeface="Arial" pitchFamily="34" charset="0"/>
                            </a:rPr>
                            <m:t>𝑥</m:t>
                          </m:r>
                        </m:e>
                      </m:acc>
                      <m:r>
                        <a:rPr lang="cs-CZ" sz="2400" i="1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  <a:cs typeface="Arial" pitchFamily="34" charset="0"/>
                            </a:rPr>
                            <m:t>𝑛</m:t>
                          </m:r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sz="2400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cs-CZ" sz="2400" i="1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400" i="1">
                                      <a:latin typeface="Cambria Math"/>
                                      <a:cs typeface="Arial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2400" i="1">
                                          <a:latin typeface="Cambria Math"/>
                                          <a:cs typeface="Arial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400" i="1">
                                          <a:latin typeface="Cambria Math"/>
                                          <a:cs typeface="Arial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cs-CZ" sz="2400" i="1">
                                          <a:latin typeface="Cambria Math"/>
                                          <a:cs typeface="Arial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den>
                      </m:f>
                    </m:oMath>
                  </m:oMathPara>
                </a14:m>
                <a:endParaRPr lang="cs-CZ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Dosadíme do vzorce: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sz="2400" i="1" smtClean="0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cs-CZ" sz="2400" b="0" i="1" smtClean="0">
                              <a:latin typeface="Cambria Math"/>
                              <a:cs typeface="Arial" pitchFamily="34" charset="0"/>
                            </a:rPr>
                            <m:t>𝑥</m:t>
                          </m:r>
                        </m:e>
                      </m:acc>
                      <m:r>
                        <a:rPr lang="cs-CZ" sz="2400" b="0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  <a:cs typeface="Arial" pitchFamily="34" charset="0"/>
                            </a:rPr>
                            <m:t>1+1</m:t>
                          </m:r>
                        </m:num>
                        <m:den>
                          <m:f>
                            <m:fPr>
                              <m:ctrlPr>
                                <a:rPr lang="cs-CZ" sz="2400" b="0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  <a:cs typeface="Arial" pitchFamily="34" charset="0"/>
                                </a:rPr>
                                <m:t>50</m:t>
                              </m:r>
                            </m:den>
                          </m:f>
                          <m:r>
                            <a:rPr lang="cs-CZ" sz="2400" b="0" i="1" smtClean="0"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400" b="0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  <a:cs typeface="Arial" pitchFamily="34" charset="0"/>
                                </a:rPr>
                                <m:t>70</m:t>
                              </m:r>
                            </m:den>
                          </m:f>
                        </m:den>
                      </m:f>
                      <m:r>
                        <a:rPr lang="cs-CZ" sz="2400" b="0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num>
                        <m:den>
                          <m:f>
                            <m:fPr>
                              <m:ctrlPr>
                                <a:rPr lang="cs-CZ" sz="2400" b="0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latin typeface="Cambria Math"/>
                                  <a:cs typeface="Arial" pitchFamily="34" charset="0"/>
                                </a:rPr>
                                <m:t>70+50</m:t>
                              </m:r>
                            </m:num>
                            <m:den>
                              <m:r>
                                <a:rPr lang="cs-CZ" sz="2400" b="0" i="1" smtClean="0">
                                  <a:latin typeface="Cambria Math"/>
                                  <a:cs typeface="Arial" pitchFamily="34" charset="0"/>
                                </a:rPr>
                                <m:t>3500</m:t>
                              </m:r>
                            </m:den>
                          </m:f>
                        </m:den>
                      </m:f>
                      <m:r>
                        <a:rPr lang="cs-CZ" sz="2400" b="0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∙3500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  <a:cs typeface="Arial" pitchFamily="34" charset="0"/>
                            </a:rPr>
                            <m:t>120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  <a:cs typeface="Arial" pitchFamily="34" charset="0"/>
                        </a:rPr>
                        <m:t>=58,33</m:t>
                      </m:r>
                    </m:oMath>
                  </m:oMathPara>
                </a14:m>
                <a:endParaRPr lang="cs-CZ" sz="2400" b="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cs-CZ" sz="2400" b="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Naše průměrná rychlost byla 58,33 km/h. </a:t>
                </a:r>
              </a:p>
              <a:p>
                <a:pPr marL="0" indent="0">
                  <a:buNone/>
                </a:pPr>
                <a:endParaRPr lang="cs-CZ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cs-CZ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8680"/>
                <a:ext cx="8229600" cy="5577483"/>
              </a:xfrm>
              <a:blipFill rotWithShape="1">
                <a:blip r:embed="rId2"/>
                <a:stretch>
                  <a:fillRect l="-1111" t="-765" r="-7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558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500" dirty="0" smtClean="0"/>
              <a:t>Použité zdroje:</a:t>
            </a:r>
          </a:p>
          <a:p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BURDA, Zdeněk. </a:t>
            </a:r>
            <a:r>
              <a:rPr lang="cs-CZ" alt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Statistika pro obchodní akademie.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Praha: Nakladatelství Fortuna, 2009. ISBN 80-7168-963-7.</a:t>
            </a:r>
          </a:p>
          <a:p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ŘEZANKOVÁ, Hana a LÖSTER, Tomáš. </a:t>
            </a:r>
            <a:r>
              <a:rPr lang="cs-CZ" alt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Úvod do statistiky.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Praha: VŠE v Praze, Nakladatelství </a:t>
            </a:r>
            <a:r>
              <a:rPr lang="cs-CZ" alt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Oeconomica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2009. ISBN 978-80-245-1514-4.</a:t>
            </a:r>
          </a:p>
          <a:p>
            <a:endParaRPr lang="cs-CZ" altLang="cs-C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STRÁDALOVÁ, Jarmila a KUBÁTOVÁ, Květa. </a:t>
            </a:r>
            <a:r>
              <a:rPr lang="cs-CZ" alt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Vybrané kapitoly ze statistiky I.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Praha: Univerzita Karlova – Nakladatelství Karolinum, 1997. ISBN 80-7184-493-4.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4865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Charakteristiky polohy</a:t>
            </a:r>
            <a:endParaRPr lang="cs-CZ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umožňují jedním číslem charakterizovat velikost všech číselných hodnot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slouží k jednoduchému porovnání polohy dvou nebo více rozdělení četností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charakterizují velikost hodnot znaku bez ohledu na rozsah souboru.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dvě základní skupiny:</a:t>
            </a:r>
          </a:p>
          <a:p>
            <a:pPr marL="914400" lvl="2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	charakteristiky, jejichž velikost </a:t>
            </a:r>
            <a:r>
              <a:rPr lang="cs-CZ" u="sng" dirty="0" smtClean="0">
                <a:latin typeface="Arial" pitchFamily="34" charset="0"/>
                <a:cs typeface="Arial" pitchFamily="34" charset="0"/>
              </a:rPr>
              <a:t>nezávisí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na 	velikosti všech hodnot znaku (</a:t>
            </a:r>
            <a:r>
              <a:rPr lang="cs-CZ" i="1" dirty="0" smtClean="0">
                <a:latin typeface="Arial" pitchFamily="34" charset="0"/>
                <a:cs typeface="Arial" pitchFamily="34" charset="0"/>
              </a:rPr>
              <a:t>střední hodnoty)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914400" lvl="2" indent="0"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914400" lvl="2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	charakteristiky, jejichž velikost </a:t>
            </a:r>
            <a:r>
              <a:rPr lang="cs-CZ" u="sng" dirty="0" smtClean="0">
                <a:latin typeface="Arial" pitchFamily="34" charset="0"/>
                <a:cs typeface="Arial" pitchFamily="34" charset="0"/>
              </a:rPr>
              <a:t>závisí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na 	velikostech všech hodnot znaku (</a:t>
            </a:r>
            <a:r>
              <a:rPr lang="cs-CZ" i="1" dirty="0" smtClean="0">
                <a:latin typeface="Arial" pitchFamily="34" charset="0"/>
                <a:cs typeface="Arial" pitchFamily="34" charset="0"/>
              </a:rPr>
              <a:t>průměry)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1115616" y="4640204"/>
            <a:ext cx="108012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1115616" y="5241986"/>
            <a:ext cx="1080120" cy="5503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0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Střední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hodnoty</a:t>
            </a:r>
            <a:endParaRPr lang="cs-CZ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564904"/>
                <a:ext cx="8229600" cy="3561259"/>
              </a:xfrm>
            </p:spPr>
            <p:txBody>
              <a:bodyPr>
                <a:normAutofit/>
              </a:bodyPr>
              <a:lstStyle/>
              <a:p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charakteristiky nezávislé na velikostech všech hodnot znaků</a:t>
                </a:r>
              </a:p>
              <a:p>
                <a:pPr marL="0" indent="0">
                  <a:buNone/>
                </a:pPr>
                <a:endParaRPr lang="cs-CZ" sz="2400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modus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sz="24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cs-CZ" sz="24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acc>
                  </m:oMath>
                </a14:m>
                <a:endParaRPr lang="cs-CZ" sz="2400" b="1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medián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cs-CZ" sz="2400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cs-CZ" sz="24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acc>
                  </m:oMath>
                </a14:m>
                <a:endParaRPr lang="cs-CZ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 algn="ctr">
                  <a:buNone/>
                </a:pPr>
                <a:endParaRPr lang="cs-CZ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564904"/>
                <a:ext cx="8229600" cy="3561259"/>
              </a:xfrm>
              <a:blipFill rotWithShape="1">
                <a:blip r:embed="rId2"/>
                <a:stretch>
                  <a:fillRect l="-963" t="-119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5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cs-CZ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Modus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cs-CZ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acc>
                  </m:oMath>
                </a14:m>
                <a:endParaRPr lang="cs-CZ" b="1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/>
              <a:t>n</a:t>
            </a:r>
            <a:r>
              <a:rPr lang="cs-CZ" dirty="0" smtClean="0"/>
              <a:t>ejčastěji se vyskytující hodnota znaku v daném statistickém souboru</a:t>
            </a:r>
          </a:p>
          <a:p>
            <a:pPr marL="0" indent="0" algn="ctr">
              <a:buNone/>
            </a:pPr>
            <a:endParaRPr lang="cs-CZ" dirty="0" smtClean="0">
              <a:sym typeface="Wingdings 2"/>
            </a:endParaRPr>
          </a:p>
          <a:p>
            <a:pPr marL="0" indent="0">
              <a:buNone/>
            </a:pPr>
            <a:r>
              <a:rPr lang="cs-CZ" dirty="0" smtClean="0"/>
              <a:t>Při určování modu musíme nejprve statistický soubor roztřídit podle velikosti hodnot znaku, tj.  zjistit četnosti jednotlivých znaků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686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8229600" cy="60486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2400" b="1" dirty="0" smtClean="0">
                    <a:latin typeface="Arial" pitchFamily="34" charset="0"/>
                    <a:cs typeface="Arial" pitchFamily="34" charset="0"/>
                  </a:rPr>
                  <a:t>Příklad:</a:t>
                </a:r>
              </a:p>
              <a:p>
                <a:pPr marL="0" indent="0">
                  <a:buNone/>
                </a:pPr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Žáci napsali test s maximálním počtem bodů 10 s těmito výsledky: 8; 6; 4; 5; 9; 10; 9; 8; 5; 2; 3; 5; 8; 6; 7; 7; 4; 5; 5; 8; 8; 5; 7; 8; 6; 6; 10; 1; 8; 9; 2. Určete modus.</a:t>
                </a:r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1. krok – zjistíme četnosti a vytvoříme tabulku</a:t>
                </a:r>
              </a:p>
              <a:p>
                <a:pPr marL="0" indent="0">
                  <a:buNone/>
                </a:pPr>
                <a:endParaRPr lang="cs-CZ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cs-CZ" sz="24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2. Krok – určíme modus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sz="24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cs-CZ" sz="2400" b="1" i="1" smtClean="0">
                            <a:latin typeface="Cambria Math"/>
                          </a:rPr>
                          <m:t>𝒙</m:t>
                        </m:r>
                      </m:e>
                    </m:acc>
                  </m:oMath>
                </a14:m>
                <a:endParaRPr lang="cs-CZ" sz="2400" b="1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V tabulce vyhledáme hodnotu znaku s největší četností:</a:t>
                </a:r>
              </a:p>
              <a:p>
                <a:pPr marL="0" indent="0">
                  <a:buNone/>
                </a:pPr>
                <a:r>
                  <a:rPr lang="cs-CZ" sz="2400" dirty="0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acc>
                    <m:r>
                      <a:rPr lang="cs-CZ" sz="2400" b="1" i="1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cs-CZ" sz="2400" b="1" i="1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𝟖</m:t>
                    </m:r>
                  </m:oMath>
                </a14:m>
                <a:r>
                  <a:rPr lang="cs-CZ" sz="2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(8 bodů se vyskytuje nejčastěji)</a:t>
                </a:r>
              </a:p>
              <a:p>
                <a:pPr marL="0" indent="0">
                  <a:buNone/>
                </a:pPr>
                <a:r>
                  <a:rPr lang="cs-CZ" sz="2400" dirty="0" smtClean="0">
                    <a:latin typeface="Arial" pitchFamily="34" charset="0"/>
                    <a:cs typeface="Arial" pitchFamily="34" charset="0"/>
                  </a:rPr>
                  <a:t>To znamená, že žáci získali z testu nejčastěji 8 bodů.</a:t>
                </a:r>
                <a:endParaRPr lang="cs-CZ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8229600" cy="6048672"/>
              </a:xfrm>
              <a:blipFill rotWithShape="1">
                <a:blip r:embed="rId2"/>
                <a:stretch>
                  <a:fillRect l="-1111" t="-7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398976"/>
              </p:ext>
            </p:extLst>
          </p:nvPr>
        </p:nvGraphicFramePr>
        <p:xfrm>
          <a:off x="539552" y="3140968"/>
          <a:ext cx="7920881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136"/>
                <a:gridCol w="608795"/>
                <a:gridCol w="608795"/>
                <a:gridCol w="608795"/>
                <a:gridCol w="608795"/>
                <a:gridCol w="608795"/>
                <a:gridCol w="608795"/>
                <a:gridCol w="608795"/>
                <a:gridCol w="608795"/>
                <a:gridCol w="608795"/>
                <a:gridCol w="608795"/>
                <a:gridCol w="608795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Body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Počet žáků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8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cs-CZ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Medián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cs-CZ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cs-CZ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acc>
                  </m:oMath>
                </a14:m>
                <a:endParaRPr lang="cs-CZ" b="1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prostřední hodnota statistického znaku, která dělí statistický soubor na dvě stejně početné skupiny</a:t>
            </a:r>
          </a:p>
          <a:p>
            <a:pPr marL="0" indent="0"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Při určování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mediánu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musíme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statistický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soubor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seřadit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podle velikosti hodnot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znaku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od největšího po nejmenší či naopak.</a:t>
            </a:r>
          </a:p>
          <a:p>
            <a:pPr marL="0" indent="0"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Určení mediánu se liší podle počtu prvků ve statistickém souboru. Musíme rozlišovat 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lichý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sudý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počet.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5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cs-CZ" sz="2600" dirty="0" smtClean="0">
                    <a:latin typeface="Arial" pitchFamily="34" charset="0"/>
                    <a:cs typeface="Arial" pitchFamily="34" charset="0"/>
                  </a:rPr>
                  <a:t>Příklad (</a:t>
                </a:r>
                <a:r>
                  <a:rPr lang="cs-CZ" sz="2600" b="1" dirty="0" smtClean="0">
                    <a:latin typeface="Arial" pitchFamily="34" charset="0"/>
                    <a:cs typeface="Arial" pitchFamily="34" charset="0"/>
                  </a:rPr>
                  <a:t>lichý</a:t>
                </a:r>
                <a:r>
                  <a:rPr lang="cs-CZ" sz="2600" dirty="0" smtClean="0">
                    <a:latin typeface="Arial" pitchFamily="34" charset="0"/>
                    <a:cs typeface="Arial" pitchFamily="34" charset="0"/>
                  </a:rPr>
                  <a:t> počet údajů):</a:t>
                </a:r>
              </a:p>
              <a:p>
                <a:pPr marL="0" indent="0">
                  <a:buNone/>
                </a:pPr>
                <a:r>
                  <a:rPr lang="cs-CZ" sz="2600" dirty="0">
                    <a:latin typeface="Arial" pitchFamily="34" charset="0"/>
                    <a:cs typeface="Arial" pitchFamily="34" charset="0"/>
                  </a:rPr>
                  <a:t>Žáci napsali test s maximálním počtem bodů 10 s těmito výsledky: 8; 6; 4; 5; 9; 10; 9; 8; 5; 2; 3; 5; 8; 6; 7; 7; 4; 5; 5; 8; 8; 5; 7; 8; 6; 6; 10; 1; 8; 9; 2. Určete </a:t>
                </a:r>
                <a:r>
                  <a:rPr lang="cs-CZ" sz="2600" dirty="0" smtClean="0">
                    <a:latin typeface="Arial" pitchFamily="34" charset="0"/>
                    <a:cs typeface="Arial" pitchFamily="34" charset="0"/>
                  </a:rPr>
                  <a:t>medián.</a:t>
                </a:r>
              </a:p>
              <a:p>
                <a:pPr marL="0" indent="0">
                  <a:buNone/>
                </a:pPr>
                <a:endParaRPr lang="cs-CZ" sz="26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cs-CZ" sz="2600" dirty="0" smtClean="0">
                    <a:latin typeface="Arial" pitchFamily="34" charset="0"/>
                    <a:cs typeface="Arial" pitchFamily="34" charset="0"/>
                  </a:rPr>
                  <a:t>1. krok </a:t>
                </a:r>
                <a:r>
                  <a:rPr lang="cs-CZ" sz="2600" dirty="0">
                    <a:latin typeface="Arial" pitchFamily="34" charset="0"/>
                    <a:cs typeface="Arial" pitchFamily="34" charset="0"/>
                  </a:rPr>
                  <a:t>– </a:t>
                </a:r>
                <a:r>
                  <a:rPr lang="cs-CZ" sz="2600" dirty="0" smtClean="0">
                    <a:latin typeface="Arial" pitchFamily="34" charset="0"/>
                    <a:cs typeface="Arial" pitchFamily="34" charset="0"/>
                  </a:rPr>
                  <a:t>soubor seřadíme podle velikosti znaku:</a:t>
                </a:r>
              </a:p>
              <a:p>
                <a:pPr marL="0" indent="0">
                  <a:buNone/>
                </a:pPr>
                <a:r>
                  <a:rPr lang="cs-CZ" sz="2600" dirty="0" smtClean="0">
                    <a:latin typeface="Arial" pitchFamily="34" charset="0"/>
                    <a:cs typeface="Arial" pitchFamily="34" charset="0"/>
                  </a:rPr>
                  <a:t>1; 2; 2; 3; 4; 4; 5; 5; 5; 5; 5; 5; 6; 6; 6; 6; 7; 7; 7; 8; 8; 8; 8; 8; </a:t>
                </a:r>
              </a:p>
              <a:p>
                <a:pPr marL="0" indent="0">
                  <a:buNone/>
                </a:pPr>
                <a:r>
                  <a:rPr lang="cs-CZ" sz="2600" dirty="0" smtClean="0">
                    <a:latin typeface="Arial" pitchFamily="34" charset="0"/>
                    <a:cs typeface="Arial" pitchFamily="34" charset="0"/>
                  </a:rPr>
                  <a:t>8; 8; 9; 9; 9; 10; 10.	</a:t>
                </a:r>
                <a:endParaRPr lang="cs-CZ" sz="26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cs-CZ" sz="26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cs-CZ" sz="26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sz="2600" dirty="0">
                    <a:latin typeface="Arial" pitchFamily="34" charset="0"/>
                    <a:cs typeface="Arial" pitchFamily="34" charset="0"/>
                  </a:rPr>
                  <a:t>. Krok – určíme </a:t>
                </a:r>
                <a:r>
                  <a:rPr lang="cs-CZ" sz="2600" dirty="0" smtClean="0">
                    <a:latin typeface="Arial" pitchFamily="34" charset="0"/>
                    <a:cs typeface="Arial" pitchFamily="34" charset="0"/>
                  </a:rPr>
                  <a:t>medián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cs-CZ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cs-CZ" sz="26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acc>
                  </m:oMath>
                </a14:m>
                <a:endParaRPr lang="cs-CZ" sz="2600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cs-CZ" sz="2600" dirty="0">
                    <a:latin typeface="Arial" pitchFamily="34" charset="0"/>
                    <a:cs typeface="Arial" pitchFamily="34" charset="0"/>
                  </a:rPr>
                  <a:t>V </a:t>
                </a:r>
                <a:r>
                  <a:rPr lang="cs-CZ" sz="2600" dirty="0" smtClean="0">
                    <a:latin typeface="Arial" pitchFamily="34" charset="0"/>
                    <a:cs typeface="Arial" pitchFamily="34" charset="0"/>
                  </a:rPr>
                  <a:t>řadě </a:t>
                </a:r>
                <a:r>
                  <a:rPr lang="cs-CZ" sz="2600" dirty="0">
                    <a:latin typeface="Arial" pitchFamily="34" charset="0"/>
                    <a:cs typeface="Arial" pitchFamily="34" charset="0"/>
                  </a:rPr>
                  <a:t>vyhledáme hodnotu </a:t>
                </a:r>
                <a:r>
                  <a:rPr lang="cs-CZ" sz="2600" dirty="0" smtClean="0">
                    <a:latin typeface="Arial" pitchFamily="34" charset="0"/>
                    <a:cs typeface="Arial" pitchFamily="34" charset="0"/>
                  </a:rPr>
                  <a:t>znaku, který se nachází uprostřed</a:t>
                </a:r>
                <a:r>
                  <a:rPr lang="cs-CZ" sz="2600" dirty="0">
                    <a:latin typeface="Arial" pitchFamily="34" charset="0"/>
                    <a:cs typeface="Arial" pitchFamily="34" charset="0"/>
                  </a:rPr>
                  <a:t>		</a:t>
                </a:r>
                <a:endParaRPr lang="cs-CZ" sz="26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cs-CZ" sz="26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cs-CZ" sz="26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cs-CZ" sz="2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cs-CZ" sz="2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acc>
                    <m:r>
                      <a:rPr lang="cs-CZ" sz="2600" b="1" i="1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cs-CZ" sz="2600" b="1" i="1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𝟔</m:t>
                    </m:r>
                  </m:oMath>
                </a14:m>
                <a:endParaRPr lang="cs-CZ" sz="26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cs-CZ" sz="2600" dirty="0" smtClean="0">
                    <a:latin typeface="Arial" pitchFamily="34" charset="0"/>
                    <a:cs typeface="Arial" pitchFamily="34" charset="0"/>
                  </a:rPr>
                  <a:t>Medián je 6.</a:t>
                </a:r>
                <a:endParaRPr lang="cs-CZ" sz="26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cs-CZ" sz="24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cs-CZ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t="-1402" r="-19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Přímá spojnice se šipkou 4"/>
          <p:cNvCxnSpPr/>
          <p:nvPr/>
        </p:nvCxnSpPr>
        <p:spPr>
          <a:xfrm flipV="1">
            <a:off x="5724128" y="3212976"/>
            <a:ext cx="0" cy="3960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7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8229600" cy="5793507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cs-CZ" sz="2600" dirty="0" smtClean="0">
                    <a:latin typeface="Arial" pitchFamily="34" charset="0"/>
                    <a:cs typeface="Arial" pitchFamily="34" charset="0"/>
                  </a:rPr>
                  <a:t>Příklad (</a:t>
                </a:r>
                <a:r>
                  <a:rPr lang="cs-CZ" sz="2600" b="1" dirty="0" smtClean="0">
                    <a:latin typeface="Arial" pitchFamily="34" charset="0"/>
                    <a:cs typeface="Arial" pitchFamily="34" charset="0"/>
                  </a:rPr>
                  <a:t>sudý</a:t>
                </a:r>
                <a:r>
                  <a:rPr lang="cs-CZ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600" dirty="0">
                    <a:latin typeface="Arial" pitchFamily="34" charset="0"/>
                    <a:cs typeface="Arial" pitchFamily="34" charset="0"/>
                  </a:rPr>
                  <a:t>počet údajů):</a:t>
                </a:r>
              </a:p>
              <a:p>
                <a:pPr marL="0" indent="0">
                  <a:buNone/>
                </a:pPr>
                <a:r>
                  <a:rPr lang="cs-CZ" sz="2600" dirty="0" smtClean="0">
                    <a:latin typeface="Arial" pitchFamily="34" charset="0"/>
                    <a:cs typeface="Arial" pitchFamily="34" charset="0"/>
                  </a:rPr>
                  <a:t>Ve skupině 15 dělníků byl zjištěn tento počet zhotovených výrobků stejného druhu: 160; 185; 190; 180; 165; 175; 185; 165; 165; 170; 175; 165; 160; 165. Určete </a:t>
                </a:r>
                <a:r>
                  <a:rPr lang="cs-CZ" sz="2600" dirty="0">
                    <a:latin typeface="Arial" pitchFamily="34" charset="0"/>
                    <a:cs typeface="Arial" pitchFamily="34" charset="0"/>
                  </a:rPr>
                  <a:t>medián.</a:t>
                </a:r>
              </a:p>
              <a:p>
                <a:pPr marL="0" indent="0">
                  <a:buNone/>
                </a:pPr>
                <a:endParaRPr lang="cs-CZ" sz="26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cs-CZ" sz="2600" dirty="0">
                    <a:latin typeface="Arial" pitchFamily="34" charset="0"/>
                    <a:cs typeface="Arial" pitchFamily="34" charset="0"/>
                  </a:rPr>
                  <a:t>1. krok – soubor seřadíme podle velikosti znaku:</a:t>
                </a:r>
              </a:p>
              <a:p>
                <a:pPr marL="0" indent="0">
                  <a:buNone/>
                </a:pPr>
                <a:r>
                  <a:rPr lang="cs-CZ" sz="2600" dirty="0" smtClean="0">
                    <a:latin typeface="Arial" pitchFamily="34" charset="0"/>
                    <a:cs typeface="Arial" pitchFamily="34" charset="0"/>
                  </a:rPr>
                  <a:t>160; 160; 165; 165; 165; 165; 165; 170; 175; 175; 180; 185; 185; 190. </a:t>
                </a:r>
                <a:endParaRPr lang="cs-CZ" sz="26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cs-CZ" sz="26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cs-CZ" sz="2600" dirty="0">
                    <a:latin typeface="Arial" pitchFamily="34" charset="0"/>
                    <a:cs typeface="Arial" pitchFamily="34" charset="0"/>
                  </a:rPr>
                  <a:t>2. Krok – určíme medián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cs-CZ" sz="26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cs-CZ" sz="2600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acc>
                  </m:oMath>
                </a14:m>
                <a:endParaRPr lang="cs-CZ" sz="2600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cs-CZ" sz="2600" dirty="0">
                    <a:latin typeface="Arial" pitchFamily="34" charset="0"/>
                    <a:cs typeface="Arial" pitchFamily="34" charset="0"/>
                  </a:rPr>
                  <a:t>V řadě vyhledáme </a:t>
                </a:r>
                <a:r>
                  <a:rPr lang="cs-CZ" sz="2600" dirty="0" smtClean="0">
                    <a:latin typeface="Arial" pitchFamily="34" charset="0"/>
                    <a:cs typeface="Arial" pitchFamily="34" charset="0"/>
                  </a:rPr>
                  <a:t>hodnoty dvou znaků, které </a:t>
                </a:r>
                <a:r>
                  <a:rPr lang="cs-CZ" sz="2600" dirty="0">
                    <a:latin typeface="Arial" pitchFamily="34" charset="0"/>
                    <a:cs typeface="Arial" pitchFamily="34" charset="0"/>
                  </a:rPr>
                  <a:t>se nachází uprostřed	</a:t>
                </a:r>
                <a:r>
                  <a:rPr lang="cs-CZ" sz="2600" dirty="0" smtClean="0">
                    <a:latin typeface="Arial" pitchFamily="34" charset="0"/>
                    <a:cs typeface="Arial" pitchFamily="34" charset="0"/>
                  </a:rPr>
                  <a:t>a vypočteme jejich průměr:</a:t>
                </a:r>
                <a:r>
                  <a:rPr lang="cs-CZ" sz="2600" dirty="0">
                    <a:latin typeface="Arial" pitchFamily="34" charset="0"/>
                    <a:cs typeface="Arial" pitchFamily="34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cs-CZ" sz="26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	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cs-CZ" sz="2600" b="1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cs-CZ" sz="2600" b="1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acc>
                    <m:r>
                      <a:rPr lang="cs-CZ" sz="2600" b="1" i="1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cs-CZ" sz="2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cs-CZ" sz="2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𝟏𝟔𝟓</m:t>
                        </m:r>
                        <m:r>
                          <a:rPr lang="cs-CZ" sz="2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cs-CZ" sz="2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𝟏𝟕𝟎</m:t>
                        </m:r>
                      </m:num>
                      <m:den>
                        <m:r>
                          <a:rPr lang="cs-CZ" sz="2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  <m:r>
                      <a:rPr lang="cs-CZ" sz="2600" b="1" i="1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cs-CZ" sz="2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cs-CZ" sz="2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𝟑𝟑𝟓</m:t>
                        </m:r>
                      </m:num>
                      <m:den>
                        <m:r>
                          <a:rPr lang="cs-CZ" sz="2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  <m:r>
                      <a:rPr lang="cs-CZ" sz="2600" b="1" i="1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cs-CZ" sz="2600" b="1" i="1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𝟏𝟔𝟕</m:t>
                    </m:r>
                    <m:r>
                      <a:rPr lang="cs-CZ" sz="2600" b="1" i="1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cs-CZ" sz="2600" b="1" i="1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𝟓</m:t>
                    </m:r>
                  </m:oMath>
                </a14:m>
                <a:endParaRPr lang="cs-CZ" sz="26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cs-CZ" sz="2600" dirty="0">
                    <a:latin typeface="Arial" pitchFamily="34" charset="0"/>
                    <a:cs typeface="Arial" pitchFamily="34" charset="0"/>
                  </a:rPr>
                  <a:t>Medián je </a:t>
                </a:r>
                <a:r>
                  <a:rPr lang="cs-CZ" sz="2600" dirty="0" smtClean="0">
                    <a:latin typeface="Arial" pitchFamily="34" charset="0"/>
                    <a:cs typeface="Arial" pitchFamily="34" charset="0"/>
                  </a:rPr>
                  <a:t>167,5.</a:t>
                </a:r>
                <a:endParaRPr lang="cs-CZ" sz="26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8229600" cy="5793507"/>
              </a:xfrm>
              <a:blipFill rotWithShape="1">
                <a:blip r:embed="rId2"/>
                <a:stretch>
                  <a:fillRect l="-1111" t="-1368" r="-1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ravá složená závorka 3"/>
          <p:cNvSpPr/>
          <p:nvPr/>
        </p:nvSpPr>
        <p:spPr>
          <a:xfrm rot="5400000">
            <a:off x="5434860" y="2672916"/>
            <a:ext cx="506525" cy="136815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564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1365</Words>
  <Application>Microsoft Office PowerPoint</Application>
  <PresentationFormat>Předvádění na obrazovce (4:3)</PresentationFormat>
  <Paragraphs>244</Paragraphs>
  <Slides>22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sady Office</vt:lpstr>
      <vt:lpstr>Prezentace aplikace PowerPoint</vt:lpstr>
      <vt:lpstr>Charakteristiky polohy</vt:lpstr>
      <vt:lpstr>Charakteristiky polohy</vt:lpstr>
      <vt:lpstr>  Střední hodnoty</vt:lpstr>
      <vt:lpstr>Modus   x ̂</vt:lpstr>
      <vt:lpstr>Prezentace aplikace PowerPoint</vt:lpstr>
      <vt:lpstr>Medián  x ̃</vt:lpstr>
      <vt:lpstr>Prezentace aplikace PowerPoint</vt:lpstr>
      <vt:lpstr>Prezentace aplikace PowerPoint</vt:lpstr>
      <vt:lpstr>Průměry</vt:lpstr>
      <vt:lpstr>Aritmetický průměr x ̅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Ostatní typy průměrů: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Charakteristiky polohy</dc:title>
  <dc:creator>Doma</dc:creator>
  <cp:lastModifiedBy>Owner</cp:lastModifiedBy>
  <cp:revision>29</cp:revision>
  <dcterms:created xsi:type="dcterms:W3CDTF">2013-08-14T17:48:30Z</dcterms:created>
  <dcterms:modified xsi:type="dcterms:W3CDTF">2014-03-29T16:44:08Z</dcterms:modified>
</cp:coreProperties>
</file>