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56" r:id="rId3"/>
    <p:sldId id="257" r:id="rId4"/>
    <p:sldId id="261" r:id="rId5"/>
    <p:sldId id="264" r:id="rId6"/>
    <p:sldId id="258" r:id="rId7"/>
    <p:sldId id="259" r:id="rId8"/>
    <p:sldId id="260" r:id="rId9"/>
    <p:sldId id="265" r:id="rId10"/>
    <p:sldId id="266" r:id="rId11"/>
    <p:sldId id="262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Se&#353;it1" TargetMode="External"/><Relationship Id="rId1" Type="http://schemas.openxmlformats.org/officeDocument/2006/relationships/image" Target="../media/image6.jp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/>
              <a:t>P</a:t>
            </a:r>
            <a:r>
              <a:rPr lang="en-US"/>
              <a:t>očet</a:t>
            </a:r>
            <a:r>
              <a:rPr lang="cs-CZ"/>
              <a:t> čerpacích</a:t>
            </a:r>
            <a:r>
              <a:rPr lang="cs-CZ" baseline="0"/>
              <a:t> stanic</a:t>
            </a:r>
            <a:r>
              <a:rPr lang="en-US"/>
              <a:t> 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List1!$E$4</c:f>
              <c:strCache>
                <c:ptCount val="1"/>
                <c:pt idx="0">
                  <c:v>počet 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  <a:ln w="25400">
              <a:solidFill>
                <a:srgbClr val="0070C0"/>
              </a:solidFill>
            </a:ln>
          </c:spPr>
          <c:invertIfNegative val="0"/>
          <c:cat>
            <c:numRef>
              <c:f>List1!$D$5:$D$7</c:f>
              <c:numCache>
                <c:formatCode>General</c:formatCode>
                <c:ptCount val="3"/>
                <c:pt idx="0">
                  <c:v>2007</c:v>
                </c:pt>
                <c:pt idx="1">
                  <c:v>2010</c:v>
                </c:pt>
                <c:pt idx="2">
                  <c:v>2013</c:v>
                </c:pt>
              </c:numCache>
            </c:numRef>
          </c:cat>
          <c:val>
            <c:numRef>
              <c:f>List1!$E$5:$E$7</c:f>
              <c:numCache>
                <c:formatCode>General</c:formatCode>
                <c:ptCount val="3"/>
                <c:pt idx="0">
                  <c:v>792</c:v>
                </c:pt>
                <c:pt idx="1">
                  <c:v>946</c:v>
                </c:pt>
                <c:pt idx="2">
                  <c:v>1400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845184"/>
        <c:axId val="36851712"/>
      </c:barChart>
      <c:catAx>
        <c:axId val="94845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6851712"/>
        <c:crosses val="autoZero"/>
        <c:auto val="1"/>
        <c:lblAlgn val="ctr"/>
        <c:lblOffset val="100"/>
        <c:noMultiLvlLbl val="0"/>
      </c:catAx>
      <c:valAx>
        <c:axId val="368517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84518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AFCED-0CD8-4AE2-B64E-948C03BCE740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A74D6-F99F-4B22-95E1-66C2C730AF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4897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56FFB-5D77-45F7-9451-06B1BBA0FBE2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1735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713868"/>
              </p:ext>
            </p:extLst>
          </p:nvPr>
        </p:nvGraphicFramePr>
        <p:xfrm>
          <a:off x="611560" y="692697"/>
          <a:ext cx="7848872" cy="4680518"/>
        </p:xfrm>
        <a:graphic>
          <a:graphicData uri="http://schemas.openxmlformats.org/drawingml/2006/table">
            <a:tbl>
              <a:tblPr/>
              <a:tblGrid>
                <a:gridCol w="1816575"/>
                <a:gridCol w="2201426"/>
                <a:gridCol w="969194"/>
                <a:gridCol w="173007"/>
                <a:gridCol w="173007"/>
                <a:gridCol w="436048"/>
                <a:gridCol w="1172211"/>
                <a:gridCol w="907404"/>
              </a:tblGrid>
              <a:tr h="1316995"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302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760" marR="68760" marT="302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Obchodní akademie a Střední odborná škola, gen. F. Fajtla, Louny,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6138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CZ.1.07/1.5.00/34.0644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Matematika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2699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Kombinatorika, pravděpodobnost a statistika</a:t>
                      </a: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0780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Grafické znázornění četnosti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Ing. Jana Milková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srpen 2013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Ročník   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třetí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65839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Anotace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Prezentace seznamuje se způsoby grafického znázornění četnosti, s typy grafů a se správnou volbou typu grafu. </a:t>
                      </a:r>
                      <a:endParaRPr kumimoji="0" lang="en-US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03896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Jednotlivé snímky vyučující doprovází výkladem. Žáci píší výklad do sešitů, reagují na dotazy a doplňují výklad svými postřehy  a zkušenostmi s prezentací grafů např. v tisku.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258094" y="890370"/>
            <a:ext cx="4178002" cy="954453"/>
            <a:chOff x="930" y="418"/>
            <a:chExt cx="2451" cy="533"/>
          </a:xfrm>
        </p:grpSpPr>
        <p:pic>
          <p:nvPicPr>
            <p:cNvPr id="4" name="Picture 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418"/>
              <a:ext cx="1829" cy="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5" name="Picture 2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" y="502"/>
              <a:ext cx="36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611560" y="6021288"/>
            <a:ext cx="7920880" cy="700187"/>
          </a:xfrm>
        </p:spPr>
        <p:txBody>
          <a:bodyPr/>
          <a:lstStyle/>
          <a:p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Autorem materiálu a všech jeho částí, není-li uvedeno jinak, je  Ing. </a:t>
            </a:r>
            <a:r>
              <a:rPr lang="cs-CZ" altLang="cs-CZ" i="1" dirty="0" smtClean="0">
                <a:solidFill>
                  <a:srgbClr val="000000"/>
                </a:solidFill>
                <a:cs typeface="Arial" charset="0"/>
              </a:rPr>
              <a:t>Jana Milková. </a:t>
            </a:r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Dostupné z Metodického portálu www.rvp.cz, ISSN: 1802-4785. Provozuje Národní ústav pro vzdělávání, školské poradenské zařízení a zařízení pro další vzdělávání pedagogických pracovníků (NÚV).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1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Kartogram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Znázorňuje územní rozložení určitého jevu na mapě.</a:t>
            </a:r>
          </a:p>
          <a:p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204864"/>
            <a:ext cx="6624736" cy="4039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4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dirty="0" smtClean="0"/>
              <a:t>Použité zdroje</a:t>
            </a:r>
            <a:r>
              <a:rPr lang="cs-CZ" sz="2500" dirty="0" smtClean="0"/>
              <a:t>:</a:t>
            </a:r>
          </a:p>
          <a:p>
            <a:pPr marL="0" indent="0">
              <a:buNone/>
            </a:pPr>
            <a:r>
              <a:rPr lang="cs-CZ" sz="2500" dirty="0" smtClean="0"/>
              <a:t>Literatura</a:t>
            </a:r>
            <a:endParaRPr lang="cs-CZ" sz="2500" dirty="0" smtClean="0"/>
          </a:p>
          <a:p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BURDA, Zdeněk. </a:t>
            </a:r>
            <a:r>
              <a:rPr lang="cs-CZ" alt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Statistika pro obchodní akademie.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Praha: Nakladatelství Fortuna, 2009. ISBN 80-7168-963-7.</a:t>
            </a:r>
          </a:p>
          <a:p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ŘEZANKOVÁ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Hana a LÖSTER, Tomáš. </a:t>
            </a:r>
            <a:r>
              <a:rPr lang="cs-CZ" alt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Úvod do statistiky. 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Praha: VŠE v Praze, Nakladatelství </a:t>
            </a:r>
            <a:r>
              <a:rPr lang="cs-CZ" alt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Oeconomica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2009. ISBN 978-80-245-1514-4.</a:t>
            </a:r>
          </a:p>
          <a:p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STRÁDALOVÁ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Jarmila a KUBÁTOVÁ, Květa. </a:t>
            </a:r>
            <a:r>
              <a:rPr lang="cs-CZ" alt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Vybrané kapitoly ze statistiky I.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Praha: Univerzita Karlova – Nakladatelství Karolinum, 1997. ISBN 80-7184-493-4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Obrázky</a:t>
            </a:r>
            <a:endParaRPr lang="cs-CZ" alt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Piktogram: AUTOR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NEUVEDEN.</a:t>
            </a:r>
            <a:r>
              <a:rPr lang="cs-CZ" sz="2000" i="1" dirty="0">
                <a:latin typeface="Arial" panose="020B0604020202020204" pitchFamily="34" charset="0"/>
                <a:cs typeface="Arial" panose="020B0604020202020204" pitchFamily="34" charset="0"/>
              </a:rPr>
              <a:t> itesco.cz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[online]. [cit. 28.3.2014]. Dostupný na WWW: http://www.itesco.cz/cs/ostatni-sluzby/cerpaci-stanice/cerpaci-stanice/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Kartogram: AUTOR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NEUVEDEN. </a:t>
            </a:r>
            <a:r>
              <a:rPr lang="cs-CZ" sz="2000" i="1" dirty="0">
                <a:latin typeface="Arial" panose="020B0604020202020204" pitchFamily="34" charset="0"/>
                <a:cs typeface="Arial" panose="020B0604020202020204" pitchFamily="34" charset="0"/>
              </a:rPr>
              <a:t>dvs.cz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[online]. [cit. 28.3.2014]. Dostupný na WWW: </a:t>
            </a:r>
            <a:r>
              <a:rPr lang="cs-CZ" sz="2000" u="sng" dirty="0">
                <a:latin typeface="Arial" panose="020B0604020202020204" pitchFamily="34" charset="0"/>
                <a:cs typeface="Arial" panose="020B0604020202020204" pitchFamily="34" charset="0"/>
              </a:rPr>
              <a:t>http://www.dvs.cz/clanek.asp?id=6383415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68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Grafické znázornění četnosti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27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Grafické znázornění četnosti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Typy </a:t>
            </a:r>
            <a:r>
              <a:rPr lang="cs-CZ" dirty="0">
                <a:latin typeface="Arial" pitchFamily="34" charset="0"/>
                <a:cs typeface="Arial" pitchFamily="34" charset="0"/>
              </a:rPr>
              <a:t>grafů ke znázornění rozdělení četnosti:</a:t>
            </a:r>
          </a:p>
          <a:p>
            <a:r>
              <a:rPr lang="cs-CZ" dirty="0">
                <a:latin typeface="Arial" pitchFamily="34" charset="0"/>
                <a:cs typeface="Arial" pitchFamily="34" charset="0"/>
              </a:rPr>
              <a:t>spojnicový graf – </a:t>
            </a:r>
            <a:r>
              <a:rPr lang="cs-CZ" u="sng" dirty="0">
                <a:latin typeface="Arial" pitchFamily="34" charset="0"/>
                <a:cs typeface="Arial" pitchFamily="34" charset="0"/>
              </a:rPr>
              <a:t>polygon četnosti</a:t>
            </a:r>
            <a:r>
              <a:rPr lang="cs-CZ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cs-CZ" dirty="0">
                <a:latin typeface="Arial" pitchFamily="34" charset="0"/>
                <a:cs typeface="Arial" pitchFamily="34" charset="0"/>
              </a:rPr>
              <a:t>sloupcový graf – </a:t>
            </a:r>
            <a:r>
              <a:rPr lang="cs-CZ" u="sng" dirty="0">
                <a:latin typeface="Arial" pitchFamily="34" charset="0"/>
                <a:cs typeface="Arial" pitchFamily="34" charset="0"/>
              </a:rPr>
              <a:t>histogram</a:t>
            </a:r>
            <a:endParaRPr lang="cs-CZ" dirty="0">
              <a:latin typeface="Arial" pitchFamily="34" charset="0"/>
              <a:cs typeface="Arial" pitchFamily="34" charset="0"/>
            </a:endParaRPr>
          </a:p>
          <a:p>
            <a:r>
              <a:rPr lang="cs-CZ" dirty="0">
                <a:latin typeface="Arial" pitchFamily="34" charset="0"/>
                <a:cs typeface="Arial" pitchFamily="34" charset="0"/>
              </a:rPr>
              <a:t>kruhový graf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(výsečový)</a:t>
            </a:r>
          </a:p>
          <a:p>
            <a:pPr marL="0" indent="0">
              <a:buNone/>
            </a:pPr>
            <a:endParaRPr lang="cs-CZ" dirty="0">
              <a:latin typeface="Arial" pitchFamily="34" charset="0"/>
              <a:cs typeface="Arial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319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oučásti grafů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nadpis grafu – umísťujeme většinou nad graf, v některých případech je možné i pod graf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dvě navzájem kolmé osy (kromě kruhových) 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osy jsou označeny veličinou či jednotkou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rozdělení os na dílky se základními číselnými hodnotami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vhodné měřítko grafu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vhodně zvolené formáty a barvy datových řad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klíč – vysvětluje použité barvy, čáry, šrafování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2790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Při konstrukci grafů je třeba dodržet: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lnSpcReduction="10000"/>
          </a:bodyPr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vodorovná osa – hodnoty statistického znaku (intervaly tříd)</a:t>
            </a: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svislá osa – četnost (relativní četnost)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u os musí být uvedeny měrné jednotky (výjimkou jsou roky, měsíce)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zvolit vhodné rozpětí stupnice a vhodnou délku stupnice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k rychlejšímu a přesnějšímu sestrojení grafu se doporučuje použít grafické papíry (milimetrový,…)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zvolit vhodný tvar grafu – zlepší se tím přehlednost        a srozumitelnost</a:t>
            </a: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5996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Polygon četnosti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n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ejčastější použití pro znázornění vývoje v čase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636912"/>
            <a:ext cx="5328592" cy="3203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469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Histogram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Vhodný v případě, kdy jsou hodnoty znaku sdruženy v intervaly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564904"/>
            <a:ext cx="5832648" cy="3711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466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Kruhový graf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p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oužití především pro znázornění četnosti kvalitativního znaku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533" y="2420888"/>
            <a:ext cx="5472608" cy="363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810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Obrázkový graf (piktogram)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p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oužití k vyjádření určitého jevu pomocí odpovídajících obrázků. Většinou slouží ke srovnání.</a:t>
            </a:r>
          </a:p>
          <a:p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Graf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412939"/>
              </p:ext>
            </p:extLst>
          </p:nvPr>
        </p:nvGraphicFramePr>
        <p:xfrm>
          <a:off x="1187624" y="2420888"/>
          <a:ext cx="6768752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155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449</Words>
  <Application>Microsoft Office PowerPoint</Application>
  <PresentationFormat>Předvádění na obrazovce (4:3)</PresentationFormat>
  <Paragraphs>74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Prezentace aplikace PowerPoint</vt:lpstr>
      <vt:lpstr>Grafické znázornění četnosti</vt:lpstr>
      <vt:lpstr>Grafické znázornění četnosti</vt:lpstr>
      <vt:lpstr>Součásti grafů</vt:lpstr>
      <vt:lpstr>Při konstrukci grafů je třeba dodržet:</vt:lpstr>
      <vt:lpstr>Polygon četnosti</vt:lpstr>
      <vt:lpstr>Histogram</vt:lpstr>
      <vt:lpstr>Kruhový graf</vt:lpstr>
      <vt:lpstr>Obrázkový graf (piktogram)</vt:lpstr>
      <vt:lpstr>Kartogram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Grafické znázornění četnosti</dc:title>
  <dc:creator>Doma</dc:creator>
  <cp:lastModifiedBy>Owner</cp:lastModifiedBy>
  <cp:revision>19</cp:revision>
  <dcterms:created xsi:type="dcterms:W3CDTF">2013-08-14T13:04:09Z</dcterms:created>
  <dcterms:modified xsi:type="dcterms:W3CDTF">2014-03-29T16:41:45Z</dcterms:modified>
</cp:coreProperties>
</file>