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E4524-356C-4460-BAA5-F752EB1AFEED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6C7CF-41B1-4883-AC0B-F28979F8EE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451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C6C7CF-41B1-4883-AC0B-F28979F8EEC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41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56FFB-5D77-45F7-9451-06B1BBA0FBE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7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58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18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32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03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29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5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7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32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9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06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86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9B677-880E-4B95-9824-470EE7EDCFEF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76B85-41FF-4D25-BFAE-A173834AD4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153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186347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Třídící znaky a jejich četnost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srpen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výklad učiva třídící znaky a jejich četnost a výklad doplňuje řešeným příkladem.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</a:t>
                      </a: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řešení uvedeného příkladu.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Příklad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: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2769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Ve třídě 3. A je celkem 31 žáků, kteří si volili jeden ze tří jazyků: německý, ruský, anglický. Německý si zvolilo 10, ruský 12 a anglický 9 žáků. Sestavte tabulku četností a relativních četností.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090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Řešení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: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40127415"/>
                  </p:ext>
                </p:extLst>
              </p:nvPr>
            </p:nvGraphicFramePr>
            <p:xfrm>
              <a:off x="1259632" y="1556792"/>
              <a:ext cx="6275041" cy="7416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8232"/>
                    <a:gridCol w="1395603"/>
                    <a:gridCol w="1395603"/>
                    <a:gridCol w="139560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jazyk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německý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ruský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anglický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četnost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10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12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40127415"/>
                  </p:ext>
                </p:extLst>
              </p:nvPr>
            </p:nvGraphicFramePr>
            <p:xfrm>
              <a:off x="1259632" y="1556792"/>
              <a:ext cx="6275041" cy="7416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8232"/>
                    <a:gridCol w="1395603"/>
                    <a:gridCol w="1395603"/>
                    <a:gridCol w="139560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jazyk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německý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ruský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anglický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92" t="-108197" r="-20117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10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12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1523067"/>
                  </p:ext>
                </p:extLst>
              </p:nvPr>
            </p:nvGraphicFramePr>
            <p:xfrm>
              <a:off x="1259632" y="2780928"/>
              <a:ext cx="6384031" cy="7416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8232"/>
                    <a:gridCol w="1431933"/>
                    <a:gridCol w="1431933"/>
                    <a:gridCol w="14319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jazyk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německý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ruský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anglický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relativní četnost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0,32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0,39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0,29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1523067"/>
                  </p:ext>
                </p:extLst>
              </p:nvPr>
            </p:nvGraphicFramePr>
            <p:xfrm>
              <a:off x="1259632" y="2780928"/>
              <a:ext cx="6384031" cy="7416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8232"/>
                    <a:gridCol w="1431933"/>
                    <a:gridCol w="1431933"/>
                    <a:gridCol w="14319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jazyk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německý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ruský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anglický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92" t="-108197" r="-20614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0,32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0,39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 pitchFamily="34" charset="0"/>
                              <a:cs typeface="Arial" pitchFamily="34" charset="0"/>
                            </a:rPr>
                            <a:t>0,29</a:t>
                          </a:r>
                          <a:endParaRPr lang="cs-CZ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272418" y="3967158"/>
                <a:ext cx="6480720" cy="1992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</a:rPr>
                            <m:t>10 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/>
                            </a:rPr>
                            <m:t>31</m:t>
                          </m:r>
                        </m:den>
                      </m:f>
                      <m:r>
                        <a:rPr lang="cs-CZ" sz="1600" b="0" i="1" smtClean="0">
                          <a:latin typeface="Cambria Math"/>
                        </a:rPr>
                        <m:t>=0,3225806451</m:t>
                      </m:r>
                      <m:acc>
                        <m:accPr>
                          <m:chr m:val="̇"/>
                          <m:ctrlPr>
                            <a:rPr lang="cs-CZ" sz="16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/>
                            </a:rPr>
                            <m:t>=</m:t>
                          </m:r>
                        </m:e>
                      </m:acc>
                      <m:r>
                        <a:rPr lang="cs-CZ" sz="1600" b="0" i="1" smtClean="0">
                          <a:latin typeface="Cambria Math"/>
                        </a:rPr>
                        <m:t>0,32</m:t>
                      </m:r>
                    </m:oMath>
                  </m:oMathPara>
                </a14:m>
                <a:endParaRPr lang="cs-CZ" sz="1600" b="0" dirty="0" smtClean="0"/>
              </a:p>
              <a:p>
                <a:endParaRPr lang="cs-CZ" sz="1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1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i="1">
                            <a:latin typeface="Cambria Math"/>
                          </a:rPr>
                          <m:t>1</m:t>
                        </m:r>
                        <m:r>
                          <a:rPr lang="cs-CZ" sz="1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31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=0,3870967741</m:t>
                    </m:r>
                    <m:r>
                      <a:rPr lang="cs-CZ" sz="1600" i="1" smtClean="0">
                        <a:latin typeface="Cambria Math"/>
                      </a:rPr>
                      <m:t>9</m:t>
                    </m:r>
                    <m:acc>
                      <m:accPr>
                        <m:chr m:val="̇"/>
                        <m:ctrlPr>
                          <a:rPr lang="cs-CZ" sz="1600" i="1">
                            <a:latin typeface="Cambria Math"/>
                          </a:rPr>
                        </m:ctrlPr>
                      </m:accPr>
                      <m:e>
                        <m:r>
                          <a:rPr lang="cs-CZ" sz="1600" i="1">
                            <a:latin typeface="Cambria Math"/>
                          </a:rPr>
                          <m:t>=</m:t>
                        </m:r>
                      </m:e>
                    </m:acc>
                    <m:r>
                      <a:rPr lang="cs-CZ" sz="1600" i="1">
                        <a:latin typeface="Cambria Math"/>
                      </a:rPr>
                      <m:t>0,3</m:t>
                    </m:r>
                  </m:oMath>
                </a14:m>
                <a:r>
                  <a:rPr lang="cs-CZ" sz="1600" dirty="0" smtClean="0"/>
                  <a:t>9</a:t>
                </a:r>
              </a:p>
              <a:p>
                <a:endParaRPr lang="cs-CZ" sz="16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cs-CZ" sz="1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31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=0,2903225806</m:t>
                    </m:r>
                    <m:acc>
                      <m:accPr>
                        <m:chr m:val="̇"/>
                        <m:ctrlPr>
                          <a:rPr lang="cs-CZ" sz="1600" i="1">
                            <a:latin typeface="Cambria Math"/>
                          </a:rPr>
                        </m:ctrlPr>
                      </m:accPr>
                      <m:e>
                        <m:r>
                          <a:rPr lang="cs-CZ" sz="1600" i="1">
                            <a:latin typeface="Cambria Math"/>
                          </a:rPr>
                          <m:t>=</m:t>
                        </m:r>
                      </m:e>
                    </m:acc>
                    <m:r>
                      <a:rPr lang="cs-CZ" sz="1600" i="1">
                        <a:latin typeface="Cambria Math"/>
                      </a:rPr>
                      <m:t>0,</m:t>
                    </m:r>
                  </m:oMath>
                </a14:m>
                <a:r>
                  <a:rPr lang="cs-CZ" sz="1600" dirty="0" smtClean="0"/>
                  <a:t>29</a:t>
                </a:r>
                <a:endParaRPr lang="cs-CZ" sz="1600" dirty="0"/>
              </a:p>
              <a:p>
                <a:endParaRPr lang="cs-CZ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418" y="3967158"/>
                <a:ext cx="6480720" cy="19925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344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BURDA, Zdeněk.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Statistika pro obchodní akademie.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Nakladatelství Fortuna, 2009. ISBN 80-7168-963-7.</a:t>
            </a:r>
          </a:p>
          <a:p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ŘEZANKOVÁ, Hana a LÖSTER, Tomáš.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Úvod do statistiky.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Praha: VŠE v Praze, Nakladatelství </a:t>
            </a:r>
            <a:r>
              <a:rPr lang="cs-CZ" alt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Oeconomica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2009. ISBN 978-80-245-1514-4.</a:t>
            </a:r>
          </a:p>
          <a:p>
            <a:endParaRPr lang="cs-CZ" altLang="cs-CZ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STRÁDALOVÁ, Jarmila a KUBÁTOVÁ, Květa.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kapitoly ze statistiky I.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Univerzita Karlova – Nakladatelství Karolinum, 1997. ISBN 80-7184-493-4.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26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Třídící znaky a jejich četnost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rozdělení,</a:t>
            </a:r>
          </a:p>
          <a:p>
            <a:r>
              <a:rPr lang="cs-CZ" sz="4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grafické znázornění</a:t>
            </a:r>
            <a:endParaRPr lang="cs-CZ" sz="4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22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Třídění statistických údajů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je první fází statistického zpracování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musíme: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určit hlediska pro třídění (stanovit třídící znak)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stanovit obměny třídícího znaku (u číselných použijeme buď všechny, např. známky ve škole, nebo je shrneme do číselných intervalů, např. třídění podle mzdy, výšky,…)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vyjádřit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četnost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 počet případů v každé skupině třídícího znaku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7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Stanovení obměn třídícího znaku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Slovně vyjádřené znaky:	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vyjádřené menším počtem obměn (pohlaví – muž, žena; mzda – časová, úkolová;…) do tabulky vypíšeme všechny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u vyjádřených větším počtem obměn (bydliště, typ auta,…) vybereme zpravidla ty nedůležitější a zbývající se shrnou jako „ostatní“.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Číselné znaky: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při minimálním množství se použijí všechny (třídění podle známek,…) 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při velkém množství je shrnujeme do číselných intervalů (třídění podle výšky platu,…)</a:t>
            </a:r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54635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28246"/>
            <a:ext cx="8229600" cy="11430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Rozdělení žáků třídy 3. A </a:t>
            </a:r>
            <a:br>
              <a:rPr lang="cs-CZ" sz="2400" dirty="0" smtClean="0">
                <a:latin typeface="Arial" pitchFamily="34" charset="0"/>
                <a:cs typeface="Arial" pitchFamily="34" charset="0"/>
              </a:rPr>
            </a:br>
            <a:r>
              <a:rPr lang="cs-CZ" sz="2400" dirty="0" smtClean="0">
                <a:latin typeface="Arial" pitchFamily="34" charset="0"/>
                <a:cs typeface="Arial" pitchFamily="34" charset="0"/>
              </a:rPr>
              <a:t>podle celkového hodnocení prospěchu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997273"/>
              </p:ext>
            </p:extLst>
          </p:nvPr>
        </p:nvGraphicFramePr>
        <p:xfrm>
          <a:off x="2483768" y="2876676"/>
          <a:ext cx="4176464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8312"/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Stupeň hodnocení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Počet žáků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Prospěli s vyznamenáním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  4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Prospěli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Neprospěli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  3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Neklasifikováni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  1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Celkem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cs-C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164198" y="376288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četnosti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6660142" y="3956475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2987734" y="2116335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třídící znak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Přímá spojnice se šipkou 12"/>
          <p:cNvCxnSpPr/>
          <p:nvPr/>
        </p:nvCxnSpPr>
        <p:spPr>
          <a:xfrm>
            <a:off x="3491790" y="2485667"/>
            <a:ext cx="0" cy="1537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611470" y="3624381"/>
            <a:ext cx="1108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slovní obměny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Přímá spojnice se šipkou 15"/>
          <p:cNvCxnSpPr/>
          <p:nvPr/>
        </p:nvCxnSpPr>
        <p:spPr>
          <a:xfrm>
            <a:off x="2033732" y="3439877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2033642" y="4509035"/>
            <a:ext cx="37389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2033732" y="3790683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2046098" y="413221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2033732" y="3431044"/>
            <a:ext cx="0" cy="10508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1547574" y="3947546"/>
            <a:ext cx="48615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98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Číselné intervaly třídícího znaku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dolní mez – levá strana intervalu</a:t>
            </a:r>
          </a:p>
          <a:p>
            <a:r>
              <a:rPr lang="cs-CZ" sz="2800" dirty="0" smtClean="0"/>
              <a:t>horní mez -  pravá strana intervalu</a:t>
            </a:r>
          </a:p>
          <a:p>
            <a:r>
              <a:rPr lang="cs-CZ" sz="2800" dirty="0" smtClean="0"/>
              <a:t>uzavřený interval – interval s oběma mezemi</a:t>
            </a:r>
          </a:p>
          <a:p>
            <a:r>
              <a:rPr lang="cs-CZ" sz="2800" dirty="0" smtClean="0"/>
              <a:t>otevřený interval – interval s jednou mezí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U otevřených intervalů znaménko – znamená až do; znaménko + a více.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0475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Roztřídění pracovníků podle výše měsíčních prémií</a:t>
            </a:r>
            <a:endParaRPr lang="cs-CZ" sz="2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737120"/>
              </p:ext>
            </p:extLst>
          </p:nvPr>
        </p:nvGraphicFramePr>
        <p:xfrm>
          <a:off x="1979712" y="2351549"/>
          <a:ext cx="4824537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2512"/>
                <a:gridCol w="1100675"/>
                <a:gridCol w="1100675"/>
                <a:gridCol w="1100675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Prémie Kč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Počet pracovníků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Celkem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muži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ženy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--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3 000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24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36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60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3 001 –  3 500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290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314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604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3 501 –  4 000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730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568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1 298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4 001 –  5 000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846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454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1 300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5 001 –  6 000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174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46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220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6 001 +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26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   36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Celkem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2 090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 1 428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3 518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267744" y="155679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třídící znak</a:t>
            </a:r>
            <a:endParaRPr lang="cs-CZ" sz="1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128284" y="2780928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slovní obměny</a:t>
            </a:r>
            <a:endParaRPr lang="cs-CZ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311948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otevřený</a:t>
            </a: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067944" y="1555553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t</a:t>
            </a:r>
            <a:r>
              <a:rPr lang="cs-CZ" sz="1600" dirty="0" smtClean="0"/>
              <a:t>řídící znak (pohlaví)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91816" y="278092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interval</a:t>
            </a:r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50302" y="494173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mez horní</a:t>
            </a:r>
            <a:endParaRPr lang="cs-CZ" sz="1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452320" y="386104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četnost</a:t>
            </a:r>
            <a:endParaRPr lang="cs-CZ" sz="1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27912" y="3480929"/>
            <a:ext cx="952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uzavřený</a:t>
            </a:r>
            <a:endParaRPr lang="cs-CZ" sz="16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39552" y="3907214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číselné obměny</a:t>
            </a:r>
            <a:endParaRPr lang="cs-CZ" sz="16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51856" y="458842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mez dolní</a:t>
            </a:r>
            <a:endParaRPr lang="cs-CZ" sz="1600" dirty="0"/>
          </a:p>
        </p:txBody>
      </p:sp>
      <p:cxnSp>
        <p:nvCxnSpPr>
          <p:cNvPr id="18" name="Přímá spojnice se šipkou 17"/>
          <p:cNvCxnSpPr/>
          <p:nvPr/>
        </p:nvCxnSpPr>
        <p:spPr>
          <a:xfrm>
            <a:off x="2699792" y="1895346"/>
            <a:ext cx="0" cy="3815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4644008" y="1920328"/>
            <a:ext cx="0" cy="3815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>
            <a:stCxn id="5" idx="1"/>
          </p:cNvCxnSpPr>
          <p:nvPr/>
        </p:nvCxnSpPr>
        <p:spPr>
          <a:xfrm flipH="1">
            <a:off x="5508104" y="2950205"/>
            <a:ext cx="16201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H="1">
            <a:off x="6948264" y="4030325"/>
            <a:ext cx="5040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1480084" y="3288759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>
            <a:off x="1516993" y="4021700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1526178" y="4365104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/>
          <p:nvPr/>
        </p:nvCxnSpPr>
        <p:spPr>
          <a:xfrm>
            <a:off x="1513874" y="4762933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>
            <a:off x="1549232" y="5116241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/>
          <p:nvPr/>
        </p:nvCxnSpPr>
        <p:spPr>
          <a:xfrm>
            <a:off x="1507668" y="3650206"/>
            <a:ext cx="3556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32"/>
          <p:cNvCxnSpPr/>
          <p:nvPr/>
        </p:nvCxnSpPr>
        <p:spPr>
          <a:xfrm>
            <a:off x="1521522" y="4021700"/>
            <a:ext cx="0" cy="343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/>
          <p:nvPr/>
        </p:nvCxnSpPr>
        <p:spPr>
          <a:xfrm>
            <a:off x="1375938" y="4193402"/>
            <a:ext cx="145584" cy="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12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980728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cs-CZ" sz="2600" dirty="0" smtClean="0">
                    <a:latin typeface="Arial" pitchFamily="34" charset="0"/>
                    <a:cs typeface="Arial" pitchFamily="34" charset="0"/>
                  </a:rPr>
                  <a:t>Součet četností všech možných hodnot znaku se rovná počtu všech jednotek statistického souboru:</a:t>
                </a:r>
              </a:p>
              <a:p>
                <a:endParaRPr lang="cs-CZ" sz="2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cs-CZ" sz="26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2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cs-CZ" sz="2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sz="2600" b="0" i="1" smtClean="0">
                              <a:latin typeface="Cambria Math"/>
                            </a:rPr>
                            <m:t>𝑟</m:t>
                          </m:r>
                        </m:sup>
                        <m:e>
                          <m:sSub>
                            <m:sSubPr>
                              <m:ctrlPr>
                                <a:rPr lang="cs-CZ" sz="2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6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cs-CZ" sz="2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sz="2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cs-CZ" sz="2600" b="0" i="1" smtClean="0">
                              <a:latin typeface="Cambria Math"/>
                            </a:rPr>
                            <m:t>𝑛</m:t>
                          </m:r>
                        </m:e>
                      </m:nary>
                    </m:oMath>
                  </m:oMathPara>
                </a14:m>
                <a:endParaRPr lang="cs-CZ" sz="2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600" dirty="0">
                    <a:latin typeface="Arial" pitchFamily="34" charset="0"/>
                    <a:cs typeface="Arial" pitchFamily="34" charset="0"/>
                  </a:rPr>
                  <a:t>	</a:t>
                </a:r>
                <a:endParaRPr lang="cs-CZ" sz="2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600" b="0" dirty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cs-CZ" sz="2600" dirty="0" smtClean="0">
                    <a:latin typeface="Arial" pitchFamily="34" charset="0"/>
                    <a:cs typeface="Arial" pitchFamily="34" charset="0"/>
                  </a:rPr>
                  <a:t>    – počet obměn		</a:t>
                </a:r>
              </a:p>
              <a:p>
                <a:pPr marL="0" indent="0">
                  <a:buNone/>
                </a:pPr>
                <a:r>
                  <a:rPr lang="cs-CZ" sz="2600" dirty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6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6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sz="2600" b="0" i="0" smtClean="0">
                        <a:latin typeface="Cambria Math"/>
                      </a:rPr>
                      <m:t> −č</m:t>
                    </m:r>
                    <m:r>
                      <m:rPr>
                        <m:sty m:val="p"/>
                      </m:rPr>
                      <a:rPr lang="cs-CZ" sz="2600" b="0" i="0" smtClean="0">
                        <a:latin typeface="Cambria Math"/>
                      </a:rPr>
                      <m:t>etnost</m:t>
                    </m:r>
                  </m:oMath>
                </a14:m>
                <a:r>
                  <a:rPr lang="cs-CZ" sz="2600" b="0" dirty="0" smtClean="0">
                    <a:latin typeface="Arial" pitchFamily="34" charset="0"/>
                    <a:cs typeface="Arial" pitchFamily="34" charset="0"/>
                  </a:rPr>
                  <a:t> příslušné obměny</a:t>
                </a:r>
              </a:p>
              <a:p>
                <a:pPr marL="0" indent="0">
                  <a:buNone/>
                </a:pPr>
                <a:r>
                  <a:rPr lang="cs-CZ" sz="2600" dirty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𝑛</m:t>
                    </m:r>
                    <m:r>
                      <a:rPr lang="cs-CZ" sz="26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600" b="0" dirty="0" smtClean="0">
                    <a:latin typeface="Arial" pitchFamily="34" charset="0"/>
                    <a:cs typeface="Arial" pitchFamily="34" charset="0"/>
                  </a:rPr>
                  <a:t>   – počet jednotek v souboru</a:t>
                </a:r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980728"/>
                <a:ext cx="8229600" cy="4525963"/>
              </a:xfrm>
              <a:blipFill rotWithShape="1">
                <a:blip r:embed="rId2"/>
                <a:stretch>
                  <a:fillRect l="-1185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21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Relativní četnost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363272" cy="424847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udává, jaká část souboru má hodnotu určitého znaku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sz="2400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součet relativních četností se rovná 1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𝑟</m:t>
                          </m:r>
                        </m:sup>
                        <m:e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sz="2400" b="0" i="1" smtClean="0">
                              <a:latin typeface="Cambria Math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vyjadřuje se i v procentech, pak jejich součet je 100 </a:t>
                </a:r>
                <a:r>
                  <a:rPr lang="cs-CZ" sz="2600" dirty="0" smtClean="0">
                    <a:latin typeface="Arial" pitchFamily="34" charset="0"/>
                    <a:cs typeface="Arial" pitchFamily="34" charset="0"/>
                  </a:rPr>
                  <a:t>%</a:t>
                </a:r>
              </a:p>
              <a:p>
                <a:pPr marL="0" indent="0">
                  <a:buNone/>
                </a:pPr>
                <a:r>
                  <a:rPr lang="cs-CZ" sz="2800" dirty="0"/>
                  <a:t>	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363272" cy="4248472"/>
              </a:xfrm>
              <a:blipFill rotWithShape="1">
                <a:blip r:embed="rId2"/>
                <a:stretch>
                  <a:fillRect l="-1020" t="-18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3451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620</Words>
  <Application>Microsoft Office PowerPoint</Application>
  <PresentationFormat>Předvádění na obrazovce (4:3)</PresentationFormat>
  <Paragraphs>160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Třídící znaky a jejich četnost</vt:lpstr>
      <vt:lpstr>Třídění statistických údajů</vt:lpstr>
      <vt:lpstr>Stanovení obměn třídícího znaku</vt:lpstr>
      <vt:lpstr>Rozdělení žáků třídy 3. A  podle celkového hodnocení prospěchu</vt:lpstr>
      <vt:lpstr>Číselné intervaly třídícího znaku</vt:lpstr>
      <vt:lpstr>Roztřídění pracovníků podle výše měsíčních prémií</vt:lpstr>
      <vt:lpstr>Prezentace aplikace PowerPoint</vt:lpstr>
      <vt:lpstr>Relativní četnost</vt:lpstr>
      <vt:lpstr> Příklad:</vt:lpstr>
      <vt:lpstr> Řešení: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Četnost</dc:title>
  <dc:creator>Doma</dc:creator>
  <cp:lastModifiedBy>Owner</cp:lastModifiedBy>
  <cp:revision>18</cp:revision>
  <dcterms:created xsi:type="dcterms:W3CDTF">2013-08-13T09:44:07Z</dcterms:created>
  <dcterms:modified xsi:type="dcterms:W3CDTF">2014-03-29T16:31:00Z</dcterms:modified>
</cp:coreProperties>
</file>