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528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1355525"/>
              </p:ext>
            </p:extLst>
          </p:nvPr>
        </p:nvGraphicFramePr>
        <p:xfrm>
          <a:off x="611560" y="692697"/>
          <a:ext cx="7848872" cy="4680518"/>
        </p:xfrm>
        <a:graphic>
          <a:graphicData uri="http://schemas.openxmlformats.org/drawingml/2006/table">
            <a:tbl>
              <a:tblPr/>
              <a:tblGrid>
                <a:gridCol w="1816575"/>
                <a:gridCol w="2201426"/>
                <a:gridCol w="969194"/>
                <a:gridCol w="173007"/>
                <a:gridCol w="173007"/>
                <a:gridCol w="436048"/>
                <a:gridCol w="1172211"/>
                <a:gridCol w="907404"/>
              </a:tblGrid>
              <a:tr h="1316995"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760" marR="68760" marT="302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760" marR="68760" marT="302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Obchodní akademie a Střední odborná škola, gen. F. Fajtla, Louny, </a:t>
                      </a:r>
                      <a:r>
                        <a:rPr kumimoji="0" lang="cs-CZ" alt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p.o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Osvoboditelů 380, Louny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6138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projektu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CZ.1.07/1.5.00/34.0644</a:t>
                      </a:r>
                      <a:endParaRPr kumimoji="0" lang="cs-CZ" alt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sady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DUM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09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Předmět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Matematika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2699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Tematický okruh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Kombinatorika, pravděpodobnost a statistika</a:t>
                      </a: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0780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Název materiálu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Variace, permutace a kombinace s opakováním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Ing. Jana Milková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Datum tvorby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únor 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2014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Ročník   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třetí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865839">
                <a:tc gridSpan="8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Anotace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Prezentace vysvětluje učivo kombinatorických úloh s opakováním. </a:t>
                      </a:r>
                      <a:r>
                        <a:rPr kumimoji="0" lang="cs-CZ" altLang="cs-C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Times New Roman" pitchFamily="18" charset="0"/>
                        </a:rPr>
                        <a:t>O</a:t>
                      </a:r>
                      <a:r>
                        <a:rPr kumimoji="0" lang="cs-CZ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+mn-ea"/>
                          <a:cs typeface="Times New Roman" pitchFamily="18" charset="0"/>
                        </a:rPr>
                        <a:t>bsahuje řešené ukázkové úlohy učiva variace, permutace a kombinace s opakováním.</a:t>
                      </a: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103896">
                <a:tc gridSpan="8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Metodický pokyn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Jednotlivé snímky a především slovní úlohy vyučující doprovází výkladem. Žáci píší výklad do sešitů, reagují na dotazy a pod vedením vyučující navrhují řešení uvedených příkladů.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1258094" y="890370"/>
            <a:ext cx="4178002" cy="954453"/>
            <a:chOff x="930" y="418"/>
            <a:chExt cx="2451" cy="533"/>
          </a:xfrm>
        </p:grpSpPr>
        <p:pic>
          <p:nvPicPr>
            <p:cNvPr id="4" name="Picture 2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0" y="418"/>
              <a:ext cx="1829" cy="5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5" name="Picture 2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6" y="502"/>
              <a:ext cx="365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611560" y="6021288"/>
            <a:ext cx="7920880" cy="700187"/>
          </a:xfrm>
        </p:spPr>
        <p:txBody>
          <a:bodyPr/>
          <a:lstStyle/>
          <a:p>
            <a:r>
              <a:rPr lang="cs-CZ" altLang="cs-CZ" i="1" dirty="0">
                <a:solidFill>
                  <a:srgbClr val="000000"/>
                </a:solidFill>
                <a:cs typeface="Arial" charset="0"/>
              </a:rPr>
              <a:t>Autorem materiálu a všech jeho částí, není-li uvedeno jinak, je  Ing. </a:t>
            </a:r>
            <a:r>
              <a:rPr lang="cs-CZ" altLang="cs-CZ" i="1" dirty="0" smtClean="0">
                <a:solidFill>
                  <a:srgbClr val="000000"/>
                </a:solidFill>
                <a:cs typeface="Arial" charset="0"/>
              </a:rPr>
              <a:t>Jana Milková. </a:t>
            </a:r>
            <a:r>
              <a:rPr lang="cs-CZ" altLang="cs-CZ" i="1" dirty="0">
                <a:solidFill>
                  <a:srgbClr val="000000"/>
                </a:solidFill>
                <a:cs typeface="Arial" charset="0"/>
              </a:rPr>
              <a:t>Dostupné z Metodického portálu www.rvp.cz, ISSN: 1802-4785. Provozuje Národní ústav pro vzdělávání, školské poradenské zařízení a zařízení pro další vzdělávání pedagogických pracovníků (NÚV).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5795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dirty="0" smtClean="0"/>
              <a:t>Použité zdroje:</a:t>
            </a:r>
          </a:p>
          <a:p>
            <a:r>
              <a:rPr lang="cs-CZ" altLang="cs-CZ" sz="2000" dirty="0" smtClean="0"/>
              <a:t>CALDA, Emil a DUPAČ, Václav. </a:t>
            </a:r>
            <a:r>
              <a:rPr lang="cs-CZ" altLang="cs-CZ" sz="2000" i="1" dirty="0" smtClean="0"/>
              <a:t>Matematika pro gymnázia: Kombinatorika, pravděpodobnost, statistika</a:t>
            </a:r>
            <a:r>
              <a:rPr lang="cs-CZ" altLang="cs-CZ" sz="2000" dirty="0" smtClean="0"/>
              <a:t>. 4. </a:t>
            </a:r>
            <a:r>
              <a:rPr lang="cs-CZ" altLang="cs-CZ" sz="2000" dirty="0"/>
              <a:t>vyd. </a:t>
            </a:r>
            <a:r>
              <a:rPr lang="cs-CZ" altLang="cs-CZ" sz="2000" dirty="0" smtClean="0"/>
              <a:t>Praha: Prometheus, 2005. </a:t>
            </a:r>
            <a:br>
              <a:rPr lang="cs-CZ" altLang="cs-CZ" sz="2000" dirty="0" smtClean="0"/>
            </a:br>
            <a:r>
              <a:rPr lang="cs-CZ" altLang="cs-CZ" sz="2000" dirty="0" smtClean="0"/>
              <a:t>ISBN 978-80-7196-147-5.</a:t>
            </a:r>
          </a:p>
          <a:p>
            <a:r>
              <a:rPr lang="cs-CZ" sz="2000" dirty="0"/>
              <a:t>PETÁKOVÁ, Jindra. </a:t>
            </a:r>
            <a:r>
              <a:rPr lang="cs-CZ" sz="2000" i="1" dirty="0"/>
              <a:t>Příprava k maturitě a k příjímacím zkouškám na vysoké školy.</a:t>
            </a:r>
            <a:r>
              <a:rPr lang="cs-CZ" sz="2000" dirty="0"/>
              <a:t> Praha: Prometheus, 1998. ISBN 80-7196-099-3.</a:t>
            </a:r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507733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/>
          <a:lstStyle/>
          <a:p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Variace, permutace a kombinace</a:t>
            </a:r>
            <a:b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s opakováním</a:t>
            </a:r>
            <a:endParaRPr lang="cs-CZ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724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Jestliže </a:t>
            </a:r>
            <a:r>
              <a:rPr lang="cs-CZ" sz="2400" dirty="0" smtClean="0"/>
              <a:t>při výběru určité k-</a:t>
            </a:r>
            <a:r>
              <a:rPr lang="cs-CZ" sz="2400" dirty="0" err="1" smtClean="0"/>
              <a:t>tice</a:t>
            </a:r>
            <a:r>
              <a:rPr lang="cs-CZ" sz="2400" dirty="0" smtClean="0"/>
              <a:t> uvažujeme, že se mohou prvky opakovat, pak pro výpočty použijeme vzorce odlišné od těch, které jsme doposud používali.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V praxi je běžné, že se prvky ve výběru opakují – existují čísla, která obsahují stejné cifry (121, 555, 1 700,…), existují i trikolóry, ve kterých se mohou barvy v pruzích opakovat, ….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777673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2400" b="1" dirty="0" smtClean="0">
                <a:solidFill>
                  <a:schemeClr val="accent6">
                    <a:lumMod val="50000"/>
                  </a:schemeClr>
                </a:solidFill>
              </a:rPr>
              <a:t>Variace s opakováním</a:t>
            </a:r>
          </a:p>
          <a:p>
            <a:r>
              <a:rPr lang="cs-CZ" sz="2400" dirty="0" smtClean="0"/>
              <a:t>výběr, ve kterém záleží na pořadí a objekty mohou být vybírány opakovaně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b="1" dirty="0" smtClean="0"/>
              <a:t>Př.: </a:t>
            </a:r>
            <a:r>
              <a:rPr lang="cs-CZ" sz="2400" dirty="0" smtClean="0"/>
              <a:t>Jsou dány prvky </a:t>
            </a:r>
            <a:r>
              <a:rPr lang="cs-CZ" sz="2400" i="1" dirty="0" smtClean="0"/>
              <a:t>a, b, c</a:t>
            </a:r>
            <a:r>
              <a:rPr lang="cs-CZ" sz="2400" dirty="0" smtClean="0"/>
              <a:t> a vytvořte z nich všechny dvojčlenné skupiny tak, že se prvky a) </a:t>
            </a:r>
            <a:r>
              <a:rPr lang="cs-CZ" sz="2400" dirty="0" smtClean="0">
                <a:solidFill>
                  <a:srgbClr val="00B050"/>
                </a:solidFill>
              </a:rPr>
              <a:t>nemohou</a:t>
            </a:r>
            <a:r>
              <a:rPr lang="cs-CZ" sz="2400" dirty="0" smtClean="0"/>
              <a:t>, b) </a:t>
            </a:r>
            <a:r>
              <a:rPr lang="cs-CZ" sz="2400" dirty="0" smtClean="0">
                <a:solidFill>
                  <a:srgbClr val="0070C0"/>
                </a:solidFill>
              </a:rPr>
              <a:t>mohou</a:t>
            </a:r>
            <a:r>
              <a:rPr lang="cs-CZ" sz="2400" dirty="0" smtClean="0"/>
              <a:t> opakovat.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a)</a:t>
            </a:r>
            <a:r>
              <a:rPr lang="cs-CZ" sz="2400" dirty="0" smtClean="0">
                <a:solidFill>
                  <a:srgbClr val="00B050"/>
                </a:solidFill>
              </a:rPr>
              <a:t>	</a:t>
            </a:r>
            <a:r>
              <a:rPr lang="cs-CZ" sz="2400" i="1" dirty="0" err="1" smtClean="0">
                <a:solidFill>
                  <a:srgbClr val="00B050"/>
                </a:solidFill>
              </a:rPr>
              <a:t>a,b</a:t>
            </a:r>
            <a:r>
              <a:rPr lang="cs-CZ" sz="2400" b="1" dirty="0">
                <a:solidFill>
                  <a:srgbClr val="00B050"/>
                </a:solidFill>
              </a:rPr>
              <a:t>	</a:t>
            </a:r>
            <a:r>
              <a:rPr lang="cs-CZ" sz="2400" i="1" dirty="0" err="1" smtClean="0">
                <a:solidFill>
                  <a:srgbClr val="00B050"/>
                </a:solidFill>
              </a:rPr>
              <a:t>b,a</a:t>
            </a:r>
            <a:r>
              <a:rPr lang="cs-CZ" sz="2400" b="1" dirty="0" smtClean="0">
                <a:solidFill>
                  <a:srgbClr val="00B050"/>
                </a:solidFill>
              </a:rPr>
              <a:t>	</a:t>
            </a:r>
            <a:r>
              <a:rPr lang="cs-CZ" sz="2400" i="1" dirty="0" err="1" smtClean="0">
                <a:solidFill>
                  <a:srgbClr val="00B050"/>
                </a:solidFill>
              </a:rPr>
              <a:t>c,a</a:t>
            </a:r>
            <a:r>
              <a:rPr lang="cs-CZ" sz="2400" i="1" dirty="0" smtClean="0"/>
              <a:t>	b)</a:t>
            </a:r>
            <a:r>
              <a:rPr lang="cs-CZ" sz="2400" i="1" dirty="0" smtClean="0">
                <a:solidFill>
                  <a:srgbClr val="0070C0"/>
                </a:solidFill>
              </a:rPr>
              <a:t>	</a:t>
            </a:r>
            <a:r>
              <a:rPr lang="cs-CZ" sz="2400" i="1" dirty="0" err="1" smtClean="0">
                <a:solidFill>
                  <a:srgbClr val="0070C0"/>
                </a:solidFill>
              </a:rPr>
              <a:t>a,a</a:t>
            </a:r>
            <a:r>
              <a:rPr lang="cs-CZ" sz="2400" i="1" dirty="0" smtClean="0">
                <a:solidFill>
                  <a:srgbClr val="0070C0"/>
                </a:solidFill>
              </a:rPr>
              <a:t>	</a:t>
            </a:r>
            <a:r>
              <a:rPr lang="cs-CZ" sz="2400" i="1" dirty="0" err="1" smtClean="0">
                <a:solidFill>
                  <a:srgbClr val="0070C0"/>
                </a:solidFill>
              </a:rPr>
              <a:t>b,b</a:t>
            </a:r>
            <a:r>
              <a:rPr lang="cs-CZ" sz="2400" i="1" dirty="0" smtClean="0">
                <a:solidFill>
                  <a:srgbClr val="0070C0"/>
                </a:solidFill>
              </a:rPr>
              <a:t>	</a:t>
            </a:r>
            <a:r>
              <a:rPr lang="cs-CZ" sz="2400" i="1" dirty="0" err="1" smtClean="0">
                <a:solidFill>
                  <a:srgbClr val="0070C0"/>
                </a:solidFill>
              </a:rPr>
              <a:t>c,c</a:t>
            </a:r>
            <a:endParaRPr lang="cs-CZ" sz="2400" i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sz="2400" i="1" dirty="0"/>
              <a:t>	</a:t>
            </a:r>
            <a:r>
              <a:rPr lang="cs-CZ" sz="2400" i="1" dirty="0" err="1" smtClean="0">
                <a:solidFill>
                  <a:srgbClr val="00B050"/>
                </a:solidFill>
              </a:rPr>
              <a:t>a,c</a:t>
            </a:r>
            <a:r>
              <a:rPr lang="cs-CZ" sz="2400" i="1" dirty="0" smtClean="0">
                <a:solidFill>
                  <a:srgbClr val="00B050"/>
                </a:solidFill>
              </a:rPr>
              <a:t>	</a:t>
            </a:r>
            <a:r>
              <a:rPr lang="cs-CZ" sz="2400" i="1" dirty="0" err="1" smtClean="0">
                <a:solidFill>
                  <a:srgbClr val="00B050"/>
                </a:solidFill>
              </a:rPr>
              <a:t>b,c</a:t>
            </a:r>
            <a:r>
              <a:rPr lang="cs-CZ" sz="2400" i="1" dirty="0" smtClean="0">
                <a:solidFill>
                  <a:srgbClr val="00B050"/>
                </a:solidFill>
              </a:rPr>
              <a:t>	</a:t>
            </a:r>
            <a:r>
              <a:rPr lang="cs-CZ" sz="2400" i="1" dirty="0" err="1" smtClean="0">
                <a:solidFill>
                  <a:srgbClr val="00B050"/>
                </a:solidFill>
              </a:rPr>
              <a:t>c,b</a:t>
            </a:r>
            <a:r>
              <a:rPr lang="cs-CZ" sz="2400" i="1" dirty="0" smtClean="0"/>
              <a:t>		</a:t>
            </a:r>
            <a:r>
              <a:rPr lang="cs-CZ" sz="2400" i="1" dirty="0" err="1" smtClean="0">
                <a:solidFill>
                  <a:srgbClr val="0070C0"/>
                </a:solidFill>
              </a:rPr>
              <a:t>a,b</a:t>
            </a:r>
            <a:r>
              <a:rPr lang="cs-CZ" sz="2400" i="1" dirty="0" smtClean="0">
                <a:solidFill>
                  <a:srgbClr val="0070C0"/>
                </a:solidFill>
              </a:rPr>
              <a:t>	</a:t>
            </a:r>
            <a:r>
              <a:rPr lang="cs-CZ" sz="2400" i="1" dirty="0" err="1" smtClean="0">
                <a:solidFill>
                  <a:srgbClr val="0070C0"/>
                </a:solidFill>
              </a:rPr>
              <a:t>b,a</a:t>
            </a:r>
            <a:r>
              <a:rPr lang="cs-CZ" sz="2400" i="1" dirty="0" smtClean="0">
                <a:solidFill>
                  <a:srgbClr val="0070C0"/>
                </a:solidFill>
              </a:rPr>
              <a:t>	</a:t>
            </a:r>
            <a:r>
              <a:rPr lang="cs-CZ" sz="2400" i="1" dirty="0" err="1" smtClean="0">
                <a:solidFill>
                  <a:srgbClr val="0070C0"/>
                </a:solidFill>
              </a:rPr>
              <a:t>c,a</a:t>
            </a:r>
            <a:endParaRPr lang="cs-CZ" sz="2400" i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sz="2400" i="1" dirty="0" smtClean="0"/>
              <a:t>					</a:t>
            </a:r>
            <a:r>
              <a:rPr lang="cs-CZ" sz="2400" i="1" dirty="0" err="1" smtClean="0">
                <a:solidFill>
                  <a:srgbClr val="0070C0"/>
                </a:solidFill>
              </a:rPr>
              <a:t>a,c</a:t>
            </a:r>
            <a:r>
              <a:rPr lang="cs-CZ" sz="2400" i="1" dirty="0" smtClean="0">
                <a:solidFill>
                  <a:srgbClr val="0070C0"/>
                </a:solidFill>
              </a:rPr>
              <a:t>	</a:t>
            </a:r>
            <a:r>
              <a:rPr lang="cs-CZ" sz="2400" i="1" dirty="0" err="1" smtClean="0">
                <a:solidFill>
                  <a:srgbClr val="0070C0"/>
                </a:solidFill>
              </a:rPr>
              <a:t>b,c</a:t>
            </a:r>
            <a:r>
              <a:rPr lang="cs-CZ" sz="2400" i="1" dirty="0" smtClean="0">
                <a:solidFill>
                  <a:srgbClr val="0070C0"/>
                </a:solidFill>
              </a:rPr>
              <a:t>	</a:t>
            </a:r>
            <a:r>
              <a:rPr lang="cs-CZ" sz="2400" i="1" dirty="0" err="1" smtClean="0">
                <a:solidFill>
                  <a:srgbClr val="0070C0"/>
                </a:solidFill>
              </a:rPr>
              <a:t>c,b</a:t>
            </a:r>
            <a:endParaRPr lang="cs-CZ" sz="2400" i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sz="2400" i="1" dirty="0">
                <a:solidFill>
                  <a:srgbClr val="0070C0"/>
                </a:solidFill>
              </a:rPr>
              <a:t>	</a:t>
            </a:r>
            <a:r>
              <a:rPr lang="cs-CZ" sz="2400" dirty="0"/>
              <a:t>6 možností</a:t>
            </a:r>
            <a:r>
              <a:rPr lang="cs-CZ" sz="2400" i="1" dirty="0" smtClean="0">
                <a:solidFill>
                  <a:srgbClr val="0070C0"/>
                </a:solidFill>
              </a:rPr>
              <a:t>			</a:t>
            </a:r>
            <a:r>
              <a:rPr lang="cs-CZ" sz="2400" dirty="0" smtClean="0"/>
              <a:t>9 možností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70C0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7446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548680"/>
                <a:ext cx="8229600" cy="5577483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cs-CZ" sz="2400" b="1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Variace s opakováním</a:t>
                </a:r>
              </a:p>
              <a:p>
                <a:pPr marL="0" indent="0">
                  <a:buNone/>
                </a:pPr>
                <a:endParaRPr lang="cs-CZ" sz="2400" dirty="0" smtClean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r>
                  <a:rPr lang="cs-CZ" sz="2400" dirty="0">
                    <a:solidFill>
                      <a:srgbClr val="0070C0"/>
                    </a:solidFill>
                  </a:rPr>
                  <a:t>	</a:t>
                </a:r>
                <a:r>
                  <a:rPr lang="cs-CZ" sz="2400" dirty="0" smtClean="0">
                    <a:solidFill>
                      <a:srgbClr val="0070C0"/>
                    </a:solidFill>
                  </a:rPr>
                  <a:t>	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cs-CZ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SupPr>
                      <m:e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𝑉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´</m:t>
                        </m:r>
                      </m:e>
                      <m:sub>
                        <m:d>
                          <m:dPr>
                            <m:ctrlPr>
                              <a:rPr lang="cs-CZ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𝑘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𝑛</m:t>
                            </m:r>
                          </m:e>
                        </m:d>
                      </m:sub>
                      <m:sup/>
                    </m:sSubSup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cs-CZ" sz="2400" dirty="0">
                    <a:solidFill>
                      <a:srgbClr val="0070C0"/>
                    </a:solidFill>
                  </a:rPr>
                  <a:t>	</a:t>
                </a:r>
                <a:endParaRPr lang="cs-CZ" sz="2400" dirty="0" smtClean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r>
                  <a:rPr lang="cs-CZ" sz="2400" b="1" dirty="0" smtClean="0"/>
                  <a:t>Př.: </a:t>
                </a:r>
                <a:r>
                  <a:rPr lang="cs-CZ" sz="2400" dirty="0" smtClean="0"/>
                  <a:t>Kolik písmen může obsahovat Morseova abeceda, může-li se 1 písmeno skládat nejvíce ze 4 znaků?</a:t>
                </a:r>
              </a:p>
              <a:p>
                <a:pPr marL="0" indent="0">
                  <a:buNone/>
                </a:pPr>
                <a:r>
                  <a:rPr lang="cs-CZ" sz="2400" dirty="0" smtClean="0"/>
                  <a:t>Písmena Morseovy abecedy jsou tvořena  </a:t>
                </a:r>
                <a14:m>
                  <m:oMath xmlns:m="http://schemas.openxmlformats.org/officeDocument/2006/math">
                    <m:r>
                      <a:rPr lang="cs-CZ" sz="3600" i="1" smtClean="0">
                        <a:latin typeface="Cambria Math"/>
                        <a:ea typeface="Cambria Math"/>
                      </a:rPr>
                      <m:t>∙−</m:t>
                    </m:r>
                  </m:oMath>
                </a14:m>
                <a:r>
                  <a:rPr lang="cs-CZ" sz="3600" dirty="0" smtClean="0"/>
                  <a:t> </a:t>
                </a:r>
                <a:r>
                  <a:rPr lang="cs-CZ" sz="2400" dirty="0" smtClean="0"/>
                  <a:t>(2 prvky)</a:t>
                </a:r>
              </a:p>
              <a:p>
                <a:pPr marL="0" indent="0">
                  <a:buNone/>
                </a:pPr>
                <a:r>
                  <a:rPr lang="cs-CZ" sz="2400" dirty="0" smtClean="0"/>
                  <a:t>1 znak………..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</a:rPr>
                          <m:t>𝑉</m:t>
                        </m:r>
                      </m:e>
                      <m:sub>
                        <m:d>
                          <m:dPr>
                            <m:ctrlPr>
                              <a:rPr lang="cs-CZ" sz="24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1,2</m:t>
                            </m:r>
                          </m:e>
                        </m:d>
                      </m:sub>
                    </m:sSub>
                    <m:r>
                      <a:rPr lang="cs-CZ" sz="2400" b="0" i="1" smtClean="0">
                        <a:latin typeface="Cambria Math"/>
                      </a:rPr>
                      <m:t>=2</m:t>
                    </m:r>
                  </m:oMath>
                </a14:m>
                <a:r>
                  <a:rPr lang="cs-CZ" sz="2400" dirty="0" smtClean="0"/>
                  <a:t>			</a:t>
                </a:r>
              </a:p>
              <a:p>
                <a:pPr marL="0" indent="0">
                  <a:buNone/>
                </a:pPr>
                <a:r>
                  <a:rPr lang="cs-CZ" sz="2400" dirty="0" smtClean="0"/>
                  <a:t>2 znaky………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</a:rPr>
                          <m:t>𝑉</m:t>
                        </m:r>
                        <m:r>
                          <a:rPr lang="cs-CZ" sz="2400" b="0" i="1" smtClean="0">
                            <a:latin typeface="Cambria Math"/>
                          </a:rPr>
                          <m:t>´</m:t>
                        </m:r>
                      </m:e>
                      <m:sub>
                        <m:d>
                          <m:dPr>
                            <m:ctrlPr>
                              <a:rPr lang="cs-CZ" sz="24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2,2</m:t>
                            </m:r>
                          </m:e>
                        </m:d>
                      </m:sub>
                    </m:sSub>
                    <m:r>
                      <a:rPr lang="cs-CZ" sz="24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cs-CZ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2400" b="0" i="1" smtClean="0">
                        <a:latin typeface="Cambria Math"/>
                      </a:rPr>
                      <m:t>=4</m:t>
                    </m:r>
                  </m:oMath>
                </a14:m>
                <a:r>
                  <a:rPr lang="cs-CZ" sz="2400" dirty="0" smtClean="0"/>
                  <a:t>		celkem: </a:t>
                </a:r>
              </a:p>
              <a:p>
                <a:pPr marL="0" indent="0">
                  <a:buNone/>
                </a:pPr>
                <a:r>
                  <a:rPr lang="cs-CZ" sz="2400" dirty="0" smtClean="0"/>
                  <a:t>3 znaky……...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</a:rPr>
                          <m:t>𝑉</m:t>
                        </m:r>
                        <m:r>
                          <a:rPr lang="cs-CZ" sz="2400" b="0" i="1" smtClean="0">
                            <a:latin typeface="Cambria Math"/>
                          </a:rPr>
                          <m:t>´</m:t>
                        </m:r>
                      </m:e>
                      <m:sub>
                        <m:d>
                          <m:dPr>
                            <m:ctrlPr>
                              <a:rPr lang="cs-CZ" sz="24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3,2</m:t>
                            </m:r>
                          </m:e>
                        </m:d>
                      </m:sub>
                    </m:sSub>
                    <m:r>
                      <a:rPr lang="cs-CZ" sz="24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cs-CZ" sz="2400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cs-CZ" sz="2400" b="0" i="1" smtClean="0">
                        <a:latin typeface="Cambria Math"/>
                      </a:rPr>
                      <m:t>=8</m:t>
                    </m:r>
                  </m:oMath>
                </a14:m>
                <a:r>
                  <a:rPr lang="cs-CZ" sz="2400" dirty="0" smtClean="0"/>
                  <a:t>		2 + 4 + 8 + 16 = </a:t>
                </a:r>
                <a:r>
                  <a:rPr lang="cs-CZ" sz="2400" b="1" dirty="0" smtClean="0"/>
                  <a:t>30</a:t>
                </a:r>
                <a:r>
                  <a:rPr lang="cs-CZ" sz="2400" dirty="0" smtClean="0"/>
                  <a:t> písmen</a:t>
                </a:r>
              </a:p>
              <a:p>
                <a:pPr marL="0" indent="0">
                  <a:buNone/>
                </a:pPr>
                <a:r>
                  <a:rPr lang="cs-CZ" sz="2400" dirty="0" smtClean="0"/>
                  <a:t>4 znaky……..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</a:rPr>
                          <m:t>𝑉</m:t>
                        </m:r>
                        <m:r>
                          <a:rPr lang="cs-CZ" sz="2400" b="0" i="1" smtClean="0">
                            <a:latin typeface="Cambria Math"/>
                          </a:rPr>
                          <m:t>´</m:t>
                        </m:r>
                      </m:e>
                      <m:sub>
                        <m:d>
                          <m:dPr>
                            <m:ctrlPr>
                              <a:rPr lang="cs-CZ" sz="24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4,2</m:t>
                            </m:r>
                          </m:e>
                        </m:d>
                      </m:sub>
                    </m:sSub>
                    <m:r>
                      <a:rPr lang="cs-CZ" sz="24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cs-CZ" sz="2400" b="0" i="1" smtClean="0"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cs-CZ" sz="2400" b="0" i="1" smtClean="0">
                        <a:latin typeface="Cambria Math"/>
                      </a:rPr>
                      <m:t>=16</m:t>
                    </m:r>
                  </m:oMath>
                </a14:m>
                <a:endParaRPr lang="cs-CZ" sz="2400" dirty="0" smtClean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548680"/>
                <a:ext cx="8229600" cy="5577483"/>
              </a:xfrm>
              <a:blipFill rotWithShape="1">
                <a:blip r:embed="rId2"/>
                <a:stretch>
                  <a:fillRect l="-1111" t="-874" r="-51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1015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548680"/>
                <a:ext cx="8229600" cy="5577483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cs-CZ" sz="2400" b="1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Permutace s opakováním</a:t>
                </a:r>
              </a:p>
              <a:p>
                <a:r>
                  <a:rPr lang="cs-CZ" sz="2400" dirty="0" smtClean="0"/>
                  <a:t>tvoříme variace tak, že každý vybíraný prvek se v k-</a:t>
                </a:r>
                <a:r>
                  <a:rPr lang="cs-CZ" sz="2400" dirty="0" err="1" smtClean="0"/>
                  <a:t>tici</a:t>
                </a:r>
                <a:r>
                  <a:rPr lang="cs-CZ" sz="2400" dirty="0" smtClean="0"/>
                  <a:t> vyskytuje aspoň jednou. Jednotlivé prvky se v celkovém počtu prvků opakují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3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3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𝑃</m:t>
                          </m:r>
                          <m:r>
                            <a:rPr lang="cs-CZ" sz="3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´</m:t>
                          </m:r>
                        </m:e>
                        <m:sub>
                          <m:d>
                            <m:dPr>
                              <m:ctrlPr>
                                <a:rPr lang="cs-CZ" sz="360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cs-CZ" sz="360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3600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cs-CZ" sz="3600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1,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cs-CZ" sz="360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3600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cs-CZ" sz="3600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cs-CZ" sz="36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cs-CZ" sz="3600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3600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cs-CZ" sz="3600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cs-CZ" sz="36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,…</m:t>
                              </m:r>
                            </m:e>
                          </m:d>
                        </m:sub>
                      </m:sSub>
                      <m:r>
                        <a:rPr lang="cs-CZ" sz="3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3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sz="36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cs-CZ" sz="3600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3600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cs-CZ" sz="3600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cs-CZ" sz="36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cs-CZ" sz="3600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3600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cs-CZ" sz="3600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cs-CZ" sz="36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cs-CZ" sz="3600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cs-CZ" sz="3600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cs-CZ" sz="3600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cs-CZ" sz="36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+…</m:t>
                              </m:r>
                            </m:e>
                          </m:d>
                          <m:r>
                            <a:rPr lang="cs-CZ" sz="3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!</m:t>
                          </m:r>
                        </m:num>
                        <m:den>
                          <m:sSub>
                            <m:sSubPr>
                              <m:ctrlPr>
                                <a:rPr lang="cs-CZ" sz="36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sz="36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cs-CZ" sz="36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cs-CZ" sz="3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!</m:t>
                          </m:r>
                          <m:r>
                            <a:rPr lang="cs-CZ" sz="3600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sSub>
                            <m:sSubPr>
                              <m:ctrlPr>
                                <a:rPr lang="cs-CZ" sz="36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sz="36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cs-CZ" sz="36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cs-CZ" sz="3600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!∙</m:t>
                          </m:r>
                          <m:sSub>
                            <m:sSubPr>
                              <m:ctrlPr>
                                <a:rPr lang="cs-CZ" sz="36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sz="36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cs-CZ" sz="36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sub>
                          </m:sSub>
                          <m:r>
                            <a:rPr lang="cs-CZ" sz="3600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!∙…</m:t>
                          </m:r>
                        </m:den>
                      </m:f>
                    </m:oMath>
                  </m:oMathPara>
                </a14:m>
                <a:endParaRPr lang="cs-CZ" sz="3600" dirty="0" smtClean="0"/>
              </a:p>
              <a:p>
                <a:pPr marL="0" indent="0">
                  <a:buNone/>
                </a:pPr>
                <a:r>
                  <a:rPr lang="cs-CZ" sz="2400" b="1" dirty="0" smtClean="0"/>
                  <a:t>Př.:</a:t>
                </a:r>
                <a:r>
                  <a:rPr lang="cs-CZ" sz="2400" dirty="0" smtClean="0"/>
                  <a:t> Určete  počet všech pěticiferných přirozených čísel, které lze sestavit z cifer 5 a 7, má-li v každém z nich být číslice 5 právě:</a:t>
                </a:r>
              </a:p>
              <a:p>
                <a:pPr marL="457200" indent="-457200">
                  <a:buAutoNum type="alphaLcParenR"/>
                </a:pPr>
                <a:r>
                  <a:rPr lang="cs-CZ" sz="2400" dirty="0" smtClean="0"/>
                  <a:t>dvakrát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d>
                          <m:dPr>
                            <m:ctrlPr>
                              <a:rPr lang="cs-CZ" sz="24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2,3</m:t>
                            </m:r>
                          </m:e>
                        </m:d>
                      </m:sub>
                    </m:sSub>
                    <m:r>
                      <a:rPr lang="cs-CZ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2+3</m:t>
                            </m:r>
                          </m:e>
                        </m:d>
                        <m:r>
                          <a:rPr lang="cs-CZ" sz="2400" b="0" i="1" smtClean="0">
                            <a:latin typeface="Cambria Math"/>
                          </a:rPr>
                          <m:t>!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2!</m:t>
                        </m:r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∙3!</m:t>
                        </m:r>
                      </m:den>
                    </m:f>
                    <m:r>
                      <a:rPr lang="cs-CZ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5!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2!</m:t>
                        </m:r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∙3!</m:t>
                        </m:r>
                      </m:den>
                    </m:f>
                    <m:r>
                      <a:rPr lang="cs-CZ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5</m:t>
                        </m:r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∙4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cs-CZ" sz="2400" b="0" i="1" smtClean="0">
                        <a:latin typeface="Cambria Math"/>
                      </a:rPr>
                      <m:t>=10</m:t>
                    </m:r>
                  </m:oMath>
                </a14:m>
                <a:endParaRPr lang="cs-CZ" sz="2400" dirty="0" smtClean="0"/>
              </a:p>
              <a:p>
                <a:pPr marL="457200" indent="-457200">
                  <a:buFont typeface="Arial" pitchFamily="34" charset="0"/>
                  <a:buAutoNum type="alphaLcParenR"/>
                </a:pPr>
                <a:r>
                  <a:rPr lang="cs-CZ" sz="2400" dirty="0"/>
                  <a:t>č</a:t>
                </a:r>
                <a:r>
                  <a:rPr lang="cs-CZ" sz="2400" dirty="0" smtClean="0"/>
                  <a:t>tyřikrát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i="1">
                            <a:latin typeface="Cambria Math"/>
                          </a:rPr>
                          <m:t>𝑃</m:t>
                        </m:r>
                      </m:e>
                      <m:sub>
                        <m:d>
                          <m:dPr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4</m:t>
                            </m:r>
                            <m:r>
                              <a:rPr lang="cs-CZ" sz="2400" i="1">
                                <a:latin typeface="Cambria Math"/>
                              </a:rPr>
                              <m:t>,</m:t>
                            </m:r>
                            <m:r>
                              <a:rPr lang="cs-CZ" sz="2400" b="0" i="1" smtClean="0">
                                <a:latin typeface="Cambria Math"/>
                              </a:rPr>
                              <m:t>1</m:t>
                            </m:r>
                          </m:e>
                        </m:d>
                      </m:sub>
                    </m:sSub>
                    <m:r>
                      <a:rPr lang="cs-CZ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i="1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4</m:t>
                            </m:r>
                            <m:r>
                              <a:rPr lang="cs-CZ" sz="2400" i="1">
                                <a:latin typeface="Cambria Math"/>
                              </a:rPr>
                              <m:t>+</m:t>
                            </m:r>
                            <m:r>
                              <a:rPr lang="cs-CZ" sz="2400" b="0" i="1" smtClean="0">
                                <a:latin typeface="Cambria Math"/>
                              </a:rPr>
                              <m:t>1</m:t>
                            </m:r>
                          </m:e>
                        </m:d>
                        <m:r>
                          <a:rPr lang="cs-CZ" sz="2400" i="1">
                            <a:latin typeface="Cambria Math"/>
                          </a:rPr>
                          <m:t>!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4</m:t>
                        </m:r>
                        <m:r>
                          <a:rPr lang="cs-CZ" sz="2400" i="1">
                            <a:latin typeface="Cambria Math"/>
                          </a:rPr>
                          <m:t>!</m:t>
                        </m:r>
                        <m:r>
                          <a:rPr lang="cs-CZ" sz="2400" i="1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  <m:r>
                          <a:rPr lang="cs-CZ" sz="2400" i="1">
                            <a:latin typeface="Cambria Math"/>
                            <a:ea typeface="Cambria Math"/>
                          </a:rPr>
                          <m:t>!</m:t>
                        </m:r>
                      </m:den>
                    </m:f>
                    <m:r>
                      <a:rPr lang="cs-CZ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i="1">
                            <a:latin typeface="Cambria Math"/>
                          </a:rPr>
                          <m:t>5!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4</m:t>
                        </m:r>
                        <m:r>
                          <a:rPr lang="cs-CZ" sz="2400" i="1">
                            <a:latin typeface="Cambria Math"/>
                          </a:rPr>
                          <m:t>!</m:t>
                        </m:r>
                        <m:r>
                          <a:rPr lang="cs-CZ" sz="2400" i="1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  <m:r>
                          <a:rPr lang="cs-CZ" sz="2400" i="1">
                            <a:latin typeface="Cambria Math"/>
                            <a:ea typeface="Cambria Math"/>
                          </a:rPr>
                          <m:t>!</m:t>
                        </m:r>
                      </m:den>
                    </m:f>
                    <m:r>
                      <a:rPr lang="cs-CZ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i="1">
                            <a:latin typeface="Cambria Math"/>
                          </a:rPr>
                          <m:t>5</m:t>
                        </m:r>
                        <m:r>
                          <a:rPr lang="cs-CZ" sz="2400" i="1">
                            <a:latin typeface="Cambria Math"/>
                            <a:ea typeface="Cambria Math"/>
                          </a:rPr>
                          <m:t>∙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den>
                    </m:f>
                    <m:r>
                      <a:rPr lang="cs-CZ" sz="2400" i="1">
                        <a:latin typeface="Cambria Math"/>
                      </a:rPr>
                      <m:t>=</m:t>
                    </m:r>
                    <m:r>
                      <a:rPr lang="cs-CZ" sz="2400" b="0" i="1" smtClean="0">
                        <a:latin typeface="Cambria Math"/>
                      </a:rPr>
                      <m:t>5</m:t>
                    </m:r>
                  </m:oMath>
                </a14:m>
                <a:endParaRPr lang="cs-CZ" sz="2400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548680"/>
                <a:ext cx="8229600" cy="5577483"/>
              </a:xfrm>
              <a:blipFill rotWithShape="1">
                <a:blip r:embed="rId2"/>
                <a:stretch>
                  <a:fillRect l="-1111" t="-874" r="-96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3339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548680"/>
                <a:ext cx="8229600" cy="5577483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cs-CZ" sz="2400" b="1" dirty="0" smtClean="0"/>
                  <a:t>Př.:</a:t>
                </a:r>
                <a:r>
                  <a:rPr lang="cs-CZ" sz="2400" dirty="0" smtClean="0"/>
                  <a:t> Určete  počet všech pěticiferných přirozených čísel, které lze sestavit z cifer 5 a 7, má-li v každém z nich být číslice 5:</a:t>
                </a:r>
              </a:p>
              <a:p>
                <a:pPr marL="0" indent="0">
                  <a:buNone/>
                </a:pPr>
                <a:r>
                  <a:rPr lang="cs-CZ" sz="2400" dirty="0" smtClean="0"/>
                  <a:t>	a) právě třikrát</a:t>
                </a:r>
              </a:p>
              <a:p>
                <a:pPr marL="0" indent="0">
                  <a:buNone/>
                </a:pPr>
                <a:r>
                  <a:rPr lang="cs-CZ" sz="2400" dirty="0" smtClean="0"/>
                  <a:t>	b) nejvýše třikrát</a:t>
                </a:r>
              </a:p>
              <a:p>
                <a:pPr marL="457200" indent="-457200">
                  <a:buAutoNum type="alphaLcParenR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sz="2400" smtClean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400" b="0" i="0" smtClean="0">
                            <a:latin typeface="Cambria Math"/>
                          </a:rPr>
                          <m:t>P</m:t>
                        </m:r>
                        <m:r>
                          <a:rPr lang="cs-CZ" sz="2400" b="0" i="0" smtClean="0">
                            <a:latin typeface="Cambria Math"/>
                          </a:rPr>
                          <m:t>´</m:t>
                        </m:r>
                      </m:e>
                      <m:sub>
                        <m:d>
                          <m:dPr>
                            <m:ctrlPr>
                              <a:rPr lang="cs-CZ" sz="2400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0" smtClean="0">
                                <a:latin typeface="Cambria Math"/>
                              </a:rPr>
                              <m:t>3,2</m:t>
                            </m:r>
                          </m:e>
                        </m:d>
                      </m:sub>
                    </m:sSub>
                    <m:r>
                      <a:rPr lang="cs-CZ" sz="2400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0" smtClean="0">
                                <a:latin typeface="Cambria Math"/>
                              </a:rPr>
                              <m:t>3+2</m:t>
                            </m:r>
                          </m:e>
                        </m:d>
                        <m:r>
                          <a:rPr lang="cs-CZ" sz="2400" b="0" i="0" smtClean="0">
                            <a:latin typeface="Cambria Math"/>
                          </a:rPr>
                          <m:t>!</m:t>
                        </m:r>
                      </m:num>
                      <m:den>
                        <m:r>
                          <a:rPr lang="cs-CZ" sz="2400" b="0" i="0" smtClean="0">
                            <a:latin typeface="Cambria Math"/>
                          </a:rPr>
                          <m:t>3!</m:t>
                        </m:r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∙2!</m:t>
                        </m:r>
                      </m:den>
                    </m:f>
                    <m:r>
                      <a:rPr lang="cs-CZ" sz="2400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0" smtClean="0">
                            <a:latin typeface="Cambria Math"/>
                          </a:rPr>
                          <m:t>5!</m:t>
                        </m:r>
                      </m:num>
                      <m:den>
                        <m:r>
                          <a:rPr lang="cs-CZ" sz="2400" b="0" i="0" smtClean="0">
                            <a:latin typeface="Cambria Math"/>
                          </a:rPr>
                          <m:t>3!</m:t>
                        </m:r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∙2</m:t>
                        </m:r>
                      </m:den>
                    </m:f>
                    <m:r>
                      <a:rPr lang="cs-CZ" sz="2400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0" smtClean="0">
                            <a:latin typeface="Cambria Math"/>
                          </a:rPr>
                          <m:t>5</m:t>
                        </m:r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∙4∙3!</m:t>
                        </m:r>
                      </m:num>
                      <m:den>
                        <m:r>
                          <a:rPr lang="cs-CZ" sz="2400" b="0" i="0" smtClean="0">
                            <a:latin typeface="Cambria Math"/>
                          </a:rPr>
                          <m:t>3!</m:t>
                        </m:r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∙2</m:t>
                        </m:r>
                      </m:den>
                    </m:f>
                    <m:r>
                      <a:rPr lang="cs-CZ" sz="2400" b="0" i="0" smtClean="0">
                        <a:latin typeface="Cambria Math"/>
                      </a:rPr>
                      <m:t>=10</m:t>
                    </m:r>
                  </m:oMath>
                </a14:m>
                <a:endParaRPr lang="cs-CZ" sz="2400" b="0" dirty="0" smtClean="0"/>
              </a:p>
              <a:p>
                <a:pPr marL="457200" indent="-457200">
                  <a:buAutoNum type="alphaLcParenR"/>
                </a:pPr>
                <a:r>
                  <a:rPr lang="cs-CZ" sz="2400" dirty="0" smtClean="0"/>
                  <a:t>samé sedmičky   </a:t>
                </a:r>
                <a14:m>
                  <m:oMath xmlns:m="http://schemas.openxmlformats.org/officeDocument/2006/math">
                    <m:r>
                      <a:rPr lang="cs-CZ" sz="2400" dirty="0" smtClean="0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cs-CZ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400" b="0" i="0" smtClean="0">
                            <a:latin typeface="Cambria Math"/>
                          </a:rPr>
                          <m:t>P</m:t>
                        </m:r>
                        <m:r>
                          <a:rPr lang="cs-CZ" sz="2400" b="0" i="0" smtClean="0">
                            <a:latin typeface="Cambria Math"/>
                          </a:rPr>
                          <m:t>´</m:t>
                        </m:r>
                      </m:e>
                      <m:sub>
                        <m:d>
                          <m:dPr>
                            <m:ctrlPr>
                              <a:rPr lang="cs-CZ" sz="24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/>
                              </a:rPr>
                              <m:t>0,5</m:t>
                            </m:r>
                          </m:e>
                        </m:d>
                      </m:sub>
                    </m:sSub>
                    <m:r>
                      <a:rPr lang="cs-CZ" sz="2400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/>
                          </a:rPr>
                          <m:t>5!</m:t>
                        </m:r>
                      </m:num>
                      <m:den>
                        <m:r>
                          <a:rPr lang="cs-CZ" sz="2400" b="0" i="1" smtClean="0">
                            <a:latin typeface="Cambria Math"/>
                          </a:rPr>
                          <m:t>5!</m:t>
                        </m:r>
                      </m:den>
                    </m:f>
                    <m:r>
                      <a:rPr lang="cs-CZ" sz="2400" b="0" i="1" smtClean="0">
                        <a:latin typeface="Cambria Math"/>
                      </a:rPr>
                      <m:t>=1</m:t>
                    </m:r>
                  </m:oMath>
                </a14:m>
                <a:endParaRPr lang="cs-CZ" sz="2400" dirty="0" smtClean="0"/>
              </a:p>
              <a:p>
                <a:pPr marL="0" indent="0">
                  <a:buNone/>
                </a:pPr>
                <a:r>
                  <a:rPr lang="cs-CZ" sz="2400" dirty="0" smtClean="0"/>
                  <a:t>      1 pětka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400" b="0" i="0" smtClean="0">
                            <a:latin typeface="Cambria Math"/>
                          </a:rPr>
                          <m:t>P</m:t>
                        </m:r>
                        <m:r>
                          <a:rPr lang="cs-CZ" sz="2400" b="0" i="0" smtClean="0">
                            <a:latin typeface="Cambria Math"/>
                          </a:rPr>
                          <m:t>´</m:t>
                        </m:r>
                      </m:e>
                      <m:sub>
                        <m:d>
                          <m:dPr>
                            <m:ctrlPr>
                              <a:rPr lang="cs-CZ" sz="24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0" smtClean="0">
                                <a:latin typeface="Cambria Math"/>
                              </a:rPr>
                              <m:t>1,4</m:t>
                            </m:r>
                          </m:e>
                        </m:d>
                      </m:sub>
                    </m:sSub>
                    <m:r>
                      <a:rPr lang="cs-CZ" sz="2400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0" smtClean="0">
                                <a:latin typeface="Cambria Math"/>
                              </a:rPr>
                              <m:t>1+4</m:t>
                            </m:r>
                          </m:e>
                        </m:d>
                        <m:r>
                          <a:rPr lang="cs-CZ" sz="2400" b="0" i="0" smtClean="0">
                            <a:latin typeface="Cambria Math"/>
                          </a:rPr>
                          <m:t>!</m:t>
                        </m:r>
                      </m:num>
                      <m:den>
                        <m:r>
                          <a:rPr lang="cs-CZ" sz="2400" b="0" i="0" smtClean="0">
                            <a:latin typeface="Cambria Math"/>
                          </a:rPr>
                          <m:t>1!</m:t>
                        </m:r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∙4!</m:t>
                        </m:r>
                      </m:den>
                    </m:f>
                    <m:r>
                      <a:rPr lang="cs-CZ" sz="2400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0" smtClean="0">
                            <a:latin typeface="Cambria Math"/>
                          </a:rPr>
                          <m:t>5!</m:t>
                        </m:r>
                      </m:num>
                      <m:den>
                        <m:r>
                          <a:rPr lang="cs-CZ" sz="2400" b="0" i="0" smtClean="0">
                            <a:latin typeface="Cambria Math"/>
                          </a:rPr>
                          <m:t>4!</m:t>
                        </m:r>
                      </m:den>
                    </m:f>
                    <m:r>
                      <a:rPr lang="cs-CZ" sz="2400" b="0" i="0" smtClean="0">
                        <a:latin typeface="Cambria Math"/>
                      </a:rPr>
                      <m:t>=5</m:t>
                    </m:r>
                  </m:oMath>
                </a14:m>
                <a:endParaRPr lang="cs-CZ" sz="2400" dirty="0" smtClean="0"/>
              </a:p>
              <a:p>
                <a:pPr marL="0" indent="0">
                  <a:buNone/>
                </a:pPr>
                <a:r>
                  <a:rPr lang="cs-CZ" sz="2400" dirty="0"/>
                  <a:t> </a:t>
                </a:r>
                <a:r>
                  <a:rPr lang="cs-CZ" sz="2400" dirty="0" smtClean="0"/>
                  <a:t>     2 pětky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400" b="0" i="0" smtClean="0">
                            <a:latin typeface="Cambria Math"/>
                          </a:rPr>
                          <m:t>P</m:t>
                        </m:r>
                        <m:r>
                          <a:rPr lang="cs-CZ" sz="2400" b="0" i="0" smtClean="0">
                            <a:latin typeface="Cambria Math"/>
                          </a:rPr>
                          <m:t>´</m:t>
                        </m:r>
                      </m:e>
                      <m:sub>
                        <m:d>
                          <m:dPr>
                            <m:ctrlPr>
                              <a:rPr lang="cs-CZ" sz="24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0" smtClean="0">
                                <a:latin typeface="Cambria Math"/>
                              </a:rPr>
                              <m:t>2,3</m:t>
                            </m:r>
                          </m:e>
                        </m:d>
                      </m:sub>
                    </m:sSub>
                    <m:r>
                      <a:rPr lang="cs-CZ" sz="2400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0" smtClean="0">
                                <a:latin typeface="Cambria Math"/>
                              </a:rPr>
                              <m:t>2+3</m:t>
                            </m:r>
                          </m:e>
                        </m:d>
                        <m:r>
                          <a:rPr lang="cs-CZ" sz="2400" b="0" i="0" smtClean="0">
                            <a:latin typeface="Cambria Math"/>
                          </a:rPr>
                          <m:t>!</m:t>
                        </m:r>
                      </m:num>
                      <m:den>
                        <m:r>
                          <a:rPr lang="cs-CZ" sz="2400" b="0" i="0" smtClean="0">
                            <a:latin typeface="Cambria Math"/>
                          </a:rPr>
                          <m:t>2!</m:t>
                        </m:r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∙3!</m:t>
                        </m:r>
                      </m:den>
                    </m:f>
                    <m:r>
                      <a:rPr lang="cs-CZ" sz="2400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0" smtClean="0">
                            <a:latin typeface="Cambria Math"/>
                          </a:rPr>
                          <m:t>5!</m:t>
                        </m:r>
                      </m:num>
                      <m:den>
                        <m:r>
                          <a:rPr lang="cs-CZ" sz="2400" b="0" i="0" smtClean="0">
                            <a:latin typeface="Cambria Math"/>
                          </a:rPr>
                          <m:t>2</m:t>
                        </m:r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∙3!</m:t>
                        </m:r>
                      </m:den>
                    </m:f>
                    <m:r>
                      <a:rPr lang="cs-CZ" sz="2400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0" smtClean="0">
                            <a:latin typeface="Cambria Math"/>
                          </a:rPr>
                          <m:t>5</m:t>
                        </m:r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∙4∙3!</m:t>
                        </m:r>
                      </m:num>
                      <m:den>
                        <m:r>
                          <a:rPr lang="cs-CZ" sz="2400" b="0" i="0" smtClean="0">
                            <a:latin typeface="Cambria Math"/>
                          </a:rPr>
                          <m:t>2</m:t>
                        </m:r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∙3!</m:t>
                        </m:r>
                      </m:den>
                    </m:f>
                    <m:r>
                      <a:rPr lang="cs-CZ" sz="2400" b="0" i="0" smtClean="0">
                        <a:latin typeface="Cambria Math"/>
                      </a:rPr>
                      <m:t>=10</m:t>
                    </m:r>
                  </m:oMath>
                </a14:m>
                <a:endParaRPr lang="cs-CZ" sz="2400" dirty="0" smtClean="0"/>
              </a:p>
              <a:p>
                <a:pPr marL="0" indent="0">
                  <a:buNone/>
                </a:pPr>
                <a:r>
                  <a:rPr lang="cs-CZ" sz="2400" dirty="0"/>
                  <a:t> </a:t>
                </a:r>
                <a:r>
                  <a:rPr lang="cs-CZ" sz="2400" dirty="0" smtClean="0"/>
                  <a:t>     3 pětky  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cs-CZ" sz="2400">
                            <a:latin typeface="Cambria Math"/>
                          </a:rPr>
                          <m:t>P</m:t>
                        </m:r>
                        <m:r>
                          <a:rPr lang="cs-CZ" sz="2400">
                            <a:latin typeface="Cambria Math"/>
                          </a:rPr>
                          <m:t>´</m:t>
                        </m:r>
                      </m:e>
                      <m:sub>
                        <m:d>
                          <m:dPr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>
                                <a:latin typeface="Cambria Math"/>
                              </a:rPr>
                              <m:t>3,2</m:t>
                            </m:r>
                          </m:e>
                        </m:d>
                      </m:sub>
                    </m:sSub>
                    <m:r>
                      <a:rPr lang="cs-CZ" sz="2400">
                        <a:latin typeface="Cambria Math"/>
                      </a:rPr>
                      <m:t>=10</m:t>
                    </m:r>
                  </m:oMath>
                </a14:m>
                <a:endParaRPr lang="cs-CZ" sz="2400" dirty="0" smtClean="0"/>
              </a:p>
              <a:p>
                <a:pPr marL="0" indent="0">
                  <a:buNone/>
                </a:pPr>
                <a:endParaRPr lang="cs-CZ" sz="2400" dirty="0"/>
              </a:p>
              <a:p>
                <a:pPr marL="0" indent="0">
                  <a:buNone/>
                </a:pPr>
                <a:r>
                  <a:rPr lang="cs-CZ" sz="2400" dirty="0" smtClean="0"/>
                  <a:t>Celkem:  1 + 5 + 10 + 10 = 26 možností</a:t>
                </a:r>
                <a:endParaRPr lang="cs-CZ" sz="2400" dirty="0"/>
              </a:p>
              <a:p>
                <a:pPr marL="0" indent="0">
                  <a:buNone/>
                </a:pPr>
                <a:endParaRPr lang="cs-CZ" sz="2400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548680"/>
                <a:ext cx="8229600" cy="5577483"/>
              </a:xfrm>
              <a:blipFill rotWithShape="1">
                <a:blip r:embed="rId2"/>
                <a:stretch>
                  <a:fillRect l="-1111" t="-15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2007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548680"/>
                <a:ext cx="8229600" cy="5577483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cs-CZ" sz="2400" b="1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Kombinace s opakováním</a:t>
                </a:r>
              </a:p>
              <a:p>
                <a:pPr marL="0" indent="0">
                  <a:buNone/>
                </a:pPr>
                <a:endParaRPr lang="cs-CZ" sz="2400" dirty="0" smtClean="0">
                  <a:solidFill>
                    <a:srgbClr val="0070C0"/>
                  </a:solidFill>
                </a:endParaRPr>
              </a:p>
              <a:p>
                <a:r>
                  <a:rPr lang="cs-CZ" sz="2400" dirty="0" smtClean="0"/>
                  <a:t>výběr, ve kterém nezáleží na pořadí a ve kterém se mohou prvky opakovat</a:t>
                </a:r>
              </a:p>
              <a:p>
                <a:pPr marL="0" indent="0">
                  <a:buNone/>
                </a:pPr>
                <a:r>
                  <a:rPr lang="cs-CZ" sz="2400" dirty="0">
                    <a:solidFill>
                      <a:srgbClr val="0070C0"/>
                    </a:solidFill>
                  </a:rPr>
                  <a:t>	</a:t>
                </a:r>
                <a:r>
                  <a:rPr lang="cs-CZ" sz="2400" dirty="0" smtClean="0">
                    <a:solidFill>
                      <a:srgbClr val="0070C0"/>
                    </a:solidFill>
                  </a:rPr>
                  <a:t>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cs-CZ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SupPr>
                      <m:e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𝐶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´</m:t>
                        </m:r>
                      </m:e>
                      <m:sub>
                        <m:d>
                          <m:dPr>
                            <m:ctrlPr>
                              <a:rPr lang="cs-CZ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𝑘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𝑛</m:t>
                            </m:r>
                          </m:e>
                        </m:d>
                      </m:sub>
                      <m:sup/>
                    </m:sSubSup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𝑘</m:t>
                              </m:r>
                              <m: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𝑛</m:t>
                              </m:r>
                              <m: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cs-CZ" sz="2400" dirty="0" smtClean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cs-CZ" sz="2400" dirty="0"/>
              </a:p>
              <a:p>
                <a:pPr marL="0" indent="0">
                  <a:buNone/>
                </a:pPr>
                <a:r>
                  <a:rPr lang="cs-CZ" sz="2400" b="1" dirty="0" smtClean="0"/>
                  <a:t>Př.:</a:t>
                </a:r>
                <a:r>
                  <a:rPr lang="cs-CZ" sz="2400" dirty="0" smtClean="0"/>
                  <a:t> Kolika způsoby si můžeme koupit tři tužky, jestliže nám prodavačka nabídne dva druhy? Červenou (</a:t>
                </a:r>
                <a:r>
                  <a:rPr lang="cs-CZ" sz="2400" dirty="0" smtClean="0">
                    <a:solidFill>
                      <a:srgbClr val="FF0000"/>
                    </a:solidFill>
                  </a:rPr>
                  <a:t>x</a:t>
                </a:r>
                <a:r>
                  <a:rPr lang="cs-CZ" sz="2400" dirty="0" smtClean="0"/>
                  <a:t>) a modrou (</a:t>
                </a:r>
                <a:r>
                  <a:rPr lang="cs-CZ" sz="2400" dirty="0" smtClean="0">
                    <a:solidFill>
                      <a:srgbClr val="0070C0"/>
                    </a:solidFill>
                  </a:rPr>
                  <a:t>x</a:t>
                </a:r>
                <a:r>
                  <a:rPr lang="cs-CZ" sz="2400" dirty="0" smtClean="0"/>
                  <a:t>).</a:t>
                </a:r>
              </a:p>
              <a:p>
                <a:pPr marL="0" indent="0">
                  <a:buNone/>
                </a:pPr>
                <a:r>
                  <a:rPr lang="cs-CZ" sz="2400" dirty="0">
                    <a:solidFill>
                      <a:srgbClr val="0070C0"/>
                    </a:solidFill>
                  </a:rPr>
                  <a:t>	</a:t>
                </a:r>
                <a:r>
                  <a:rPr lang="cs-CZ" sz="2400" dirty="0" err="1" smtClean="0">
                    <a:solidFill>
                      <a:srgbClr val="0070C0"/>
                    </a:solidFill>
                  </a:rPr>
                  <a:t>xxx</a:t>
                </a:r>
                <a:r>
                  <a:rPr lang="cs-CZ" sz="2400" dirty="0" smtClean="0">
                    <a:solidFill>
                      <a:srgbClr val="0070C0"/>
                    </a:solidFill>
                  </a:rPr>
                  <a:t>	</a:t>
                </a:r>
                <a:r>
                  <a:rPr lang="cs-CZ" sz="2400" dirty="0" err="1" smtClean="0">
                    <a:solidFill>
                      <a:srgbClr val="0070C0"/>
                    </a:solidFill>
                  </a:rPr>
                  <a:t>xx</a:t>
                </a:r>
                <a:r>
                  <a:rPr lang="cs-CZ" sz="2400" dirty="0" err="1" smtClean="0">
                    <a:solidFill>
                      <a:srgbClr val="FF0000"/>
                    </a:solidFill>
                  </a:rPr>
                  <a:t>x</a:t>
                </a:r>
                <a:r>
                  <a:rPr lang="cs-CZ" sz="2400" dirty="0" smtClean="0">
                    <a:solidFill>
                      <a:srgbClr val="FF0000"/>
                    </a:solidFill>
                  </a:rPr>
                  <a:t>	</a:t>
                </a:r>
                <a:r>
                  <a:rPr lang="cs-CZ" sz="2400" dirty="0" err="1" smtClean="0">
                    <a:solidFill>
                      <a:srgbClr val="0070C0"/>
                    </a:solidFill>
                  </a:rPr>
                  <a:t>x</a:t>
                </a:r>
                <a:r>
                  <a:rPr lang="cs-CZ" sz="2400" dirty="0" err="1" smtClean="0">
                    <a:solidFill>
                      <a:srgbClr val="FF0000"/>
                    </a:solidFill>
                  </a:rPr>
                  <a:t>xx</a:t>
                </a:r>
                <a:r>
                  <a:rPr lang="cs-CZ" sz="2400" dirty="0" smtClean="0">
                    <a:solidFill>
                      <a:srgbClr val="FF0000"/>
                    </a:solidFill>
                  </a:rPr>
                  <a:t>	</a:t>
                </a:r>
                <a:r>
                  <a:rPr lang="cs-CZ" sz="2400" dirty="0" err="1" smtClean="0">
                    <a:solidFill>
                      <a:srgbClr val="FF0000"/>
                    </a:solidFill>
                  </a:rPr>
                  <a:t>xxx</a:t>
                </a:r>
                <a:endParaRPr lang="cs-CZ" sz="2400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cs-CZ" sz="2400" dirty="0">
                    <a:solidFill>
                      <a:srgbClr val="FF0000"/>
                    </a:solidFill>
                  </a:rPr>
                  <a:t>	</a:t>
                </a:r>
                <a:r>
                  <a:rPr lang="cs-CZ" sz="2400" dirty="0" smtClean="0"/>
                  <a:t>4 možné způsoby</a:t>
                </a: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548680"/>
                <a:ext cx="8229600" cy="5577483"/>
              </a:xfrm>
              <a:blipFill rotWithShape="1">
                <a:blip r:embed="rId2"/>
                <a:stretch>
                  <a:fillRect l="-1111" t="-87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155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332656"/>
                <a:ext cx="8229600" cy="604867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400" b="1" dirty="0" smtClean="0"/>
                  <a:t>Př.:</a:t>
                </a:r>
                <a:r>
                  <a:rPr lang="cs-CZ" sz="2400" dirty="0" smtClean="0"/>
                  <a:t> V rybníce žijí 4 druhy ryb. Kolika způsoby může rybář chytit </a:t>
                </a:r>
              </a:p>
              <a:p>
                <a:pPr marL="0" indent="0">
                  <a:buNone/>
                </a:pPr>
                <a:r>
                  <a:rPr lang="cs-CZ" sz="2400" dirty="0" smtClean="0"/>
                  <a:t>3 ryby (na pořadí nezáleží)? A co v případě, že:</a:t>
                </a:r>
              </a:p>
              <a:p>
                <a:pPr marL="457200" indent="-457200">
                  <a:buAutoNum type="alphaLcParenR"/>
                </a:pPr>
                <a:r>
                  <a:rPr lang="cs-CZ" sz="2400" dirty="0" smtClean="0"/>
                  <a:t>štiky jeho návnada vůbec nepřitahuje</a:t>
                </a:r>
              </a:p>
              <a:p>
                <a:pPr marL="457200" indent="-457200">
                  <a:buAutoNum type="alphaLcParenR"/>
                </a:pPr>
                <a:r>
                  <a:rPr lang="cs-CZ" sz="2400" dirty="0" smtClean="0"/>
                  <a:t>štiky jsou v rybníce pouze dvě</a:t>
                </a:r>
              </a:p>
              <a:p>
                <a:pPr marL="457200" indent="-457200">
                  <a:buAutoNum type="alphaLcParenR"/>
                </a:pPr>
                <a:r>
                  <a:rPr lang="cs-CZ" sz="2400" dirty="0"/>
                  <a:t>c</a:t>
                </a:r>
                <a:r>
                  <a:rPr lang="cs-CZ" sz="2400" dirty="0" smtClean="0"/>
                  <a:t>hce domů přinést právě jednu štiku</a:t>
                </a:r>
                <a:endParaRPr lang="cs-CZ" sz="2400" i="1" dirty="0">
                  <a:solidFill>
                    <a:schemeClr val="tx1"/>
                  </a:solidFill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cs-CZ" sz="2400" dirty="0" smtClean="0">
                    <a:solidFill>
                      <a:schemeClr val="tx1"/>
                    </a:solidFill>
                  </a:rPr>
                  <a:t>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cs-CZ" sz="24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cs-CZ" sz="2400" i="0">
                            <a:solidFill>
                              <a:schemeClr val="tx1"/>
                            </a:solidFill>
                            <a:latin typeface="Cambria Math"/>
                          </a:rPr>
                          <m:t>C</m:t>
                        </m:r>
                        <m:r>
                          <a:rPr lang="cs-CZ" sz="2400" i="0">
                            <a:solidFill>
                              <a:schemeClr val="tx1"/>
                            </a:solidFill>
                            <a:latin typeface="Cambria Math"/>
                          </a:rPr>
                          <m:t>´</m:t>
                        </m:r>
                      </m:e>
                      <m:sub>
                        <m:d>
                          <m:dPr>
                            <m:ctrlPr>
                              <a:rPr lang="cs-CZ" sz="2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0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3</m:t>
                            </m:r>
                            <m:r>
                              <a:rPr lang="cs-CZ" sz="2400" i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cs-CZ" sz="2400" b="0" i="0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4</m:t>
                            </m:r>
                          </m:e>
                        </m:d>
                      </m:sub>
                      <m:sup/>
                    </m:sSubSup>
                    <m:r>
                      <a:rPr lang="cs-CZ" sz="2400" i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sz="24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cs-CZ" sz="2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cs-CZ" sz="24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3</m:t>
                              </m:r>
                              <m:r>
                                <a:rPr lang="cs-CZ" sz="2400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cs-CZ" sz="24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4</m:t>
                              </m:r>
                              <m:r>
                                <a:rPr lang="cs-CZ" sz="2400" i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cs-CZ" sz="24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  <m:r>
                      <a:rPr lang="cs-CZ" sz="2400" b="0" i="0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cs-CZ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cs-CZ" sz="24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 lang="cs-CZ" sz="2400" b="0" i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  <m:r>
                      <a:rPr lang="cs-CZ" sz="2400" b="0" i="0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6!</m:t>
                        </m:r>
                      </m:num>
                      <m:den>
                        <m:r>
                          <a:rPr lang="cs-CZ" sz="2400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3!</m:t>
                        </m:r>
                        <m:r>
                          <a:rPr lang="cs-CZ" sz="2400" b="0" i="0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∙3!</m:t>
                        </m:r>
                      </m:den>
                    </m:f>
                    <m:r>
                      <a:rPr lang="cs-CZ" sz="2400" b="0" i="0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6</m:t>
                        </m:r>
                        <m:r>
                          <a:rPr lang="cs-CZ" sz="2400" b="0" i="0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∙5∙4∙3!</m:t>
                        </m:r>
                      </m:num>
                      <m:den>
                        <m:r>
                          <a:rPr lang="cs-CZ" sz="2400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3!</m:t>
                        </m:r>
                        <m:r>
                          <a:rPr lang="cs-CZ" sz="2400" b="0" i="0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∙3∙2∙1</m:t>
                        </m:r>
                      </m:den>
                    </m:f>
                    <m:r>
                      <a:rPr lang="cs-CZ" sz="2400" b="0" i="0" smtClean="0">
                        <a:solidFill>
                          <a:schemeClr val="tx1"/>
                        </a:solidFill>
                        <a:latin typeface="Cambria Math"/>
                      </a:rPr>
                      <m:t>=20</m:t>
                    </m:r>
                  </m:oMath>
                </a14:m>
                <a:endParaRPr lang="cs-CZ" sz="2400" b="0" dirty="0" smtClean="0">
                  <a:solidFill>
                    <a:schemeClr val="tx1"/>
                  </a:solidFill>
                </a:endParaRPr>
              </a:p>
              <a:p>
                <a:pPr marL="457200" indent="-457200">
                  <a:buAutoNum type="alphaLcParenR"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cs-CZ" sz="2400">
                            <a:latin typeface="Cambria Math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cs-CZ" sz="2400" i="0">
                            <a:latin typeface="Cambria Math"/>
                          </a:rPr>
                          <m:t>C</m:t>
                        </m:r>
                        <m:r>
                          <a:rPr lang="cs-CZ" sz="2400" i="0">
                            <a:latin typeface="Cambria Math"/>
                          </a:rPr>
                          <m:t>´</m:t>
                        </m:r>
                      </m:e>
                      <m:sub>
                        <m:d>
                          <m:dPr>
                            <m:ctrlPr>
                              <a:rPr lang="cs-CZ" sz="240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i="0">
                                <a:latin typeface="Cambria Math"/>
                              </a:rPr>
                              <m:t>3,</m:t>
                            </m:r>
                            <m:r>
                              <a:rPr lang="cs-CZ" sz="2400" b="0" i="0" smtClean="0">
                                <a:latin typeface="Cambria Math"/>
                              </a:rPr>
                              <m:t>3</m:t>
                            </m:r>
                          </m:e>
                        </m:d>
                      </m:sub>
                      <m:sup/>
                    </m:sSubSup>
                    <m:r>
                      <a:rPr lang="cs-CZ" sz="2400" i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sz="24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cs-CZ" sz="2400" i="0">
                                  <a:latin typeface="Cambria Math"/>
                                </a:rPr>
                                <m:t>3</m:t>
                              </m:r>
                              <m:r>
                                <a:rPr lang="cs-CZ" sz="2400" i="0">
                                  <a:latin typeface="Cambria Math"/>
                                </a:rPr>
                                <m:t>+</m:t>
                              </m:r>
                              <m:r>
                                <a:rPr lang="cs-CZ" sz="2400" b="0" i="0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cs-CZ" sz="2400" i="0">
                                  <a:latin typeface="Cambria Math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cs-CZ" sz="2400" i="0">
                                  <a:latin typeface="Cambria Math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  <m:r>
                      <a:rPr lang="cs-CZ" sz="2400" i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sz="24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cs-CZ" sz="2400" b="0" i="0" smtClean="0">
                                  <a:latin typeface="Cambria Math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cs-CZ" sz="2400" i="0">
                                  <a:latin typeface="Cambria Math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  <m:r>
                      <a:rPr lang="cs-CZ" sz="2400" i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0" smtClean="0">
                            <a:latin typeface="Cambria Math"/>
                          </a:rPr>
                          <m:t>5</m:t>
                        </m:r>
                        <m:r>
                          <a:rPr lang="cs-CZ" sz="2400" i="0">
                            <a:latin typeface="Cambria Math"/>
                          </a:rPr>
                          <m:t>!</m:t>
                        </m:r>
                      </m:num>
                      <m:den>
                        <m:r>
                          <a:rPr lang="cs-CZ" sz="2400" i="0">
                            <a:latin typeface="Cambria Math"/>
                          </a:rPr>
                          <m:t>3!</m:t>
                        </m:r>
                        <m:r>
                          <a:rPr lang="cs-CZ" sz="2400" i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cs-CZ" sz="2400" i="0">
                            <a:latin typeface="Cambria Math"/>
                            <a:ea typeface="Cambria Math"/>
                          </a:rPr>
                          <m:t>!</m:t>
                        </m:r>
                      </m:den>
                    </m:f>
                    <m:r>
                      <a:rPr lang="cs-CZ" sz="2400" i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i="0">
                            <a:latin typeface="Cambria Math"/>
                            <a:ea typeface="Cambria Math"/>
                          </a:rPr>
                          <m:t>5∙4∙3!</m:t>
                        </m:r>
                      </m:num>
                      <m:den>
                        <m:r>
                          <a:rPr lang="cs-CZ" sz="2400" i="0">
                            <a:latin typeface="Cambria Math"/>
                          </a:rPr>
                          <m:t>3!</m:t>
                        </m:r>
                        <m:r>
                          <a:rPr lang="cs-CZ" sz="2400" i="0">
                            <a:latin typeface="Cambria Math"/>
                            <a:ea typeface="Cambria Math"/>
                          </a:rPr>
                          <m:t>∙2∙1</m:t>
                        </m:r>
                      </m:den>
                    </m:f>
                    <m:r>
                      <a:rPr lang="cs-CZ" sz="2400" i="0">
                        <a:latin typeface="Cambria Math"/>
                      </a:rPr>
                      <m:t>=</m:t>
                    </m:r>
                    <m:r>
                      <a:rPr lang="cs-CZ" sz="2400" b="0" i="0" smtClean="0">
                        <a:latin typeface="Cambria Math"/>
                      </a:rPr>
                      <m:t>1</m:t>
                    </m:r>
                    <m:r>
                      <a:rPr lang="cs-CZ" sz="2400" i="0">
                        <a:latin typeface="Cambria Math"/>
                      </a:rPr>
                      <m:t>0</m:t>
                    </m:r>
                  </m:oMath>
                </a14:m>
                <a:endParaRPr lang="cs-CZ" sz="2400" dirty="0" smtClean="0">
                  <a:latin typeface="+mj-lt"/>
                </a:endParaRPr>
              </a:p>
              <a:p>
                <a:pPr marL="457200" indent="-457200">
                  <a:buAutoNum type="alphaLcParenR" startAt="2"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cs-CZ" sz="2400">
                            <a:latin typeface="Cambria Math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cs-CZ" sz="2400" i="0">
                            <a:latin typeface="Cambria Math"/>
                          </a:rPr>
                          <m:t>C</m:t>
                        </m:r>
                        <m:r>
                          <a:rPr lang="cs-CZ" sz="2400" i="0">
                            <a:latin typeface="Cambria Math"/>
                          </a:rPr>
                          <m:t>´</m:t>
                        </m:r>
                      </m:e>
                      <m:sub>
                        <m:d>
                          <m:dPr>
                            <m:ctrlPr>
                              <a:rPr lang="cs-CZ" sz="240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i="0">
                                <a:latin typeface="Cambria Math"/>
                              </a:rPr>
                              <m:t>3,4</m:t>
                            </m:r>
                          </m:e>
                        </m:d>
                      </m:sub>
                      <m:sup/>
                    </m:sSubSup>
                    <m:r>
                      <a:rPr lang="cs-CZ" sz="2400" i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sz="24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cs-CZ" sz="2400" i="0">
                                  <a:latin typeface="Cambria Math"/>
                                </a:rPr>
                                <m:t>3</m:t>
                              </m:r>
                              <m:r>
                                <a:rPr lang="cs-CZ" sz="2400" i="0">
                                  <a:latin typeface="Cambria Math"/>
                                </a:rPr>
                                <m:t>+4−1</m:t>
                              </m:r>
                            </m:e>
                          </m:mr>
                          <m:mr>
                            <m:e>
                              <m:r>
                                <a:rPr lang="cs-CZ" sz="2400" i="0">
                                  <a:latin typeface="Cambria Math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  <m:r>
                      <a:rPr lang="cs-CZ" sz="2400" i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sz="24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cs-CZ" sz="2400" i="0">
                                  <a:latin typeface="Cambria Math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 lang="cs-CZ" sz="2400" i="0">
                                  <a:latin typeface="Cambria Math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  <m:r>
                      <a:rPr lang="cs-CZ" sz="2400" i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i="0">
                            <a:latin typeface="Cambria Math"/>
                          </a:rPr>
                          <m:t>6!</m:t>
                        </m:r>
                      </m:num>
                      <m:den>
                        <m:r>
                          <a:rPr lang="cs-CZ" sz="2400" i="0">
                            <a:latin typeface="Cambria Math"/>
                          </a:rPr>
                          <m:t>3!</m:t>
                        </m:r>
                        <m:r>
                          <a:rPr lang="cs-CZ" sz="2400" i="0">
                            <a:latin typeface="Cambria Math"/>
                            <a:ea typeface="Cambria Math"/>
                          </a:rPr>
                          <m:t>∙3!</m:t>
                        </m:r>
                      </m:den>
                    </m:f>
                    <m:r>
                      <a:rPr lang="cs-CZ" sz="2400" i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i="0">
                            <a:latin typeface="Cambria Math"/>
                          </a:rPr>
                          <m:t>6</m:t>
                        </m:r>
                        <m:r>
                          <a:rPr lang="cs-CZ" sz="2400" i="0">
                            <a:latin typeface="Cambria Math"/>
                            <a:ea typeface="Cambria Math"/>
                          </a:rPr>
                          <m:t>∙5∙4∙3!</m:t>
                        </m:r>
                      </m:num>
                      <m:den>
                        <m:r>
                          <a:rPr lang="cs-CZ" sz="2400" i="0">
                            <a:latin typeface="Cambria Math"/>
                          </a:rPr>
                          <m:t>3!</m:t>
                        </m:r>
                        <m:r>
                          <a:rPr lang="cs-CZ" sz="2400" i="0">
                            <a:latin typeface="Cambria Math"/>
                            <a:ea typeface="Cambria Math"/>
                          </a:rPr>
                          <m:t>∙3∙2∙1</m:t>
                        </m:r>
                      </m:den>
                    </m:f>
                    <m:r>
                      <a:rPr lang="cs-CZ" sz="2400" i="0">
                        <a:latin typeface="Cambria Math"/>
                      </a:rPr>
                      <m:t>=20</m:t>
                    </m:r>
                  </m:oMath>
                </a14:m>
                <a:r>
                  <a:rPr lang="cs-CZ" sz="2400" dirty="0" smtClean="0"/>
                  <a:t>   je zahrnuta i možnost, že rybář uloví 3 štiky (nejsou v rybníce!), proto  20 – 1 = 19</a:t>
                </a:r>
              </a:p>
              <a:p>
                <a:pPr marL="0" indent="0">
                  <a:buNone/>
                </a:pPr>
                <a:r>
                  <a:rPr lang="cs-CZ" sz="2400" dirty="0" smtClean="0"/>
                  <a:t>c)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cs-CZ" sz="2400" i="1">
                            <a:latin typeface="Cambria Math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cs-CZ" sz="2400">
                            <a:latin typeface="Cambria Math"/>
                          </a:rPr>
                          <m:t>C</m:t>
                        </m:r>
                        <m:r>
                          <a:rPr lang="cs-CZ" sz="2400">
                            <a:latin typeface="Cambria Math"/>
                          </a:rPr>
                          <m:t>´</m:t>
                        </m:r>
                      </m:e>
                      <m:sub>
                        <m:d>
                          <m:dPr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400" b="0" i="0" smtClean="0">
                                <a:latin typeface="Cambria Math"/>
                              </a:rPr>
                              <m:t>2</m:t>
                            </m:r>
                            <m:r>
                              <a:rPr lang="cs-CZ" sz="2400">
                                <a:latin typeface="Cambria Math"/>
                              </a:rPr>
                              <m:t>,</m:t>
                            </m:r>
                            <m:r>
                              <a:rPr lang="cs-CZ" sz="2400" b="0" i="1" smtClean="0">
                                <a:latin typeface="Cambria Math"/>
                              </a:rPr>
                              <m:t>3</m:t>
                            </m:r>
                          </m:e>
                        </m:d>
                      </m:sub>
                      <m:sup/>
                    </m:sSubSup>
                    <m:r>
                      <a:rPr lang="cs-CZ" sz="240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sz="24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cs-CZ" sz="2400" b="0" i="0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cs-CZ" sz="2400">
                                  <a:latin typeface="Cambria Math"/>
                                </a:rPr>
                                <m:t>+</m:t>
                              </m:r>
                              <m:r>
                                <a:rPr lang="cs-CZ" sz="2400" b="0" i="0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cs-CZ" sz="2400">
                                  <a:latin typeface="Cambria Math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cs-CZ" sz="2400" b="0" i="0" smtClean="0">
                                  <a:latin typeface="Cambria Math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  <m:r>
                      <a:rPr lang="cs-CZ" sz="240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sz="24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cs-CZ" sz="2400" b="0" i="0" smtClean="0">
                                  <a:latin typeface="Cambria Math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cs-CZ" sz="2400" b="0" i="0" smtClean="0">
                                  <a:latin typeface="Cambria Math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  <m:r>
                      <a:rPr lang="cs-CZ" sz="24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0" i="0" smtClean="0">
                            <a:latin typeface="Cambria Math"/>
                          </a:rPr>
                          <m:t>4</m:t>
                        </m:r>
                        <m:r>
                          <a:rPr lang="cs-CZ" sz="2400">
                            <a:latin typeface="Cambria Math"/>
                          </a:rPr>
                          <m:t>!</m:t>
                        </m:r>
                      </m:num>
                      <m:den>
                        <m:r>
                          <a:rPr lang="cs-CZ" sz="2400" b="0" i="0" smtClean="0">
                            <a:latin typeface="Cambria Math"/>
                          </a:rPr>
                          <m:t>2</m:t>
                        </m:r>
                        <m:r>
                          <a:rPr lang="cs-CZ" sz="2400">
                            <a:latin typeface="Cambria Math"/>
                          </a:rPr>
                          <m:t>!</m:t>
                        </m:r>
                        <m:r>
                          <a:rPr lang="cs-CZ" sz="240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cs-CZ" sz="2400">
                            <a:latin typeface="Cambria Math"/>
                            <a:ea typeface="Cambria Math"/>
                          </a:rPr>
                          <m:t>!</m:t>
                        </m:r>
                      </m:den>
                    </m:f>
                    <m:r>
                      <a:rPr lang="cs-CZ" sz="24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>
                            <a:latin typeface="Cambria Math"/>
                            <a:ea typeface="Cambria Math"/>
                          </a:rPr>
                          <m:t>4∙3</m:t>
                        </m:r>
                        <m:r>
                          <a:rPr lang="cs-CZ" sz="240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cs-CZ" sz="24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cs-CZ" sz="2400">
                            <a:latin typeface="Cambria Math"/>
                            <a:ea typeface="Cambria Math"/>
                          </a:rPr>
                          <m:t>!</m:t>
                        </m:r>
                      </m:num>
                      <m:den>
                        <m:r>
                          <a:rPr lang="cs-CZ" sz="2400" b="0" i="0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cs-CZ" sz="2400">
                            <a:latin typeface="Cambria Math"/>
                          </a:rPr>
                          <m:t>!</m:t>
                        </m:r>
                        <m:r>
                          <a:rPr lang="cs-CZ" sz="2400">
                            <a:latin typeface="Cambria Math"/>
                            <a:ea typeface="Cambria Math"/>
                          </a:rPr>
                          <m:t>∙2∙1</m:t>
                        </m:r>
                      </m:den>
                    </m:f>
                    <m:r>
                      <a:rPr lang="cs-CZ" sz="2400">
                        <a:latin typeface="Cambria Math"/>
                      </a:rPr>
                      <m:t>=</m:t>
                    </m:r>
                    <m:r>
                      <a:rPr lang="cs-CZ" sz="2400" b="0" i="0" smtClean="0">
                        <a:latin typeface="Cambria Math"/>
                      </a:rPr>
                      <m:t>6</m:t>
                    </m:r>
                  </m:oMath>
                </a14:m>
                <a:endParaRPr lang="cs-CZ" sz="2400" dirty="0"/>
              </a:p>
              <a:p>
                <a:pPr marL="0" indent="0">
                  <a:buNone/>
                </a:pPr>
                <a:endParaRPr lang="cs-CZ" sz="2400" dirty="0" smtClean="0"/>
              </a:p>
              <a:p>
                <a:pPr marL="457200" indent="-457200">
                  <a:buAutoNum type="alphaLcParenR"/>
                </a:pPr>
                <a:endParaRPr lang="cs-CZ" sz="2400" dirty="0"/>
              </a:p>
              <a:p>
                <a:pPr marL="0" indent="0">
                  <a:buNone/>
                </a:pPr>
                <a:endParaRPr lang="cs-CZ" sz="2400" dirty="0" smtClean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332656"/>
                <a:ext cx="8229600" cy="6048672"/>
              </a:xfrm>
              <a:blipFill rotWithShape="1">
                <a:blip r:embed="rId2"/>
                <a:stretch>
                  <a:fillRect l="-1111" t="-806" r="-37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052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614</Words>
  <Application>Microsoft Office PowerPoint</Application>
  <PresentationFormat>Předvádění na obrazovce (4:3)</PresentationFormat>
  <Paragraphs>89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Prezentace aplikace PowerPoint</vt:lpstr>
      <vt:lpstr>Variace, permutace a kombinace s opakováním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Owner</dc:creator>
  <cp:lastModifiedBy>Owner</cp:lastModifiedBy>
  <cp:revision>18</cp:revision>
  <dcterms:created xsi:type="dcterms:W3CDTF">2014-03-20T18:34:24Z</dcterms:created>
  <dcterms:modified xsi:type="dcterms:W3CDTF">2014-03-29T15:14:35Z</dcterms:modified>
</cp:coreProperties>
</file>