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485508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  <a:endParaRPr kumimoji="0" lang="cs-CZ" alt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07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Kombinace</a:t>
                      </a:r>
                      <a:endParaRPr kumimoji="0" lang="cs-CZ" alt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únor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vysvětluje pojem Kombinace a uvádí příklady řešené kombinatoricky.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214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Kombinace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28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0648"/>
                <a:ext cx="8229600" cy="6120680"/>
              </a:xfrm>
            </p:spPr>
            <p:txBody>
              <a:bodyPr/>
              <a:lstStyle/>
              <a:p>
                <a:pPr marL="0" indent="0" algn="ctr">
                  <a:buNone/>
                </a:pPr>
                <a:endParaRPr lang="cs-CZ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 algn="ctr">
                  <a:buNone/>
                </a:pPr>
                <a:r>
                  <a:rPr lang="cs-CZ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KOMBINACE bez opakování</a:t>
                </a:r>
              </a:p>
              <a:p>
                <a:pPr marL="0" indent="0" algn="ctr">
                  <a:buNone/>
                </a:pPr>
                <a:endParaRPr lang="cs-CZ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cs-CZ" sz="2400" dirty="0" smtClean="0"/>
                  <a:t>tvoří </a:t>
                </a:r>
                <a:r>
                  <a:rPr lang="cs-CZ" sz="2400" i="1" dirty="0" smtClean="0"/>
                  <a:t>k</a:t>
                </a:r>
                <a:r>
                  <a:rPr lang="cs-CZ" sz="2400" dirty="0" smtClean="0"/>
                  <a:t>-</a:t>
                </a:r>
                <a:r>
                  <a:rPr lang="cs-CZ" sz="2400" dirty="0" err="1" smtClean="0"/>
                  <a:t>tice</a:t>
                </a:r>
                <a:r>
                  <a:rPr lang="cs-CZ" sz="2400" dirty="0" smtClean="0"/>
                  <a:t>, ve kterých </a:t>
                </a:r>
                <a:r>
                  <a:rPr lang="cs-CZ" sz="2400" b="1" dirty="0" smtClean="0"/>
                  <a:t>nezáleží</a:t>
                </a:r>
                <a:r>
                  <a:rPr lang="cs-CZ" sz="2400" dirty="0" smtClean="0"/>
                  <a:t> na pořadí </a:t>
                </a:r>
              </a:p>
              <a:p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b="1" dirty="0" smtClean="0"/>
                  <a:t>Př.:  </a:t>
                </a:r>
                <a:r>
                  <a:rPr lang="cs-CZ" sz="2400" dirty="0" smtClean="0"/>
                  <a:t>z písmen a, b, c vytvořte dvojice:	  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ab, </a:t>
                </a:r>
                <a:r>
                  <a:rPr lang="cs-CZ" sz="2400" dirty="0" err="1" smtClean="0"/>
                  <a:t>bc</a:t>
                </a:r>
                <a:r>
                  <a:rPr lang="cs-CZ" sz="2400" dirty="0" smtClean="0"/>
                  <a:t>, </a:t>
                </a:r>
                <a:r>
                  <a:rPr lang="cs-CZ" sz="2400" dirty="0" err="1" smtClean="0"/>
                  <a:t>ac</a:t>
                </a:r>
                <a:r>
                  <a:rPr lang="cs-CZ" sz="2400" dirty="0" smtClean="0"/>
                  <a:t>  …. 3 možnosti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b="1" dirty="0" smtClean="0"/>
                  <a:t>ab</a:t>
                </a:r>
                <a:r>
                  <a:rPr lang="cs-CZ" sz="2400" dirty="0" smtClean="0"/>
                  <a:t> je totožná skupina, jako </a:t>
                </a:r>
                <a:r>
                  <a:rPr lang="cs-CZ" sz="2400" b="1" dirty="0" smtClean="0"/>
                  <a:t>ba</a:t>
                </a:r>
              </a:p>
              <a:p>
                <a:pPr marL="0" indent="0">
                  <a:buNone/>
                </a:pPr>
                <a:endParaRPr lang="cs-CZ" sz="2400" dirty="0"/>
              </a:p>
              <a:p>
                <a:r>
                  <a:rPr lang="cs-CZ" sz="2400" dirty="0" smtClean="0"/>
                  <a:t> značíme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latin typeface="Cambria Math"/>
                          </a:rPr>
                          <m:t>𝑪</m:t>
                        </m:r>
                      </m:e>
                      <m:sub>
                        <m:d>
                          <m:d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𝒌</m:t>
                            </m:r>
                            <m:r>
                              <a:rPr lang="cs-CZ" sz="2800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cs-CZ" sz="2800" b="1" i="1" smtClean="0">
                                <a:latin typeface="Cambria Math"/>
                              </a:rPr>
                              <m:t>𝒏</m:t>
                            </m:r>
                          </m:e>
                        </m:d>
                      </m:sub>
                    </m:sSub>
                  </m:oMath>
                </a14:m>
                <a:endParaRPr lang="cs-CZ" sz="2800" b="1" dirty="0" smtClean="0"/>
              </a:p>
              <a:p>
                <a:r>
                  <a:rPr lang="cs-CZ" sz="2400" dirty="0" smtClean="0"/>
                  <a:t>výpočet podle vzorce: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𝑪</m:t>
                        </m:r>
                      </m:e>
                      <m:sub>
                        <m:d>
                          <m:dPr>
                            <m:ctrlP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𝒌</m:t>
                            </m:r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e>
                        </m:d>
                      </m:sub>
                    </m:sSub>
                    <m:r>
                      <a:rPr lang="cs-CZ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!∙</m:t>
                        </m:r>
                        <m:d>
                          <m:dPr>
                            <m:ctrlP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𝒏</m:t>
                            </m:r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e>
                        </m:d>
                        <m:r>
                          <a:rPr lang="cs-CZ" sz="28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</m:oMath>
                </a14:m>
                <a:endParaRPr lang="cs-CZ" sz="2800" b="1" dirty="0" smtClean="0"/>
              </a:p>
              <a:p>
                <a:pPr marL="0" indent="0">
                  <a:buNone/>
                </a:pPr>
                <a:endParaRPr lang="cs-CZ" sz="2800" b="1" dirty="0" smtClean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sz="2400" b="1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0648"/>
                <a:ext cx="8229600" cy="6120680"/>
              </a:xfrm>
              <a:blipFill rotWithShape="1"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98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marL="0" indent="0" algn="ctr">
                  <a:buNone/>
                </a:pPr>
                <a:endParaRPr lang="cs-CZ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 algn="ctr">
                  <a:buNone/>
                </a:pPr>
                <a:r>
                  <a:rPr lang="cs-CZ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KOMBINACE bez opakování</a:t>
                </a:r>
              </a:p>
              <a:p>
                <a:pPr marL="0" indent="0" algn="ctr">
                  <a:buNone/>
                </a:pPr>
                <a:endParaRPr lang="cs-CZ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cs-CZ" sz="2400" dirty="0" smtClean="0"/>
                  <a:t>kombinace se v kombinatorice vyskytují velmi často a proto je pro ně zaveden zvláštní symbol – </a:t>
                </a:r>
                <a:r>
                  <a:rPr lang="cs-CZ" sz="2400" b="1" dirty="0" smtClean="0"/>
                  <a:t>kombinační číslo</a:t>
                </a:r>
              </a:p>
              <a:p>
                <a:endParaRPr lang="cs-CZ" sz="2400" b="1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𝑪</m:t>
                          </m:r>
                        </m:e>
                        <m:sub>
                          <m:d>
                            <m:dPr>
                              <m:ctrlPr>
                                <a:rPr lang="cs-CZ" sz="28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1" i="1" smtClean="0">
                                  <a:latin typeface="Cambria Math"/>
                                </a:rPr>
                                <m:t>𝒌</m:t>
                              </m:r>
                              <m:r>
                                <a:rPr lang="cs-CZ" sz="28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cs-CZ" sz="2800" b="1" i="1" smtClean="0">
                                  <a:latin typeface="Cambria Math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800" b="1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800" b="1" i="1" smtClean="0">
                                    <a:latin typeface="Cambria Math"/>
                                  </a:rPr>
                                  <m:t>𝒏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800" b="1" i="1" smtClean="0">
                                    <a:latin typeface="Cambria Math"/>
                                  </a:rPr>
                                  <m:t>𝒌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1" i="1" smtClean="0">
                              <a:latin typeface="Cambria Math"/>
                            </a:rPr>
                            <m:t>𝒏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800" b="1" i="1" smtClean="0">
                              <a:latin typeface="Cambria Math"/>
                            </a:rPr>
                            <m:t>𝒌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!∙</m:t>
                          </m:r>
                          <m:d>
                            <m:dPr>
                              <m:ctrlP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𝒏</m:t>
                              </m:r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sz="2800" b="1" i="1" smtClean="0"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</m:e>
                          </m:d>
                          <m:r>
                            <a:rPr lang="cs-CZ" sz="2800" b="1" i="1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cs-CZ" sz="2800" b="1" dirty="0" smtClean="0"/>
              </a:p>
              <a:p>
                <a:pPr marL="0" indent="0">
                  <a:buNone/>
                </a:pPr>
                <a:endParaRPr lang="cs-CZ" sz="2800" b="1" dirty="0" smtClean="0"/>
              </a:p>
              <a:p>
                <a:pPr marL="0" indent="0">
                  <a:buNone/>
                </a:pPr>
                <a:r>
                  <a:rPr lang="cs-CZ" sz="2400" b="1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/>
                          </a:rPr>
                          <m:t>𝑪</m:t>
                        </m:r>
                      </m:e>
                      <m:sub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1" smtClean="0">
                                <a:latin typeface="Cambria Math"/>
                              </a:rPr>
                              <m:t>𝟕</m:t>
                            </m:r>
                          </m:e>
                        </m:d>
                      </m:sub>
                    </m:sSub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1" i="1" smtClean="0">
                                  <a:latin typeface="Cambria Math"/>
                                </a:rPr>
                                <m:t>𝟕</m:t>
                              </m:r>
                            </m:e>
                          </m:mr>
                          <m:mr>
                            <m:e>
                              <m:r>
                                <a:rPr lang="cs-CZ" sz="2400" b="1" i="1" smtClean="0">
                                  <a:latin typeface="Cambria Math"/>
                                </a:rPr>
                                <m:t>𝟐</m:t>
                              </m:r>
                            </m:e>
                          </m:mr>
                        </m:m>
                      </m:e>
                    </m:d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𝟕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1" i="1" smtClean="0">
                            <a:latin typeface="Cambria Math"/>
                          </a:rPr>
                          <m:t>𝟐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!∙</m:t>
                        </m:r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𝟕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1" i="1" smtClean="0">
                            <a:latin typeface="Cambria Math"/>
                          </a:rPr>
                          <m:t>𝟐</m:t>
                        </m:r>
                        <m:r>
                          <a:rPr lang="cs-CZ" sz="2400" b="1" i="1" smtClean="0">
                            <a:latin typeface="Cambria Math"/>
                          </a:rPr>
                          <m:t>!∙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𝟕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1" i="1" smtClean="0">
                            <a:latin typeface="Cambria Math"/>
                            <a:ea typeface="Cambria Math"/>
                          </a:rPr>
                          <m:t>𝟔</m:t>
                        </m:r>
                      </m:num>
                      <m:den>
                        <m:r>
                          <a:rPr lang="cs-CZ" sz="24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latin typeface="Cambria Math"/>
                      </a:rPr>
                      <m:t>𝟐𝟏</m:t>
                    </m:r>
                  </m:oMath>
                </a14:m>
                <a:endParaRPr lang="cs-CZ" sz="2400" b="1" dirty="0" smtClean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sz="2400" b="1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963" r="-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14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Vypočtěte:</a:t>
                </a:r>
              </a:p>
              <a:p>
                <a:pPr marL="0" indent="0">
                  <a:buNone/>
                </a:pPr>
                <a:endParaRPr lang="cs-CZ" sz="2400" b="1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0">
                            <a:latin typeface="Cambria Math"/>
                          </a:rPr>
                          <m:t>𝐂</m:t>
                        </m:r>
                      </m:e>
                      <m:sub>
                        <m:d>
                          <m:d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0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sz="2400" b="1" i="0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0" smtClean="0">
                                <a:latin typeface="Cambria Math"/>
                              </a:rPr>
                              <m:t>𝟓</m:t>
                            </m:r>
                          </m:e>
                        </m:d>
                      </m:sub>
                    </m:sSub>
                    <m:r>
                      <a:rPr lang="cs-CZ" sz="2400" b="1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b="1" i="0" smtClean="0">
                            <a:latin typeface="Cambria Math"/>
                            <a:ea typeface="Cambria Math"/>
                          </a:rPr>
                          <m:t>𝐂</m:t>
                        </m:r>
                      </m:e>
                      <m:sub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cs-CZ" sz="2400" b="1" i="0" smtClean="0"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cs-CZ" sz="2400" b="1" i="0" smtClean="0">
                                <a:latin typeface="Cambria Math"/>
                                <a:ea typeface="Cambria Math"/>
                              </a:rPr>
                              <m:t>𝟖</m:t>
                            </m:r>
                          </m:e>
                        </m:d>
                      </m:sub>
                    </m:sSub>
                    <m:r>
                      <a:rPr lang="cs-CZ" sz="2400" b="0" i="0">
                        <a:latin typeface="Cambria Math"/>
                      </a:rPr>
                      <m:t>=</m:t>
                    </m:r>
                  </m:oMath>
                </a14:m>
                <a:endParaRPr lang="cs-CZ" sz="2400" b="0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b="0" i="0" smtClean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0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b="0" i="0" smtClean="0">
                                    <a:latin typeface="Cambria Math"/>
                                    <a:ea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0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b="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</a:rPr>
                            <m:t>5</m:t>
                          </m:r>
                          <m:r>
                            <a:rPr lang="cs-CZ" sz="2400" b="0" i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</a:rPr>
                            <m:t>3</m:t>
                          </m:r>
                          <m:r>
                            <a:rPr lang="cs-CZ" sz="2400" b="0" i="0">
                              <a:latin typeface="Cambria Math"/>
                            </a:rPr>
                            <m:t>!∙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0" smtClean="0">
                                  <a:latin typeface="Cambria Math"/>
                                  <a:ea typeface="Cambria Math"/>
                                </a:rPr>
                                <m:t>5−3</m:t>
                              </m:r>
                            </m:e>
                          </m:d>
                          <m:r>
                            <a:rPr lang="cs-CZ" sz="2400" b="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8!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2!∙</m:t>
                          </m:r>
                          <m:d>
                            <m:dPr>
                              <m:ctrlP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0" smtClean="0">
                                  <a:latin typeface="Cambria Math"/>
                                  <a:ea typeface="Cambria Math"/>
                                </a:rPr>
                                <m:t>8−2</m:t>
                              </m:r>
                            </m:e>
                          </m:d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</a:rPr>
                            <m:t>5</m:t>
                          </m:r>
                          <m:r>
                            <a:rPr lang="cs-CZ" sz="2400" b="0" i="0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</a:rPr>
                            <m:t>3</m:t>
                          </m:r>
                          <m:r>
                            <a:rPr lang="cs-CZ" sz="2400" b="0" i="0">
                              <a:latin typeface="Cambria Math"/>
                            </a:rPr>
                            <m:t>!∙</m:t>
                          </m:r>
                          <m:r>
                            <a:rPr lang="cs-CZ" sz="2400" b="0" i="0" smtClean="0">
                              <a:latin typeface="Cambria Math"/>
                            </a:rPr>
                            <m:t>2</m:t>
                          </m:r>
                          <m:r>
                            <a:rPr lang="cs-CZ" sz="2400" b="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8!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2!∙6!</m:t>
                          </m:r>
                        </m:den>
                      </m:f>
                      <m:r>
                        <a:rPr lang="cs-CZ" sz="2400" b="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</a:rPr>
                            <m:t>5</m:t>
                          </m:r>
                          <m:r>
                            <a:rPr lang="cs-CZ" sz="2400" b="0" i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num>
                        <m:den>
                          <m:r>
                            <a:rPr lang="cs-CZ" sz="2400" b="0" i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8∙7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0">
                          <a:latin typeface="Cambria Math"/>
                        </a:rPr>
                        <m:t>=</m:t>
                      </m:r>
                      <m:r>
                        <a:rPr lang="cs-CZ" sz="2400" b="0" i="0" smtClean="0">
                          <a:latin typeface="Cambria Math"/>
                        </a:rPr>
                        <m:t>10</m:t>
                      </m:r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∙28=280</m:t>
                      </m:r>
                    </m:oMath>
                  </m:oMathPara>
                </a14:m>
                <a:endParaRPr lang="cs-CZ" sz="2400" dirty="0" smtClean="0"/>
              </a:p>
              <a:p>
                <a:endParaRPr lang="cs-CZ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0">
                            <a:latin typeface="Cambria Math"/>
                          </a:rPr>
                          <m:t>𝐂</m:t>
                        </m:r>
                      </m:e>
                      <m:sub>
                        <m:d>
                          <m:dPr>
                            <m:ctrlPr>
                              <a:rPr lang="cs-CZ" sz="24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0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sz="2400" b="1" i="0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0">
                                <a:latin typeface="Cambria Math"/>
                              </a:rPr>
                              <m:t>𝟓</m:t>
                            </m:r>
                          </m:e>
                        </m:d>
                      </m:sub>
                    </m:sSub>
                    <m:r>
                      <a:rPr lang="cs-CZ" sz="2400" b="1" i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b="1" i="0">
                            <a:latin typeface="Cambria Math"/>
                            <a:ea typeface="Cambria Math"/>
                          </a:rPr>
                          <m:t>𝐂</m:t>
                        </m:r>
                      </m:e>
                      <m:sub>
                        <m:d>
                          <m:dPr>
                            <m:ctrlPr>
                              <a:rPr lang="cs-CZ" sz="2400" b="1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1" i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cs-CZ" sz="2400" b="1" i="0"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cs-CZ" sz="2400" b="1" i="0">
                                <a:latin typeface="Cambria Math"/>
                                <a:ea typeface="Cambria Math"/>
                              </a:rPr>
                              <m:t>𝟖</m:t>
                            </m:r>
                          </m:e>
                        </m:d>
                      </m:sub>
                    </m:sSub>
                    <m:r>
                      <a:rPr lang="cs-CZ" sz="2400" i="0">
                        <a:latin typeface="Cambria Math"/>
                      </a:rPr>
                      <m:t>=</m:t>
                    </m:r>
                  </m:oMath>
                </a14:m>
                <a:endParaRPr lang="cs-CZ" sz="2400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i="0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0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cs-CZ" sz="2400" i="0">
                                    <a:latin typeface="Cambria Math"/>
                                    <a:ea typeface="Cambria Math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cs-CZ" sz="2400" b="0" i="0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cs-CZ" sz="2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</a:rPr>
                            <m:t>5!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</a:rPr>
                            <m:t>2</m:t>
                          </m:r>
                          <m:r>
                            <a:rPr lang="cs-CZ" sz="2400" i="0">
                              <a:latin typeface="Cambria Math"/>
                            </a:rPr>
                            <m:t>!∙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5−</m:t>
                              </m:r>
                              <m:r>
                                <a:rPr lang="cs-CZ" sz="2400" b="0" i="0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d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8!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!∙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sz="2400" i="0">
                                  <a:latin typeface="Cambria Math"/>
                                  <a:ea typeface="Cambria Math"/>
                                </a:rPr>
                                <m:t>8−</m:t>
                              </m:r>
                              <m:r>
                                <a:rPr lang="cs-CZ" sz="2400" b="0" i="0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d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</a:rPr>
                            <m:t>5!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</a:rPr>
                            <m:t>2</m:t>
                          </m:r>
                          <m:r>
                            <a:rPr lang="cs-CZ" sz="2400" i="0">
                              <a:latin typeface="Cambria Math"/>
                            </a:rPr>
                            <m:t>!∙</m:t>
                          </m:r>
                          <m:r>
                            <a:rPr lang="cs-CZ" sz="2400" b="0" i="0" smtClean="0">
                              <a:latin typeface="Cambria Math"/>
                            </a:rPr>
                            <m:t>3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8!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!∙</m:t>
                          </m:r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5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!</m:t>
                          </m:r>
                        </m:den>
                      </m:f>
                      <m:r>
                        <a:rPr lang="cs-CZ" sz="2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</a:rPr>
                            <m:t>5</m:t>
                          </m:r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∙4</m:t>
                          </m:r>
                        </m:num>
                        <m:den>
                          <m:r>
                            <a:rPr lang="cs-CZ" sz="2400" i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i="0">
                              <a:latin typeface="Cambria Math"/>
                              <a:ea typeface="Cambria Math"/>
                            </a:rPr>
                            <m:t>8∙7</m:t>
                          </m:r>
                          <m:r>
                            <a:rPr lang="cs-CZ" sz="2400" i="0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num>
                        <m:den>
                          <m:r>
                            <a:rPr lang="cs-CZ" sz="2400" b="0" i="0" smtClean="0">
                              <a:latin typeface="Cambria Math"/>
                              <a:ea typeface="Cambria Math"/>
                            </a:rPr>
                            <m:t>3∙2</m:t>
                          </m:r>
                        </m:den>
                      </m:f>
                      <m:r>
                        <a:rPr lang="cs-CZ" sz="2400" i="0">
                          <a:latin typeface="Cambria Math"/>
                        </a:rPr>
                        <m:t>=10</m:t>
                      </m:r>
                      <m:r>
                        <a:rPr lang="cs-CZ" sz="2400" i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56</m:t>
                      </m:r>
                      <m:r>
                        <a:rPr lang="cs-CZ" sz="2400" i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2400" b="0" i="0" smtClean="0">
                          <a:latin typeface="Cambria Math"/>
                          <a:ea typeface="Cambria Math"/>
                        </a:rPr>
                        <m:t>56</m:t>
                      </m:r>
                      <m:r>
                        <a:rPr lang="cs-CZ" sz="2400" i="0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cs-CZ" sz="2400" b="1" dirty="0"/>
              </a:p>
              <a:p>
                <a:pPr marL="0" indent="0">
                  <a:buNone/>
                </a:pPr>
                <a:endParaRPr lang="cs-CZ" sz="2400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16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cs-CZ" sz="2600" b="1" dirty="0" smtClean="0"/>
                  <a:t>Př.:</a:t>
                </a:r>
                <a:r>
                  <a:rPr lang="cs-CZ" sz="2600" dirty="0" smtClean="0"/>
                  <a:t>  Kolik je možných tipů ve Sportce? (losuje se 6 čísel ze 49) </a:t>
                </a:r>
              </a:p>
              <a:p>
                <a:pPr marL="0" indent="0">
                  <a:buNone/>
                </a:pPr>
                <a:r>
                  <a:rPr lang="cs-CZ" sz="2600" i="1" dirty="0" smtClean="0"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6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smtClean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</a:rPr>
                              <m:t>6,49</m:t>
                            </m:r>
                          </m:e>
                        </m:d>
                      </m:sub>
                    </m:sSub>
                    <m:r>
                      <a:rPr lang="cs-CZ" sz="26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49!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</a:rPr>
                          <m:t>6!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∙43!</m:t>
                        </m:r>
                      </m:den>
                    </m:f>
                    <m:r>
                      <a:rPr lang="cs-CZ" sz="2600" b="0" i="0" smtClean="0">
                        <a:latin typeface="Cambria Math"/>
                      </a:rPr>
                      <m:t>=13 983 816</m:t>
                    </m:r>
                  </m:oMath>
                </a14:m>
                <a:endParaRPr lang="cs-CZ" sz="2600" dirty="0"/>
              </a:p>
              <a:p>
                <a:pPr marL="0" indent="0">
                  <a:buNone/>
                </a:pPr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b="1" dirty="0" smtClean="0"/>
                  <a:t>Př.:</a:t>
                </a:r>
                <a:r>
                  <a:rPr lang="cs-CZ" sz="2600" dirty="0" smtClean="0"/>
                  <a:t> Určete, kolika způsoby je možné z 5 dívek a 8 chlapců vytvořit pětičlenné družstvo	a) jakéhokoliv složení</a:t>
                </a:r>
              </a:p>
              <a:p>
                <a:pPr marL="0" indent="0">
                  <a:buNone/>
                </a:pPr>
                <a:r>
                  <a:rPr lang="cs-CZ" sz="2600" b="1" dirty="0"/>
                  <a:t>	</a:t>
                </a:r>
                <a:r>
                  <a:rPr lang="cs-CZ" sz="2600" b="1" dirty="0" smtClean="0"/>
                  <a:t>			</a:t>
                </a:r>
                <a:r>
                  <a:rPr lang="cs-CZ" sz="2600" dirty="0" smtClean="0"/>
                  <a:t>b) z 3 dívek a 2 chlapců</a:t>
                </a:r>
              </a:p>
              <a:p>
                <a:pPr marL="0" indent="0">
                  <a:buNone/>
                </a:pPr>
                <a:r>
                  <a:rPr lang="cs-CZ" sz="2600" b="1" dirty="0"/>
                  <a:t>	</a:t>
                </a:r>
                <a:r>
                  <a:rPr lang="cs-CZ" sz="2600" b="1" dirty="0" smtClean="0"/>
                  <a:t>			</a:t>
                </a:r>
                <a:r>
                  <a:rPr lang="cs-CZ" sz="2600" dirty="0" smtClean="0"/>
                  <a:t>c) z 2 dívek a 3 chlapců</a:t>
                </a:r>
              </a:p>
              <a:p>
                <a:pPr marL="0" indent="0">
                  <a:buNone/>
                </a:pPr>
                <a:endParaRPr lang="cs-CZ" sz="2600" dirty="0" smtClean="0"/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60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i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</a:rPr>
                              <m:t>5</m:t>
                            </m:r>
                            <m:r>
                              <a:rPr lang="cs-CZ" sz="2600" i="0">
                                <a:latin typeface="Cambria Math"/>
                              </a:rPr>
                              <m:t>,</m:t>
                            </m:r>
                            <m:r>
                              <a:rPr lang="cs-CZ" sz="2600" b="0" i="0" smtClean="0">
                                <a:latin typeface="Cambria Math"/>
                              </a:rPr>
                              <m:t>13</m:t>
                            </m:r>
                          </m:e>
                        </m:d>
                      </m:sub>
                    </m:sSub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13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8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13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∙12∙11∙10∙9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∙4∙3∙2∙1</m:t>
                        </m:r>
                      </m:den>
                    </m:f>
                    <m:r>
                      <a:rPr lang="cs-CZ" sz="2600" b="0" i="0" smtClean="0">
                        <a:latin typeface="Cambria Math"/>
                      </a:rPr>
                      <m:t>=1 287</m:t>
                    </m:r>
                  </m:oMath>
                </a14:m>
                <a:endParaRPr lang="cs-CZ" sz="26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60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i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</a:rPr>
                              <m:t>3,5</m:t>
                            </m:r>
                          </m:e>
                        </m:d>
                      </m:sub>
                    </m:sSub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  <a:ea typeface="Cambria Math"/>
                              </a:rPr>
                              <m:t>2,8</m:t>
                            </m:r>
                          </m:e>
                        </m:d>
                      </m:sub>
                    </m:sSub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</a:rPr>
                          <m:t>3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8!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2!∙6!</m:t>
                        </m:r>
                      </m:den>
                    </m:f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8∙7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600" i="0">
                        <a:latin typeface="Cambria Math"/>
                      </a:rPr>
                      <m:t>=</m:t>
                    </m:r>
                    <m:r>
                      <a:rPr lang="cs-CZ" sz="2600" b="0" i="0" smtClean="0">
                        <a:latin typeface="Cambria Math"/>
                      </a:rPr>
                      <m:t>10</m:t>
                    </m:r>
                    <m:r>
                      <a:rPr lang="cs-CZ" sz="2600" b="0" i="0" smtClean="0">
                        <a:latin typeface="Cambria Math"/>
                        <a:ea typeface="Cambria Math"/>
                      </a:rPr>
                      <m:t>∙28=280</m:t>
                    </m:r>
                  </m:oMath>
                </a14:m>
                <a:endParaRPr lang="cs-CZ" sz="26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60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i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</a:rPr>
                              <m:t>2,5</m:t>
                            </m:r>
                          </m:e>
                        </m:d>
                      </m:sub>
                    </m:sSub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6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60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600" b="0" i="0" smtClean="0">
                                <a:latin typeface="Cambria Math"/>
                                <a:ea typeface="Cambria Math"/>
                              </a:rPr>
                              <m:t>3,8</m:t>
                            </m:r>
                          </m:e>
                        </m:d>
                      </m:sub>
                    </m:sSub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</a:rPr>
                          <m:t>2</m:t>
                        </m:r>
                        <m:r>
                          <a:rPr lang="cs-CZ" sz="2600" i="0">
                            <a:latin typeface="Cambria Math"/>
                          </a:rPr>
                          <m:t>!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8!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3!∙5!</m:t>
                        </m:r>
                      </m:den>
                    </m:f>
                    <m:r>
                      <a:rPr lang="cs-CZ" sz="26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6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</a:rPr>
                          <m:t>5</m:t>
                        </m:r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cs-CZ" sz="2600" i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6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6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8∙7∙6</m:t>
                        </m:r>
                      </m:num>
                      <m:den>
                        <m:r>
                          <a:rPr lang="cs-CZ" sz="2600" b="0" i="0" smtClean="0">
                            <a:latin typeface="Cambria Math"/>
                            <a:ea typeface="Cambria Math"/>
                          </a:rPr>
                          <m:t>3∙2</m:t>
                        </m:r>
                      </m:den>
                    </m:f>
                    <m:r>
                      <a:rPr lang="cs-CZ" sz="2600" i="0">
                        <a:latin typeface="Cambria Math"/>
                      </a:rPr>
                      <m:t>=</m:t>
                    </m:r>
                    <m:r>
                      <a:rPr lang="cs-CZ" sz="2600" b="0" i="0" smtClean="0">
                        <a:latin typeface="Cambria Math"/>
                      </a:rPr>
                      <m:t>10</m:t>
                    </m:r>
                    <m:r>
                      <a:rPr lang="cs-CZ" sz="2600" b="0" i="0" smtClean="0">
                        <a:latin typeface="Cambria Math"/>
                        <a:ea typeface="Cambria Math"/>
                      </a:rPr>
                      <m:t>∙56=560</m:t>
                    </m:r>
                  </m:oMath>
                </a14:m>
                <a:endParaRPr lang="cs-CZ" sz="2600" dirty="0"/>
              </a:p>
              <a:p>
                <a:pPr marL="0" indent="0">
                  <a:buNone/>
                </a:pPr>
                <a:endParaRPr lang="cs-CZ" sz="2600" dirty="0" smtClean="0"/>
              </a:p>
              <a:p>
                <a:pPr marL="0" indent="0">
                  <a:buNone/>
                </a:pPr>
                <a:endParaRPr lang="cs-CZ" sz="2400" b="1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111" t="-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44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sz="2400" b="1" dirty="0" smtClean="0"/>
              </a:p>
              <a:p>
                <a:pPr marL="0" indent="0">
                  <a:buNone/>
                </a:pPr>
                <a:r>
                  <a:rPr lang="cs-CZ" sz="2400" b="1" dirty="0" smtClean="0"/>
                  <a:t>Př.: </a:t>
                </a:r>
                <a:r>
                  <a:rPr lang="cs-CZ" sz="2400" dirty="0" smtClean="0"/>
                  <a:t>Určete, kolika způsoby je možno sestavit ze 7 mužů a 4 žen šestičlennou skupinu v níž jsou:	a) </a:t>
                </a:r>
                <a:r>
                  <a:rPr lang="cs-CZ" sz="2400" b="1" dirty="0" smtClean="0"/>
                  <a:t>právě</a:t>
                </a:r>
                <a:r>
                  <a:rPr lang="cs-CZ" sz="2400" dirty="0" smtClean="0"/>
                  <a:t> 2 ženy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			b) </a:t>
                </a:r>
                <a:r>
                  <a:rPr lang="cs-CZ" sz="2400" b="1" dirty="0" smtClean="0"/>
                  <a:t>aspoň</a:t>
                </a:r>
                <a:r>
                  <a:rPr lang="cs-CZ" sz="2400" dirty="0" smtClean="0"/>
                  <a:t> 2 ženy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2,4</m:t>
                            </m:r>
                          </m:e>
                        </m:d>
                      </m:sub>
                    </m:sSub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4,7</m:t>
                            </m:r>
                          </m:e>
                        </m:d>
                      </m:sub>
                    </m:sSub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4</m:t>
                        </m:r>
                        <m:r>
                          <a:rPr lang="cs-CZ" sz="24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a:rPr lang="cs-CZ" sz="2400" i="0">
                            <a:latin typeface="Cambria Math"/>
                          </a:rPr>
                          <m:t>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4!∙3!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4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7∙6∙5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3∙2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6</m:t>
                    </m:r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∙35=210</m:t>
                    </m:r>
                  </m:oMath>
                </a14:m>
                <a:endParaRPr lang="cs-CZ" sz="24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:endParaRPr lang="cs-CZ" sz="24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2,4</m:t>
                            </m:r>
                          </m:e>
                        </m:d>
                      </m:sub>
                    </m:sSub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4,7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cs-CZ" sz="2400" b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b="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3,4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b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b="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3,7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cs-CZ" sz="2400" b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b="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4,4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400" b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  <a:ea typeface="Cambria Math"/>
                          </a:rPr>
                          <m:t>C</m:t>
                        </m:r>
                      </m:e>
                      <m:sub>
                        <m:d>
                          <m:dPr>
                            <m:ctrlPr>
                              <a:rPr lang="cs-CZ" sz="2400" b="0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  <a:ea typeface="Cambria Math"/>
                              </a:rPr>
                              <m:t>2,7</m:t>
                            </m:r>
                          </m:e>
                        </m:d>
                      </m:sub>
                    </m:sSub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4</m:t>
                        </m:r>
                        <m:r>
                          <a:rPr lang="cs-CZ" sz="24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a:rPr lang="cs-CZ" sz="2400" i="0">
                            <a:latin typeface="Cambria Math"/>
                          </a:rPr>
                          <m:t>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4!∙3!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++</m:t>
                    </m:r>
                    <m:f>
                      <m:fPr>
                        <m:ctrlPr>
                          <a:rPr lang="cs-CZ" sz="2400" b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3!∙1!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3!∙4!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4!∙0!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2!∙5!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4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7∙6∙5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3∙2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4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  <m:r>
                      <a:rPr lang="cs-CZ" sz="240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7∙6∙5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3∙2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7∙6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</m:oMath>
                </a14:m>
                <a:endParaRPr lang="cs-CZ" sz="24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= </a:t>
                </a:r>
                <a14:m>
                  <m:oMath xmlns:m="http://schemas.openxmlformats.org/officeDocument/2006/math">
                    <m:r>
                      <a:rPr lang="cs-CZ" sz="2400">
                        <a:latin typeface="Cambria Math"/>
                      </a:rPr>
                      <m:t>6</m:t>
                    </m:r>
                    <m:r>
                      <a:rPr lang="cs-CZ" sz="2400">
                        <a:latin typeface="Cambria Math"/>
                        <a:ea typeface="Cambria Math"/>
                      </a:rPr>
                      <m:t>∙35+4∙35+21=210+140+21=371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b="1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594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/>
              <a:t>CALDA, Emil a DUPAČ, Václav. </a:t>
            </a:r>
            <a:r>
              <a:rPr lang="cs-CZ" altLang="cs-CZ" sz="2000" i="1" dirty="0" smtClean="0"/>
              <a:t>Matematika pro gymnázia: Kombinatorika, pravděpodobnost, statistika</a:t>
            </a:r>
            <a:r>
              <a:rPr lang="cs-CZ" altLang="cs-CZ" sz="2000" dirty="0" smtClean="0"/>
              <a:t>. 4. </a:t>
            </a:r>
            <a:r>
              <a:rPr lang="cs-CZ" altLang="cs-CZ" sz="2000" dirty="0"/>
              <a:t>vyd. </a:t>
            </a:r>
            <a:r>
              <a:rPr lang="cs-CZ" altLang="cs-CZ" sz="2000" dirty="0" smtClean="0"/>
              <a:t>Praha: Prometheus, 2005. ISBN 978-80-7196-147-5.</a:t>
            </a:r>
          </a:p>
          <a:p>
            <a:r>
              <a:rPr lang="cs-CZ" sz="2000" dirty="0"/>
              <a:t>PETÁKOVÁ, Jindra. </a:t>
            </a:r>
            <a:r>
              <a:rPr lang="cs-CZ" sz="2000" i="1" dirty="0"/>
              <a:t>Příprava k maturitě a k příjímacím zkouškám na vysoké školy.</a:t>
            </a:r>
            <a:r>
              <a:rPr lang="cs-CZ" sz="2000" dirty="0"/>
              <a:t> Praha: Prometheus, 1998. ISBN </a:t>
            </a:r>
            <a:r>
              <a:rPr lang="cs-CZ" sz="2000" dirty="0" smtClean="0"/>
              <a:t>80-7196-099-3.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89109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420</Words>
  <Application>Microsoft Office PowerPoint</Application>
  <PresentationFormat>Předvádění na obrazovce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Prezentace aplikace PowerPoint</vt:lpstr>
      <vt:lpstr> Kombinace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Owner</dc:creator>
  <cp:lastModifiedBy>Owner</cp:lastModifiedBy>
  <cp:revision>15</cp:revision>
  <dcterms:created xsi:type="dcterms:W3CDTF">2014-03-17T20:33:12Z</dcterms:created>
  <dcterms:modified xsi:type="dcterms:W3CDTF">2014-03-29T15:09:35Z</dcterms:modified>
</cp:coreProperties>
</file>