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833542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06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Variace, permutace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únor 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vysvětluje pojmy Variace a Permutace a uvádí příklady řešené kombinatoricky.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9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i="1" dirty="0" smtClean="0"/>
                  <a:t>d) čtyřciferná:</a:t>
                </a:r>
                <a:r>
                  <a:rPr lang="cs-CZ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4,6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=360</m:t>
                    </m:r>
                  </m:oMath>
                </a14:m>
                <a:r>
                  <a:rPr lang="cs-CZ" sz="2400" dirty="0" smtClean="0"/>
                  <a:t> nevyhovují čísla začínající nulou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>
                    <a:solidFill>
                      <a:srgbClr val="00B050"/>
                    </a:solidFill>
                  </a:rPr>
                  <a:t>0xxx	</a:t>
                </a: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i="1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60</m:t>
                    </m:r>
                  </m:oMath>
                </a14:m>
                <a:r>
                  <a:rPr lang="cs-CZ" sz="2400" dirty="0"/>
                  <a:t> </a:t>
                </a:r>
                <a:r>
                  <a:rPr lang="cs-CZ" sz="2400" dirty="0" smtClean="0"/>
                  <a:t>		360 </a:t>
                </a:r>
                <a:r>
                  <a:rPr lang="cs-CZ" sz="2400" dirty="0"/>
                  <a:t>– 60 = </a:t>
                </a:r>
                <a:r>
                  <a:rPr lang="cs-CZ" sz="2400" dirty="0">
                    <a:solidFill>
                      <a:srgbClr val="FF0000"/>
                    </a:solidFill>
                  </a:rPr>
                  <a:t>300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i="1" dirty="0" smtClean="0"/>
                  <a:t>e)  pěticiferná:	</a:t>
                </a: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5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,6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720</m:t>
                    </m:r>
                  </m:oMath>
                </a14:m>
                <a:r>
                  <a:rPr lang="cs-CZ" sz="2400" dirty="0"/>
                  <a:t> </a:t>
                </a:r>
                <a:r>
                  <a:rPr lang="cs-CZ" sz="2400" dirty="0" smtClean="0"/>
                  <a:t>nevyhovují čísla začínající nulou</a:t>
                </a:r>
              </a:p>
              <a:p>
                <a:pPr marL="0" indent="0">
                  <a:buNone/>
                </a:pPr>
                <a:r>
                  <a:rPr lang="cs-CZ" sz="2400" i="1" dirty="0"/>
                  <a:t>	</a:t>
                </a:r>
                <a:r>
                  <a:rPr lang="cs-CZ" sz="2400" i="1" dirty="0" smtClean="0">
                    <a:solidFill>
                      <a:srgbClr val="00B050"/>
                    </a:solidFill>
                  </a:rPr>
                  <a:t>0x </a:t>
                </a:r>
                <a:r>
                  <a:rPr lang="cs-CZ" sz="2400" i="1" dirty="0" err="1" smtClean="0">
                    <a:solidFill>
                      <a:srgbClr val="00B050"/>
                    </a:solidFill>
                  </a:rPr>
                  <a:t>xxx</a:t>
                </a:r>
                <a:r>
                  <a:rPr lang="cs-CZ" sz="2400" i="1" dirty="0" smtClean="0">
                    <a:solidFill>
                      <a:srgbClr val="00B050"/>
                    </a:solidFill>
                  </a:rPr>
                  <a:t>	</a:t>
                </a: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latin typeface="Cambria Math"/>
                              </a:rPr>
                              <m:t>4,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1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120</m:t>
                    </m:r>
                  </m:oMath>
                </a14:m>
                <a:r>
                  <a:rPr lang="cs-CZ" sz="2400" dirty="0"/>
                  <a:t> </a:t>
                </a:r>
                <a:r>
                  <a:rPr lang="cs-CZ" sz="2400" dirty="0" smtClean="0"/>
                  <a:t>		720 </a:t>
                </a:r>
                <a:r>
                  <a:rPr lang="cs-CZ" sz="2400" dirty="0"/>
                  <a:t>– 120 = </a:t>
                </a:r>
                <a:r>
                  <a:rPr lang="cs-CZ" sz="2400" dirty="0">
                    <a:solidFill>
                      <a:srgbClr val="FF0000"/>
                    </a:solidFill>
                  </a:rPr>
                  <a:t>600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i="1" dirty="0" smtClean="0"/>
                  <a:t>f)  šesticiferná: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6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,6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0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720</m:t>
                    </m:r>
                  </m:oMath>
                </a14:m>
                <a:r>
                  <a:rPr lang="cs-CZ" sz="2400" dirty="0" smtClean="0"/>
                  <a:t> </a:t>
                </a:r>
                <a:r>
                  <a:rPr lang="cs-CZ" sz="2400" dirty="0"/>
                  <a:t>n</a:t>
                </a:r>
                <a:r>
                  <a:rPr lang="cs-CZ" sz="2400" dirty="0" smtClean="0"/>
                  <a:t>evyhovují čísla začínající nulou</a:t>
                </a:r>
              </a:p>
              <a:p>
                <a:pPr marL="0" indent="0">
                  <a:buNone/>
                </a:pPr>
                <a:r>
                  <a:rPr lang="cs-CZ" sz="2400" i="1" dirty="0" smtClean="0"/>
                  <a:t>	</a:t>
                </a:r>
                <a:r>
                  <a:rPr lang="cs-CZ" sz="2400" i="1" dirty="0" smtClean="0">
                    <a:solidFill>
                      <a:srgbClr val="00B050"/>
                    </a:solidFill>
                  </a:rPr>
                  <a:t>0xx </a:t>
                </a:r>
                <a:r>
                  <a:rPr lang="cs-CZ" sz="2400" i="1" dirty="0" err="1" smtClean="0">
                    <a:solidFill>
                      <a:srgbClr val="00B050"/>
                    </a:solidFill>
                  </a:rPr>
                  <a:t>xxx</a:t>
                </a:r>
                <a:r>
                  <a:rPr lang="cs-CZ" sz="2400" i="1" dirty="0" smtClean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5,5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0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120</m:t>
                    </m:r>
                  </m:oMath>
                </a14:m>
                <a:r>
                  <a:rPr lang="cs-CZ" sz="2400" dirty="0"/>
                  <a:t> </a:t>
                </a:r>
                <a:r>
                  <a:rPr lang="cs-CZ" sz="2400" dirty="0" smtClean="0"/>
                  <a:t>		</a:t>
                </a:r>
                <a:r>
                  <a:rPr lang="cs-CZ" sz="2400" dirty="0"/>
                  <a:t>720 – 120 = </a:t>
                </a:r>
                <a:r>
                  <a:rPr lang="cs-CZ" sz="2400" dirty="0">
                    <a:solidFill>
                      <a:srgbClr val="FF0000"/>
                    </a:solidFill>
                  </a:rPr>
                  <a:t>600</a:t>
                </a:r>
              </a:p>
              <a:p>
                <a:pPr marL="0" indent="0">
                  <a:buNone/>
                </a:pPr>
                <a:r>
                  <a:rPr lang="cs-CZ" sz="2400" i="1" dirty="0" smtClean="0"/>
                  <a:t>Celkem:	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5 + 25 + 100 + 300 + 600 + 600 = </a:t>
                </a:r>
                <a:r>
                  <a:rPr lang="cs-CZ" sz="2400" b="1" dirty="0" smtClean="0">
                    <a:solidFill>
                      <a:srgbClr val="FF0000"/>
                    </a:solidFill>
                  </a:rPr>
                  <a:t>1 630 </a:t>
                </a:r>
                <a:r>
                  <a:rPr lang="cs-CZ" sz="2400" dirty="0" smtClean="0"/>
                  <a:t>čísel</a:t>
                </a:r>
                <a:endParaRPr lang="cs-CZ" sz="2400" b="1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sz="2400" i="1" dirty="0" smtClean="0"/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  <a:blipFill rotWithShape="1">
                <a:blip r:embed="rId2"/>
                <a:stretch>
                  <a:fillRect l="-1111" r="-5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302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PERMUTACE bez opakování</a:t>
                </a:r>
              </a:p>
              <a:p>
                <a:pPr marL="0" indent="0" algn="ctr">
                  <a:buNone/>
                </a:pPr>
                <a:endParaRPr lang="cs-CZ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cs-CZ" sz="2400" dirty="0" smtClean="0"/>
                  <a:t>zvláštní případ variace, kdy do výběru skupiny použijeme všechny prvky, tedy 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𝒏</m:t>
                    </m:r>
                    <m:r>
                      <a:rPr lang="cs-CZ" sz="2400" b="1" i="1" smtClean="0"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latin typeface="Cambria Math"/>
                      </a:rPr>
                      <m:t>𝒌</m:t>
                    </m:r>
                  </m:oMath>
                </a14:m>
                <a:r>
                  <a:rPr lang="cs-CZ" sz="2400" dirty="0" smtClean="0"/>
                  <a:t>  a prvky se nebudou opakovat.</a:t>
                </a:r>
                <a:endParaRPr lang="cs-CZ" sz="2400" b="1" dirty="0" smtClean="0"/>
              </a:p>
              <a:p>
                <a:endParaRPr lang="cs-CZ" sz="2400" b="1" dirty="0" smtClean="0"/>
              </a:p>
              <a:p>
                <a:r>
                  <a:rPr lang="cs-CZ" sz="2400" dirty="0" smtClean="0"/>
                  <a:t>značíme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latin typeface="Cambria Math"/>
                          </a:rPr>
                          <m:t>𝑷</m:t>
                        </m:r>
                      </m:e>
                      <m:sub>
                        <m:d>
                          <m:dPr>
                            <m:ctrlPr>
                              <a:rPr lang="cs-CZ" sz="24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1" i="1" smtClean="0">
                                <a:latin typeface="Cambria Math"/>
                              </a:rPr>
                              <m:t>𝒏</m:t>
                            </m:r>
                          </m:e>
                        </m:d>
                      </m:sub>
                    </m:sSub>
                  </m:oMath>
                </a14:m>
                <a:r>
                  <a:rPr lang="cs-CZ" sz="2400" b="1" dirty="0" smtClean="0"/>
                  <a:t> </a:t>
                </a:r>
              </a:p>
              <a:p>
                <a:pPr marL="0" indent="0" algn="ctr">
                  <a:buNone/>
                </a:pPr>
                <a:endParaRPr lang="cs-CZ" sz="3600" b="1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3600" b="1" i="1" smtClean="0">
                              <a:latin typeface="Cambria Math"/>
                            </a:rPr>
                            <m:t>𝑷</m:t>
                          </m:r>
                        </m:e>
                        <m:sub>
                          <m:d>
                            <m:dPr>
                              <m:ctrlPr>
                                <a:rPr lang="cs-CZ" sz="36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3600" b="1" i="1" smtClean="0">
                                  <a:latin typeface="Cambria Math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  <m:r>
                        <a:rPr lang="cs-CZ" sz="3600" b="1" i="1" smtClean="0">
                          <a:latin typeface="Cambria Math"/>
                        </a:rPr>
                        <m:t>=</m:t>
                      </m:r>
                      <m:r>
                        <a:rPr lang="cs-CZ" sz="3600" b="1" i="1" smtClean="0">
                          <a:latin typeface="Cambria Math"/>
                        </a:rPr>
                        <m:t>𝒏</m:t>
                      </m:r>
                      <m:r>
                        <a:rPr lang="cs-CZ" sz="3600" b="1" i="1" smtClean="0">
                          <a:latin typeface="Cambria Math"/>
                        </a:rPr>
                        <m:t>!</m:t>
                      </m:r>
                    </m:oMath>
                  </m:oMathPara>
                </a14:m>
                <a:endParaRPr lang="cs-CZ" sz="3600" b="1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</a:t>
                </a:r>
              </a:p>
              <a:p>
                <a:pPr marL="0" indent="0">
                  <a:buNone/>
                </a:pPr>
                <a:r>
                  <a:rPr lang="cs-CZ" sz="24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	</a:t>
                </a:r>
                <a:r>
                  <a:rPr lang="cs-CZ" sz="2400" dirty="0">
                    <a:solidFill>
                      <a:schemeClr val="accent6">
                        <a:lumMod val="75000"/>
                      </a:schemeClr>
                    </a:solidFill>
                  </a:rPr>
                  <a:t>	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963" t="-14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664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PERMUTACE bez opakování</a:t>
                </a:r>
              </a:p>
              <a:p>
                <a:pPr marL="0" indent="0">
                  <a:buNone/>
                </a:pPr>
                <a:endParaRPr lang="cs-CZ" sz="2400" b="1" dirty="0" smtClean="0"/>
              </a:p>
              <a:p>
                <a:pPr marL="0" indent="0">
                  <a:buNone/>
                </a:pPr>
                <a:r>
                  <a:rPr lang="cs-CZ" sz="2400" b="1" dirty="0" smtClean="0"/>
                  <a:t>Př.: </a:t>
                </a:r>
                <a:r>
                  <a:rPr lang="cs-CZ" sz="2400" dirty="0" smtClean="0"/>
                  <a:t>Kolika způsoby se může v kině posadit 6 kamarádů, kteří si zakoupili vstupenky vedle sebe? </a:t>
                </a:r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r>
                  <a:rPr lang="cs-CZ" sz="2400" b="1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6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=6!=720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Šest kamarádů se může vedle sebe posadit 720 způsoby.</a:t>
                </a:r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b="1" dirty="0" smtClean="0"/>
                  <a:t>Př.: </a:t>
                </a:r>
                <a:r>
                  <a:rPr lang="cs-CZ" sz="2400" dirty="0" smtClean="0"/>
                  <a:t>Kolik pěticiferných čísel můžeme vytvořit z cifer 1 až 5, aby číslo začínalo dvojkou a končilo jedničkou?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</a:t>
                </a:r>
                <a:r>
                  <a:rPr lang="cs-CZ" sz="2400" dirty="0" smtClean="0">
                    <a:solidFill>
                      <a:srgbClr val="00B050"/>
                    </a:solidFill>
                  </a:rPr>
                  <a:t>2x xx1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=3!=6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Je možné vytvořit 6 čísel.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111" t="-8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780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/>
              <a:t>CALDA, Emil a DUPAČ, Václav. </a:t>
            </a:r>
            <a:r>
              <a:rPr lang="cs-CZ" altLang="cs-CZ" sz="2000" i="1" dirty="0" smtClean="0"/>
              <a:t>Matematika pro gymnázia: Kombinatorika, pravděpodobnost, statistika</a:t>
            </a:r>
            <a:r>
              <a:rPr lang="cs-CZ" altLang="cs-CZ" sz="2000" dirty="0" smtClean="0"/>
              <a:t>. 4. </a:t>
            </a:r>
            <a:r>
              <a:rPr lang="cs-CZ" altLang="cs-CZ" sz="2000" dirty="0"/>
              <a:t>vyd. </a:t>
            </a:r>
            <a:r>
              <a:rPr lang="cs-CZ" altLang="cs-CZ" sz="2000" dirty="0" smtClean="0"/>
              <a:t>Praha: Prometheus, 2005. ISBN 978-80-7196-147-5.</a:t>
            </a:r>
          </a:p>
          <a:p>
            <a:r>
              <a:rPr lang="cs-CZ" sz="2000" dirty="0"/>
              <a:t>PETÁKOVÁ, Jindra. </a:t>
            </a:r>
            <a:r>
              <a:rPr lang="cs-CZ" sz="2000" i="1" dirty="0"/>
              <a:t>Příprava k maturitě a k příjímacím zkouškám na vysoké školy.</a:t>
            </a:r>
            <a:r>
              <a:rPr lang="cs-CZ" sz="2000" dirty="0"/>
              <a:t> Praha: Prometheus, 1998. ISBN 80-7196-099-3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89109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Variace, permutace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6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363272" cy="5721499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Skupiny</a:t>
            </a:r>
          </a:p>
          <a:p>
            <a:pPr marL="0" indent="0">
              <a:buNone/>
            </a:pPr>
            <a:endParaRPr lang="cs-CZ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cs-CZ" sz="2400" u="sng" dirty="0" smtClean="0">
                <a:solidFill>
                  <a:schemeClr val="accent6">
                    <a:lumMod val="75000"/>
                  </a:schemeClr>
                </a:solidFill>
              </a:rPr>
              <a:t>bez opakování	</a:t>
            </a:r>
            <a:r>
              <a:rPr lang="cs-CZ" sz="2400" dirty="0" smtClean="0"/>
              <a:t>			</a:t>
            </a:r>
            <a:r>
              <a:rPr lang="cs-CZ" sz="2400" u="sng" dirty="0" smtClean="0">
                <a:solidFill>
                  <a:schemeClr val="accent6">
                    <a:lumMod val="75000"/>
                  </a:schemeClr>
                </a:solidFill>
              </a:rPr>
              <a:t>s opakováním</a:t>
            </a:r>
            <a:endParaRPr lang="cs-CZ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	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b="1" dirty="0" smtClean="0"/>
              <a:t>a) záleží na pořadí		a</a:t>
            </a:r>
            <a:r>
              <a:rPr lang="cs-CZ" sz="2400" b="1" dirty="0"/>
              <a:t>) záleží na pořadí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VARIACE			VARIACE S OPAKOVÁNÍM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PERMUTACE			PERMUTACE S OPAKOVÁNÍM </a:t>
            </a:r>
          </a:p>
          <a:p>
            <a:pPr marL="0" indent="0">
              <a:buNone/>
            </a:pPr>
            <a:r>
              <a:rPr lang="cs-CZ" sz="2400" dirty="0" smtClean="0"/>
              <a:t>	</a:t>
            </a:r>
            <a:r>
              <a:rPr lang="cs-CZ" sz="2400" b="1" dirty="0" smtClean="0"/>
              <a:t>b) nezáleží na pořadí		b</a:t>
            </a:r>
            <a:r>
              <a:rPr lang="cs-CZ" sz="2400" b="1" dirty="0"/>
              <a:t>) nezáleží na pořadí</a:t>
            </a:r>
            <a:endParaRPr lang="cs-CZ" sz="2400" b="1" dirty="0" smtClean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KOMBINACE			KOMBINACE S OPAKOVÁNÍM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 flipH="1">
            <a:off x="2771800" y="908720"/>
            <a:ext cx="1872208" cy="129614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4644008" y="916716"/>
            <a:ext cx="1584176" cy="129614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91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VARIACE bez opakování</a:t>
            </a:r>
          </a:p>
          <a:p>
            <a:pPr marL="0" indent="0">
              <a:buNone/>
            </a:pPr>
            <a:endParaRPr lang="cs-CZ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cs-CZ" sz="2400" dirty="0" smtClean="0"/>
              <a:t>Je počet možností sestavení </a:t>
            </a:r>
            <a:r>
              <a:rPr lang="cs-CZ" sz="2400" i="1" dirty="0" smtClean="0"/>
              <a:t>k</a:t>
            </a:r>
            <a:r>
              <a:rPr lang="cs-CZ" sz="2400" dirty="0" smtClean="0"/>
              <a:t>-</a:t>
            </a:r>
            <a:r>
              <a:rPr lang="cs-CZ" sz="2400" dirty="0" err="1" smtClean="0"/>
              <a:t>tic</a:t>
            </a:r>
            <a:r>
              <a:rPr lang="cs-CZ" sz="2400" dirty="0" smtClean="0"/>
              <a:t> z </a:t>
            </a:r>
            <a:r>
              <a:rPr lang="cs-CZ" sz="2400" i="1" dirty="0" smtClean="0"/>
              <a:t>n</a:t>
            </a:r>
            <a:r>
              <a:rPr lang="cs-CZ" sz="2400" dirty="0" smtClean="0"/>
              <a:t> různých prvků, kde záleží na pořadí prvků v každé </a:t>
            </a:r>
            <a:r>
              <a:rPr lang="cs-CZ" sz="2400" i="1" dirty="0" smtClean="0"/>
              <a:t>k</a:t>
            </a:r>
            <a:r>
              <a:rPr lang="cs-CZ" sz="2400" dirty="0" smtClean="0"/>
              <a:t>-</a:t>
            </a:r>
            <a:r>
              <a:rPr lang="cs-CZ" sz="2400" dirty="0" err="1" smtClean="0"/>
              <a:t>tici</a:t>
            </a:r>
            <a:r>
              <a:rPr lang="cs-CZ" sz="2400" dirty="0" smtClean="0"/>
              <a:t>, avšak prvky se vyskytují nejvýše jednou.	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Př.: </a:t>
            </a:r>
            <a:r>
              <a:rPr lang="cs-CZ" sz="2400" dirty="0" smtClean="0"/>
              <a:t> Z cifer 1, 2, 3, 4 vytvořte všechna dvojciferná čísla tak, aby se cifry neopakovaly.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Jsou to čísla:</a:t>
            </a:r>
            <a:r>
              <a:rPr lang="cs-CZ" sz="2400" b="1" dirty="0"/>
              <a:t>	</a:t>
            </a:r>
            <a:r>
              <a:rPr lang="cs-CZ" sz="2400" dirty="0" smtClean="0"/>
              <a:t>12, 13, 14, 21, 23, 24, 31, 32, 34, 41, 42, 43.</a:t>
            </a:r>
            <a:endParaRPr lang="cs-CZ" sz="2400" b="1" dirty="0" smtClean="0"/>
          </a:p>
          <a:p>
            <a:pPr marL="0" indent="0">
              <a:buNone/>
            </a:pPr>
            <a:endParaRPr lang="cs-CZ" sz="2400" b="1" dirty="0" smtClean="0"/>
          </a:p>
          <a:p>
            <a:pPr marL="0" indent="0" algn="ctr">
              <a:buNone/>
            </a:pPr>
            <a:r>
              <a:rPr lang="cs-CZ" sz="2400" dirty="0" smtClean="0"/>
              <a:t>Při sestavování rozlišujeme pořadí cifer.</a:t>
            </a:r>
          </a:p>
          <a:p>
            <a:pPr marL="0" indent="0" algn="ctr">
              <a:buNone/>
            </a:pPr>
            <a:r>
              <a:rPr lang="cs-CZ" sz="2400" b="1" dirty="0" smtClean="0"/>
              <a:t>Čísla 12 a 21 jsou různá!</a:t>
            </a:r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101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VARIACE bez opakování</a:t>
                </a:r>
              </a:p>
              <a:p>
                <a:pPr marL="0" indent="0">
                  <a:buNone/>
                </a:pPr>
                <a:endParaRPr lang="cs-CZ" sz="2000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r>
                  <a:rPr lang="cs-CZ" sz="2400" dirty="0" smtClean="0"/>
                  <a:t>značíme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𝑛</m:t>
                            </m:r>
                          </m:e>
                        </m:d>
                      </m:sub>
                    </m:sSub>
                  </m:oMath>
                </a14:m>
                <a:endParaRPr lang="cs-CZ" sz="2400" dirty="0" smtClean="0"/>
              </a:p>
              <a:p>
                <a:r>
                  <a:rPr lang="cs-CZ" sz="2400" dirty="0"/>
                  <a:t>p</a:t>
                </a:r>
                <a:r>
                  <a:rPr lang="cs-CZ" sz="2400" dirty="0" smtClean="0"/>
                  <a:t>očet variací vypočteme podle vztahu: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𝑽</m:t>
                          </m:r>
                        </m:e>
                        <m:sub>
                          <m:d>
                            <m:dPr>
                              <m:ctrlP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𝒌</m:t>
                              </m:r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, </m:t>
                              </m:r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e>
                          </m:d>
                        </m:sub>
                      </m:sSub>
                      <m:r>
                        <a:rPr lang="cs-CZ" sz="3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𝒏</m:t>
                              </m:r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36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e>
                          </m:d>
                          <m:r>
                            <a:rPr lang="cs-CZ" sz="36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cs-CZ" sz="3600" b="1" dirty="0" smtClean="0"/>
              </a:p>
              <a:p>
                <a:pPr marL="0" indent="0">
                  <a:buNone/>
                </a:pPr>
                <a:endParaRPr lang="cs-CZ" sz="3600" b="1" dirty="0" smtClean="0"/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𝒌</m:t>
                    </m:r>
                  </m:oMath>
                </a14:m>
                <a:r>
                  <a:rPr lang="cs-CZ" sz="2400" dirty="0" smtClean="0"/>
                  <a:t> - tzv. třída – jak velká je vybíraná skupina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𝒏</m:t>
                    </m:r>
                  </m:oMath>
                </a14:m>
                <a:r>
                  <a:rPr lang="cs-CZ" sz="2400" b="1" dirty="0" smtClean="0"/>
                  <a:t> </a:t>
                </a:r>
                <a:r>
                  <a:rPr lang="cs-CZ" sz="2400" dirty="0" smtClean="0"/>
                  <a:t>– počet prvků, ze kterých vybíráme skupinu</a:t>
                </a:r>
              </a:p>
              <a:p>
                <a:pPr marL="0" indent="0">
                  <a:buNone/>
                </a:pPr>
                <a:endParaRPr lang="cs-CZ" sz="2400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963" t="-14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247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VARIACE bez opakování</a:t>
            </a:r>
          </a:p>
          <a:p>
            <a:pPr marL="0" indent="0">
              <a:buNone/>
            </a:pPr>
            <a:endParaRPr lang="cs-CZ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/>
              <a:t>Př.:</a:t>
            </a:r>
            <a:r>
              <a:rPr lang="cs-CZ" sz="2400" dirty="0" smtClean="0"/>
              <a:t> K sestavení vlajky, která má být složená ze tří různobarevných vodorovných pruhů, jsou k dispozici barvy: bílá, červená, modrá, zelená, žlutá.</a:t>
            </a:r>
          </a:p>
          <a:p>
            <a:pPr marL="0" indent="0">
              <a:buNone/>
            </a:pPr>
            <a:endParaRPr lang="cs-CZ" sz="2400" dirty="0" smtClean="0"/>
          </a:p>
          <a:p>
            <a:pPr marL="457200" indent="-457200">
              <a:buAutoNum type="alphaLcParenR"/>
            </a:pPr>
            <a:r>
              <a:rPr lang="cs-CZ" sz="2400" dirty="0" smtClean="0"/>
              <a:t>Kolik různých vlajek můžeme vytvořit z těchto barev?</a:t>
            </a:r>
          </a:p>
          <a:p>
            <a:pPr marL="457200" indent="-457200">
              <a:buFont typeface="Arial" pitchFamily="34" charset="0"/>
              <a:buAutoNum type="alphaLcParenR"/>
            </a:pPr>
            <a:r>
              <a:rPr lang="cs-CZ" sz="2400" dirty="0"/>
              <a:t>Kolik vlajek má bílý pruh?</a:t>
            </a:r>
          </a:p>
          <a:p>
            <a:pPr marL="457200" indent="-457200">
              <a:buAutoNum type="alphaLcParenR"/>
            </a:pPr>
            <a:r>
              <a:rPr lang="cs-CZ" sz="2400" dirty="0" smtClean="0"/>
              <a:t>Kolik vlajek bude mít uprostřed modrý pruh?</a:t>
            </a:r>
          </a:p>
          <a:p>
            <a:pPr marL="457200" indent="-457200">
              <a:buAutoNum type="alphaLcParenR"/>
            </a:pPr>
            <a:r>
              <a:rPr lang="cs-CZ" sz="2400" dirty="0" smtClean="0"/>
              <a:t>Kolik vlajek nemá červený pruh dole?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4477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lphaLcParenR"/>
                </a:pPr>
                <a:r>
                  <a:rPr lang="cs-CZ" sz="2400" i="1" dirty="0" smtClean="0"/>
                  <a:t>Kolik různých vlajek můžeme vytvořit z těchto barev?</a:t>
                </a:r>
                <a:r>
                  <a:rPr lang="cs-CZ" sz="2800" i="1" dirty="0" smtClean="0"/>
                  <a:t> </a:t>
                </a:r>
                <a:r>
                  <a:rPr lang="cs-CZ" sz="2800" dirty="0" smtClean="0"/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 b="0" i="0" smtClean="0">
                            <a:latin typeface="Cambria Math"/>
                          </a:rPr>
                          <m:t>V</m:t>
                        </m:r>
                      </m:e>
                      <m:sub>
                        <m:d>
                          <m:d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0" smtClean="0">
                                <a:latin typeface="Cambria Math"/>
                              </a:rPr>
                              <m:t>3,5</m:t>
                            </m:r>
                          </m:e>
                        </m:d>
                      </m:sub>
                    </m:sSub>
                    <m:r>
                      <a:rPr lang="cs-CZ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0" smtClean="0">
                            <a:latin typeface="Cambria Math"/>
                          </a:rPr>
                          <m:t>5!</m:t>
                        </m:r>
                      </m:num>
                      <m:den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0" smtClean="0">
                                <a:latin typeface="Cambria Math"/>
                              </a:rPr>
                              <m:t>5−3</m:t>
                            </m:r>
                          </m:e>
                        </m:d>
                        <m:r>
                          <a:rPr lang="cs-CZ" sz="2800" b="0" i="0" smtClean="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800" b="0" i="0" smtClean="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2800" b="0" i="0" smtClean="0">
                        <a:latin typeface="Cambria Math"/>
                      </a:rPr>
                      <m:t>=60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Můžeme sestavit 60 různých vlajek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457200" indent="-457200">
                  <a:buAutoNum type="alphaLcParenR" startAt="2"/>
                </a:pPr>
                <a:r>
                  <a:rPr lang="cs-CZ" sz="2400" i="1" dirty="0" smtClean="0"/>
                  <a:t>Kolik vlajek bude mít bílý pruh?            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		 bílý pruh nahoře: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800">
                            <a:latin typeface="Cambria Math"/>
                          </a:rPr>
                          <m:t>V</m:t>
                        </m:r>
                      </m:e>
                      <m:sub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>
                                <a:latin typeface="Cambria Math"/>
                              </a:rPr>
                              <m:t>,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cs-CZ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0" smtClean="0">
                            <a:latin typeface="Cambria Math"/>
                          </a:rPr>
                          <m:t>4</m:t>
                        </m:r>
                        <m:r>
                          <a:rPr lang="cs-CZ" sz="2800">
                            <a:latin typeface="Cambria Math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0" smtClean="0">
                                <a:latin typeface="Cambria Math"/>
                              </a:rPr>
                              <m:t>4</m:t>
                            </m:r>
                            <m:r>
                              <a:rPr lang="cs-CZ" sz="2800">
                                <a:latin typeface="Cambria Math"/>
                              </a:rPr>
                              <m:t>−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cs-CZ" sz="280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0" smtClean="0">
                            <a:latin typeface="Cambria Math"/>
                          </a:rPr>
                          <m:t>4</m:t>
                        </m:r>
                        <m:r>
                          <a:rPr lang="cs-CZ" sz="280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80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2800">
                        <a:latin typeface="Cambria Math"/>
                      </a:rPr>
                      <m:t>=</m:t>
                    </m:r>
                    <m:r>
                      <a:rPr lang="cs-CZ" sz="2800" b="0" i="0" smtClean="0">
                        <a:latin typeface="Cambria Math"/>
                      </a:rPr>
                      <m:t>12</m:t>
                    </m:r>
                  </m:oMath>
                </a14:m>
                <a:endParaRPr lang="cs-CZ" sz="2800" dirty="0" smtClean="0"/>
              </a:p>
              <a:p>
                <a:pPr marL="0" indent="0">
                  <a:buNone/>
                </a:pPr>
                <a:r>
                  <a:rPr lang="cs-CZ" sz="2800" dirty="0" smtClean="0"/>
                  <a:t>	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stejný výpočet i pro bílý pruh uprostřed a dole: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12</m:t>
                    </m:r>
                    <m:r>
                      <a:rPr lang="cs-CZ" sz="2400" b="0" i="1" smtClean="0">
                        <a:latin typeface="Cambria Math"/>
                        <a:ea typeface="Cambria Math"/>
                      </a:rPr>
                      <m:t>∙3=</m:t>
                    </m:r>
                    <m:r>
                      <a:rPr lang="cs-CZ" sz="2400" b="1" i="1" smtClean="0">
                        <a:latin typeface="Cambria Math"/>
                        <a:ea typeface="Cambria Math"/>
                      </a:rPr>
                      <m:t>𝟑𝟔</m:t>
                    </m:r>
                  </m:oMath>
                </a14:m>
                <a:endParaRPr lang="cs-CZ" sz="2400" b="1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Bílý pruh bude mít 36 vlajek.</a:t>
                </a:r>
                <a:r>
                  <a:rPr lang="cs-CZ" sz="2400" dirty="0"/>
                  <a:t>	</a:t>
                </a:r>
                <a:r>
                  <a:rPr lang="cs-CZ" sz="2400" dirty="0" smtClean="0"/>
                  <a:t>	</a:t>
                </a:r>
                <a:endParaRPr lang="cs-CZ" sz="24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457200" indent="-457200">
                  <a:buAutoNum type="alphaLcParenR"/>
                </a:pPr>
                <a:endParaRPr lang="cs-CZ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111" t="-1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Skupina 10"/>
          <p:cNvGrpSpPr/>
          <p:nvPr/>
        </p:nvGrpSpPr>
        <p:grpSpPr>
          <a:xfrm>
            <a:off x="894363" y="3327837"/>
            <a:ext cx="2526642" cy="1064688"/>
            <a:chOff x="900725" y="2772505"/>
            <a:chExt cx="2526642" cy="1064688"/>
          </a:xfrm>
        </p:grpSpPr>
        <p:sp>
          <p:nvSpPr>
            <p:cNvPr id="2" name="Obdélník 1"/>
            <p:cNvSpPr/>
            <p:nvPr/>
          </p:nvSpPr>
          <p:spPr>
            <a:xfrm>
              <a:off x="900725" y="3477153"/>
              <a:ext cx="2520280" cy="36004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907086" y="2772505"/>
              <a:ext cx="2520280" cy="3600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907087" y="3132545"/>
              <a:ext cx="2520280" cy="36004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64523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cs-CZ" sz="2600" i="1" dirty="0" smtClean="0"/>
                  <a:t>c) Kolik vlajek bude mít uprostřed modrý pruh?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30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3000">
                            <a:latin typeface="Cambria Math"/>
                          </a:rPr>
                          <m:t>V</m:t>
                        </m:r>
                      </m:e>
                      <m:sub>
                        <m:d>
                          <m:dPr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3000">
                                <a:latin typeface="Cambria Math"/>
                              </a:rPr>
                              <m:t>2,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cs-CZ" sz="3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000">
                            <a:latin typeface="Cambria Math"/>
                          </a:rPr>
                          <m:t>4!</m:t>
                        </m:r>
                      </m:num>
                      <m:den>
                        <m:d>
                          <m:dPr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3000">
                                <a:latin typeface="Cambria Math"/>
                              </a:rPr>
                              <m:t>4−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cs-CZ" sz="300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3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000">
                            <a:latin typeface="Cambria Math"/>
                          </a:rPr>
                          <m:t>4!</m:t>
                        </m:r>
                      </m:num>
                      <m:den>
                        <m:r>
                          <a:rPr lang="cs-CZ" sz="300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3000">
                        <a:latin typeface="Cambria Math"/>
                      </a:rPr>
                      <m:t>=12</m:t>
                    </m:r>
                  </m:oMath>
                </a14:m>
                <a:endParaRPr lang="cs-CZ" sz="30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	</a:t>
                </a:r>
                <a:r>
                  <a:rPr lang="cs-CZ" sz="2600" dirty="0" smtClean="0"/>
                  <a:t>Vlajek s modrým pruhem uprostřed bude 12.</a:t>
                </a:r>
                <a:endParaRPr lang="cs-CZ" sz="26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600" i="1" dirty="0" smtClean="0"/>
                  <a:t>d) Kolik vlajek nemá červený pruh dole?</a:t>
                </a:r>
              </a:p>
              <a:p>
                <a:pPr marL="0" indent="0">
                  <a:buNone/>
                </a:pPr>
                <a:r>
                  <a:rPr lang="cs-CZ" sz="2600" dirty="0"/>
                  <a:t>	</a:t>
                </a:r>
                <a:r>
                  <a:rPr lang="cs-CZ" sz="2600" dirty="0" smtClean="0"/>
                  <a:t>Vypočítáme, kolik vlajek má daný pruh dole a tento počet 	odečteme od celkového počtu: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30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3000">
                            <a:latin typeface="Cambria Math"/>
                          </a:rPr>
                          <m:t>V</m:t>
                        </m:r>
                      </m:e>
                      <m:sub>
                        <m:d>
                          <m:dPr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3000">
                                <a:latin typeface="Cambria Math"/>
                              </a:rPr>
                              <m:t>2,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4</m:t>
                            </m:r>
                          </m:e>
                        </m:d>
                      </m:sub>
                    </m:sSub>
                    <m:r>
                      <a:rPr lang="cs-CZ" sz="3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000">
                            <a:latin typeface="Cambria Math"/>
                          </a:rPr>
                          <m:t>4!</m:t>
                        </m:r>
                      </m:num>
                      <m:den>
                        <m:d>
                          <m:dPr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3000">
                                <a:latin typeface="Cambria Math"/>
                              </a:rPr>
                              <m:t>4−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cs-CZ" sz="3000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3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000">
                            <a:latin typeface="Cambria Math"/>
                          </a:rPr>
                          <m:t>4!</m:t>
                        </m:r>
                      </m:num>
                      <m:den>
                        <m:r>
                          <a:rPr lang="cs-CZ" sz="3000">
                            <a:latin typeface="Cambria Math"/>
                          </a:rPr>
                          <m:t>2!</m:t>
                        </m:r>
                      </m:den>
                    </m:f>
                    <m:r>
                      <a:rPr lang="cs-CZ" sz="3000">
                        <a:latin typeface="Cambria Math"/>
                      </a:rPr>
                      <m:t>=12</m:t>
                    </m:r>
                  </m:oMath>
                </a14:m>
                <a:endParaRPr lang="cs-CZ" sz="3000" dirty="0" smtClean="0"/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3,5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2,4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=60−12=</m:t>
                    </m:r>
                    <m:r>
                      <a:rPr lang="cs-CZ" sz="2400" b="1" i="1" smtClean="0">
                        <a:latin typeface="Cambria Math"/>
                      </a:rPr>
                      <m:t>𝟒𝟖</m:t>
                    </m:r>
                  </m:oMath>
                </a14:m>
                <a:endParaRPr lang="cs-CZ" sz="2400" b="1" dirty="0" smtClean="0"/>
              </a:p>
              <a:p>
                <a:pPr marL="0" indent="0">
                  <a:buNone/>
                </a:pPr>
                <a:r>
                  <a:rPr lang="cs-CZ" sz="2400" b="1" dirty="0"/>
                  <a:t>	</a:t>
                </a:r>
                <a:r>
                  <a:rPr lang="cs-CZ" sz="2600" dirty="0" smtClean="0"/>
                  <a:t>Červený pruh dole nemá 48 vlajek.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		</a:t>
                </a:r>
                <a:r>
                  <a:rPr lang="cs-CZ" sz="2400" dirty="0"/>
                  <a:t>	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  <a:blipFill rotWithShape="1">
                <a:blip r:embed="rId2"/>
                <a:stretch>
                  <a:fillRect l="-1111" t="-1411" r="-11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délník 1"/>
          <p:cNvSpPr/>
          <p:nvPr/>
        </p:nvSpPr>
        <p:spPr>
          <a:xfrm>
            <a:off x="1115615" y="1253328"/>
            <a:ext cx="2526642" cy="3600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115615" y="893288"/>
            <a:ext cx="2534135" cy="3600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1122690" y="1597936"/>
            <a:ext cx="2520280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83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b="1" dirty="0" smtClean="0"/>
                  <a:t>Př.:  </a:t>
                </a:r>
                <a:r>
                  <a:rPr lang="cs-CZ" sz="2400" dirty="0" smtClean="0"/>
                  <a:t>Kolik různých přirozených čísel lze vytvořit z číslic 0, 1, 2, 3, 4, 5, jestliže se číslice nesmějí opakovat?</a:t>
                </a:r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457200" indent="-457200">
                  <a:buAutoNum type="alphaLcParenR"/>
                </a:pPr>
                <a:r>
                  <a:rPr lang="cs-CZ" sz="2400" i="1" dirty="0" smtClean="0"/>
                  <a:t>jednociferná:</a:t>
                </a:r>
                <a:r>
                  <a:rPr lang="cs-CZ" sz="2400" dirty="0"/>
                  <a:t>	</a:t>
                </a:r>
                <a:r>
                  <a:rPr lang="cs-CZ" sz="2400" dirty="0" smtClean="0"/>
                  <a:t>jednociferných je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5</a:t>
                </a:r>
                <a:r>
                  <a:rPr lang="cs-CZ" sz="2400" dirty="0" smtClean="0"/>
                  <a:t> (0 není přirozené  č.)</a:t>
                </a:r>
              </a:p>
              <a:p>
                <a:pPr marL="457200" indent="-457200">
                  <a:buAutoNum type="alphaLcParenR"/>
                </a:pPr>
                <a:r>
                  <a:rPr lang="cs-CZ" sz="2400" i="1" dirty="0" smtClean="0"/>
                  <a:t>dvojciferná: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2,6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4!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30 </m:t>
                    </m:r>
                  </m:oMath>
                </a14:m>
                <a:r>
                  <a:rPr lang="cs-CZ" sz="2400" dirty="0" smtClean="0"/>
                  <a:t> ale nevyhovují čísla 01, 02, 03, 04, 05 (nejsou dvojciferná)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30 – 5 =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25</a:t>
                </a:r>
              </a:p>
              <a:p>
                <a:pPr marL="0" indent="0">
                  <a:buNone/>
                </a:pPr>
                <a:r>
                  <a:rPr lang="cs-CZ" sz="2400" i="1" dirty="0" smtClean="0"/>
                  <a:t>c)   trojciferná:		</a:t>
                </a: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,6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120</m:t>
                    </m:r>
                  </m:oMath>
                </a14:m>
                <a:r>
                  <a:rPr lang="cs-CZ" sz="2400" dirty="0" smtClean="0"/>
                  <a:t>  ale nevyhovují čísla 			začínající nulou. Musíme spočítat, kolik takových je a odečíst je od „všech“.</a:t>
                </a:r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>
                    <a:solidFill>
                      <a:srgbClr val="00B050"/>
                    </a:solidFill>
                  </a:rPr>
                  <a:t>0</a:t>
                </a:r>
                <a:r>
                  <a:rPr lang="cs-CZ" sz="2400" dirty="0" smtClean="0">
                    <a:solidFill>
                      <a:srgbClr val="00B050"/>
                    </a:solidFill>
                  </a:rPr>
                  <a:t>xx</a:t>
                </a:r>
                <a:r>
                  <a:rPr lang="cs-CZ" sz="2400" dirty="0" smtClean="0"/>
                  <a:t>		</a:t>
                </a: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latin typeface="Cambria Math"/>
                              </a:rPr>
                              <m:t>2,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5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3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20</m:t>
                    </m:r>
                    <m:r>
                      <a:rPr lang="cs-CZ" sz="2400">
                        <a:latin typeface="Cambria Math"/>
                      </a:rPr>
                      <m:t> 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	</a:t>
                </a:r>
                <a:r>
                  <a:rPr lang="cs-CZ" sz="2400" dirty="0" smtClean="0"/>
                  <a:t>	120 – 20 = 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100	</a:t>
                </a:r>
                <a:r>
                  <a:rPr lang="cs-CZ" sz="2400" dirty="0"/>
                  <a:t>	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  <a:blipFill rotWithShape="1">
                <a:blip r:embed="rId2"/>
                <a:stretch>
                  <a:fillRect l="-1111" t="-8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945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381</Words>
  <Application>Microsoft Office PowerPoint</Application>
  <PresentationFormat>Předvádění na obrazovce (4:3)</PresentationFormat>
  <Paragraphs>127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Prezentace aplikace PowerPoint</vt:lpstr>
      <vt:lpstr> Variace, permutace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Owner</dc:creator>
  <cp:lastModifiedBy>Owner</cp:lastModifiedBy>
  <cp:revision>17</cp:revision>
  <dcterms:created xsi:type="dcterms:W3CDTF">2014-03-17T18:43:19Z</dcterms:created>
  <dcterms:modified xsi:type="dcterms:W3CDTF">2014-03-29T15:05:12Z</dcterms:modified>
</cp:coreProperties>
</file>