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56" r:id="rId3"/>
    <p:sldId id="258" r:id="rId4"/>
    <p:sldId id="259" r:id="rId5"/>
    <p:sldId id="260" r:id="rId6"/>
    <p:sldId id="257" r:id="rId7"/>
    <p:sldId id="261" r:id="rId8"/>
    <p:sldId id="264" r:id="rId9"/>
    <p:sldId id="265" r:id="rId10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858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EDCFCF-72E4-4357-8656-66B097A3EEC5}" type="datetimeFigureOut">
              <a:rPr lang="cs-CZ" smtClean="0"/>
              <a:t>29.3.2014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A0152D-8202-47DA-B9D4-D686FB08710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125708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EDCFCF-72E4-4357-8656-66B097A3EEC5}" type="datetimeFigureOut">
              <a:rPr lang="cs-CZ" smtClean="0"/>
              <a:t>29.3.2014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A0152D-8202-47DA-B9D4-D686FB08710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678332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EDCFCF-72E4-4357-8656-66B097A3EEC5}" type="datetimeFigureOut">
              <a:rPr lang="cs-CZ" smtClean="0"/>
              <a:t>29.3.2014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A0152D-8202-47DA-B9D4-D686FB08710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91344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EDCFCF-72E4-4357-8656-66B097A3EEC5}" type="datetimeFigureOut">
              <a:rPr lang="cs-CZ" smtClean="0"/>
              <a:t>29.3.2014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A0152D-8202-47DA-B9D4-D686FB08710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670894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EDCFCF-72E4-4357-8656-66B097A3EEC5}" type="datetimeFigureOut">
              <a:rPr lang="cs-CZ" smtClean="0"/>
              <a:t>29.3.2014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A0152D-8202-47DA-B9D4-D686FB08710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155778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EDCFCF-72E4-4357-8656-66B097A3EEC5}" type="datetimeFigureOut">
              <a:rPr lang="cs-CZ" smtClean="0"/>
              <a:t>29.3.2014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A0152D-8202-47DA-B9D4-D686FB08710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483955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EDCFCF-72E4-4357-8656-66B097A3EEC5}" type="datetimeFigureOut">
              <a:rPr lang="cs-CZ" smtClean="0"/>
              <a:t>29.3.2014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A0152D-8202-47DA-B9D4-D686FB08710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360082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EDCFCF-72E4-4357-8656-66B097A3EEC5}" type="datetimeFigureOut">
              <a:rPr lang="cs-CZ" smtClean="0"/>
              <a:t>29.3.2014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A0152D-8202-47DA-B9D4-D686FB08710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936448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EDCFCF-72E4-4357-8656-66B097A3EEC5}" type="datetimeFigureOut">
              <a:rPr lang="cs-CZ" smtClean="0"/>
              <a:t>29.3.2014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A0152D-8202-47DA-B9D4-D686FB08710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888171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EDCFCF-72E4-4357-8656-66B097A3EEC5}" type="datetimeFigureOut">
              <a:rPr lang="cs-CZ" smtClean="0"/>
              <a:t>29.3.2014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A0152D-8202-47DA-B9D4-D686FB08710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207023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EDCFCF-72E4-4357-8656-66B097A3EEC5}" type="datetimeFigureOut">
              <a:rPr lang="cs-CZ" smtClean="0"/>
              <a:t>29.3.2014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A0152D-8202-47DA-B9D4-D686FB08710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839033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EDCFCF-72E4-4357-8656-66B097A3EEC5}" type="datetimeFigureOut">
              <a:rPr lang="cs-CZ" smtClean="0"/>
              <a:t>29.3.2014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A0152D-8202-47DA-B9D4-D686FB08710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027234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Group 5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40141116"/>
              </p:ext>
            </p:extLst>
          </p:nvPr>
        </p:nvGraphicFramePr>
        <p:xfrm>
          <a:off x="611560" y="692697"/>
          <a:ext cx="7848872" cy="4680518"/>
        </p:xfrm>
        <a:graphic>
          <a:graphicData uri="http://schemas.openxmlformats.org/drawingml/2006/table">
            <a:tbl>
              <a:tblPr/>
              <a:tblGrid>
                <a:gridCol w="1816575"/>
                <a:gridCol w="2201426"/>
                <a:gridCol w="969194"/>
                <a:gridCol w="173007"/>
                <a:gridCol w="173007"/>
                <a:gridCol w="436048"/>
                <a:gridCol w="1172211"/>
                <a:gridCol w="907404"/>
              </a:tblGrid>
              <a:tr h="1316995">
                <a:tc gridSpan="2">
                  <a:txBody>
                    <a:bodyPr/>
                    <a:lstStyle>
                      <a:lvl1pPr defTabSz="449263" eaLnBrk="0" hangingPunct="0">
                        <a:spcBef>
                          <a:spcPts val="8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1pPr>
                      <a:lvl2pPr defTabSz="449263" eaLnBrk="0" hangingPunct="0">
                        <a:spcBef>
                          <a:spcPts val="7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2pPr>
                      <a:lvl3pPr defTabSz="449263" eaLnBrk="0" hangingPunct="0"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3pPr>
                      <a:lvl4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4pPr>
                      <a:lvl5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5pPr>
                      <a:lvl6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6pPr>
                      <a:lvl7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7pPr>
                      <a:lvl8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8pPr>
                      <a:lvl9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98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kumimoji="0" lang="cs-CZ" altLang="cs-CZ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68760" marR="68760" marT="3024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>
                      <a:lvl1pPr defTabSz="449263" eaLnBrk="0" hangingPunct="0">
                        <a:spcBef>
                          <a:spcPts val="8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1pPr>
                      <a:lvl2pPr defTabSz="449263" eaLnBrk="0" hangingPunct="0">
                        <a:spcBef>
                          <a:spcPts val="7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2pPr>
                      <a:lvl3pPr defTabSz="449263" eaLnBrk="0" hangingPunct="0"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3pPr>
                      <a:lvl4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4pPr>
                      <a:lvl5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5pPr>
                      <a:lvl6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6pPr>
                      <a:lvl7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7pPr>
                      <a:lvl8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8pPr>
                      <a:lvl9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98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kumimoji="0" lang="cs-CZ" altLang="cs-CZ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760" marR="68760" marT="3024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5">
                  <a:txBody>
                    <a:bodyPr/>
                    <a:lstStyle>
                      <a:lvl1pPr defTabSz="449263" eaLnBrk="0" hangingPunct="0">
                        <a:spcBef>
                          <a:spcPts val="8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1pPr>
                      <a:lvl2pPr defTabSz="449263" eaLnBrk="0" hangingPunct="0">
                        <a:spcBef>
                          <a:spcPts val="7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2pPr>
                      <a:lvl3pPr defTabSz="449263" eaLnBrk="0" hangingPunct="0"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3pPr>
                      <a:lvl4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4pPr>
                      <a:lvl5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5pPr>
                      <a:lvl6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6pPr>
                      <a:lvl7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7pPr>
                      <a:lvl8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8pPr>
                      <a:lvl9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cs-CZ" altLang="cs-CZ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Obchodní akademie a Střední odborná škola, gen. F. Fajtla, Louny, </a:t>
                      </a:r>
                      <a:r>
                        <a:rPr kumimoji="0" lang="cs-CZ" altLang="cs-CZ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p.o</a:t>
                      </a:r>
                      <a:r>
                        <a:rPr kumimoji="0" lang="cs-CZ" altLang="cs-CZ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.</a:t>
                      </a:r>
                    </a:p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cs-CZ" altLang="cs-CZ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Osvoboditelů 380, Louny</a:t>
                      </a:r>
                    </a:p>
                  </a:txBody>
                  <a:tcPr marL="68760" marR="68760" marT="10584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236138">
                <a:tc>
                  <a:txBody>
                    <a:bodyPr/>
                    <a:lstStyle>
                      <a:lvl1pPr defTabSz="449263" eaLnBrk="0" hangingPunct="0">
                        <a:spcBef>
                          <a:spcPts val="8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1pPr>
                      <a:lvl2pPr defTabSz="449263" eaLnBrk="0" hangingPunct="0">
                        <a:spcBef>
                          <a:spcPts val="7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2pPr>
                      <a:lvl3pPr defTabSz="449263" eaLnBrk="0" hangingPunct="0"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3pPr>
                      <a:lvl4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4pPr>
                      <a:lvl5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5pPr>
                      <a:lvl6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6pPr>
                      <a:lvl7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7pPr>
                      <a:lvl8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8pPr>
                      <a:lvl9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cs-CZ" alt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Číslo projektu</a:t>
                      </a:r>
                    </a:p>
                  </a:txBody>
                  <a:tcPr marL="68760" marR="68760" marT="10584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449263" eaLnBrk="0" hangingPunct="0">
                        <a:spcBef>
                          <a:spcPts val="8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1pPr>
                      <a:lvl2pPr defTabSz="449263" eaLnBrk="0" hangingPunct="0">
                        <a:spcBef>
                          <a:spcPts val="7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2pPr>
                      <a:lvl3pPr defTabSz="449263" eaLnBrk="0" hangingPunct="0"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3pPr>
                      <a:lvl4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4pPr>
                      <a:lvl5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5pPr>
                      <a:lvl6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6pPr>
                      <a:lvl7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7pPr>
                      <a:lvl8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8pPr>
                      <a:lvl9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cs-CZ" altLang="cs-CZ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CZ.1.07/1.5.00/34.0644</a:t>
                      </a:r>
                    </a:p>
                  </a:txBody>
                  <a:tcPr marL="68760" marR="68760" marT="10584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>
                      <a:lvl1pPr defTabSz="449263" eaLnBrk="0" hangingPunct="0">
                        <a:spcBef>
                          <a:spcPts val="8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1pPr>
                      <a:lvl2pPr defTabSz="449263" eaLnBrk="0" hangingPunct="0">
                        <a:spcBef>
                          <a:spcPts val="7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2pPr>
                      <a:lvl3pPr defTabSz="449263" eaLnBrk="0" hangingPunct="0"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3pPr>
                      <a:lvl4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4pPr>
                      <a:lvl5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5pPr>
                      <a:lvl6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6pPr>
                      <a:lvl7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7pPr>
                      <a:lvl8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8pPr>
                      <a:lvl9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cs-CZ" alt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Číslo sady</a:t>
                      </a:r>
                    </a:p>
                  </a:txBody>
                  <a:tcPr marL="68760" marR="68760" marT="10584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gridSpan="2">
                  <a:txBody>
                    <a:bodyPr/>
                    <a:lstStyle>
                      <a:lvl1pPr defTabSz="449263" eaLnBrk="0" hangingPunct="0">
                        <a:spcBef>
                          <a:spcPts val="8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1pPr>
                      <a:lvl2pPr defTabSz="449263" eaLnBrk="0" hangingPunct="0">
                        <a:spcBef>
                          <a:spcPts val="7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2pPr>
                      <a:lvl3pPr defTabSz="449263" eaLnBrk="0" hangingPunct="0"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3pPr>
                      <a:lvl4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4pPr>
                      <a:lvl5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5pPr>
                      <a:lvl6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6pPr>
                      <a:lvl7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7pPr>
                      <a:lvl8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8pPr>
                      <a:lvl9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cs-CZ" altLang="cs-CZ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30</a:t>
                      </a:r>
                    </a:p>
                  </a:txBody>
                  <a:tcPr marL="68760" marR="68760" marT="10584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>
                      <a:lvl1pPr defTabSz="449263" eaLnBrk="0" hangingPunct="0">
                        <a:spcBef>
                          <a:spcPts val="8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1pPr>
                      <a:lvl2pPr defTabSz="449263" eaLnBrk="0" hangingPunct="0">
                        <a:spcBef>
                          <a:spcPts val="7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2pPr>
                      <a:lvl3pPr defTabSz="449263" eaLnBrk="0" hangingPunct="0"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3pPr>
                      <a:lvl4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4pPr>
                      <a:lvl5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5pPr>
                      <a:lvl6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6pPr>
                      <a:lvl7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7pPr>
                      <a:lvl8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8pPr>
                      <a:lvl9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cs-CZ" alt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Číslo DUM</a:t>
                      </a:r>
                    </a:p>
                  </a:txBody>
                  <a:tcPr marL="68760" marR="68760" marT="10584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449263" eaLnBrk="0" hangingPunct="0">
                        <a:spcBef>
                          <a:spcPts val="8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1pPr>
                      <a:lvl2pPr defTabSz="449263" eaLnBrk="0" hangingPunct="0">
                        <a:spcBef>
                          <a:spcPts val="7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2pPr>
                      <a:lvl3pPr defTabSz="449263" eaLnBrk="0" hangingPunct="0"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3pPr>
                      <a:lvl4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4pPr>
                      <a:lvl5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5pPr>
                      <a:lvl6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6pPr>
                      <a:lvl7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7pPr>
                      <a:lvl8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8pPr>
                      <a:lvl9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cs-CZ" alt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 05</a:t>
                      </a:r>
                    </a:p>
                  </a:txBody>
                  <a:tcPr marL="68760" marR="68760" marT="10584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8057">
                <a:tc>
                  <a:txBody>
                    <a:bodyPr/>
                    <a:lstStyle>
                      <a:lvl1pPr defTabSz="449263" eaLnBrk="0" hangingPunct="0">
                        <a:spcBef>
                          <a:spcPts val="8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1pPr>
                      <a:lvl2pPr defTabSz="449263" eaLnBrk="0" hangingPunct="0">
                        <a:spcBef>
                          <a:spcPts val="7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2pPr>
                      <a:lvl3pPr defTabSz="449263" eaLnBrk="0" hangingPunct="0"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3pPr>
                      <a:lvl4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4pPr>
                      <a:lvl5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5pPr>
                      <a:lvl6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6pPr>
                      <a:lvl7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7pPr>
                      <a:lvl8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8pPr>
                      <a:lvl9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cs-CZ" alt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Předmět</a:t>
                      </a:r>
                    </a:p>
                  </a:txBody>
                  <a:tcPr marL="68760" marR="68760" marT="10584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7">
                  <a:txBody>
                    <a:bodyPr/>
                    <a:lstStyle>
                      <a:lvl1pPr defTabSz="449263" eaLnBrk="0" hangingPunct="0">
                        <a:spcBef>
                          <a:spcPts val="8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1pPr>
                      <a:lvl2pPr defTabSz="449263" eaLnBrk="0" hangingPunct="0">
                        <a:spcBef>
                          <a:spcPts val="7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2pPr>
                      <a:lvl3pPr defTabSz="449263" eaLnBrk="0" hangingPunct="0"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3pPr>
                      <a:lvl4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4pPr>
                      <a:lvl5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5pPr>
                      <a:lvl6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6pPr>
                      <a:lvl7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7pPr>
                      <a:lvl8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8pPr>
                      <a:lvl9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cs-CZ" altLang="cs-CZ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 Matematika</a:t>
                      </a:r>
                    </a:p>
                  </a:txBody>
                  <a:tcPr marL="68760" marR="68760" marT="10584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222699">
                <a:tc>
                  <a:txBody>
                    <a:bodyPr/>
                    <a:lstStyle>
                      <a:lvl1pPr defTabSz="449263" eaLnBrk="0" hangingPunct="0">
                        <a:spcBef>
                          <a:spcPts val="8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1pPr>
                      <a:lvl2pPr defTabSz="449263" eaLnBrk="0" hangingPunct="0">
                        <a:spcBef>
                          <a:spcPts val="7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2pPr>
                      <a:lvl3pPr defTabSz="449263" eaLnBrk="0" hangingPunct="0"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3pPr>
                      <a:lvl4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4pPr>
                      <a:lvl5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5pPr>
                      <a:lvl6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6pPr>
                      <a:lvl7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7pPr>
                      <a:lvl8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8pPr>
                      <a:lvl9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cs-CZ" alt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Tematický okruh</a:t>
                      </a:r>
                    </a:p>
                  </a:txBody>
                  <a:tcPr marL="68760" marR="68760" marT="10584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7">
                  <a:txBody>
                    <a:bodyPr/>
                    <a:lstStyle>
                      <a:lvl1pPr defTabSz="449263" eaLnBrk="0" hangingPunct="0">
                        <a:spcBef>
                          <a:spcPts val="8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1pPr>
                      <a:lvl2pPr defTabSz="449263" eaLnBrk="0" hangingPunct="0">
                        <a:spcBef>
                          <a:spcPts val="7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2pPr>
                      <a:lvl3pPr defTabSz="449263" eaLnBrk="0" hangingPunct="0"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3pPr>
                      <a:lvl4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4pPr>
                      <a:lvl5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5pPr>
                      <a:lvl6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6pPr>
                      <a:lvl7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7pPr>
                      <a:lvl8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8pPr>
                      <a:lvl9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cs-CZ" altLang="cs-CZ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 </a:t>
                      </a:r>
                      <a:r>
                        <a:rPr kumimoji="0" lang="cs-CZ" altLang="cs-CZ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Kombinatorika, pravděpodobnost a statistika</a:t>
                      </a:r>
                      <a:endParaRPr kumimoji="0" lang="cs-CZ" altLang="cs-CZ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68760" marR="68760" marT="10584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220780">
                <a:tc>
                  <a:txBody>
                    <a:bodyPr/>
                    <a:lstStyle>
                      <a:lvl1pPr defTabSz="449263" eaLnBrk="0" hangingPunct="0">
                        <a:spcBef>
                          <a:spcPts val="8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1pPr>
                      <a:lvl2pPr defTabSz="449263" eaLnBrk="0" hangingPunct="0">
                        <a:spcBef>
                          <a:spcPts val="7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2pPr>
                      <a:lvl3pPr defTabSz="449263" eaLnBrk="0" hangingPunct="0"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3pPr>
                      <a:lvl4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4pPr>
                      <a:lvl5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5pPr>
                      <a:lvl6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6pPr>
                      <a:lvl7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7pPr>
                      <a:lvl8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8pPr>
                      <a:lvl9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cs-CZ" alt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Název materiálu</a:t>
                      </a:r>
                    </a:p>
                  </a:txBody>
                  <a:tcPr marL="68760" marR="68760" marT="10584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7">
                  <a:txBody>
                    <a:bodyPr/>
                    <a:lstStyle>
                      <a:lvl1pPr defTabSz="449263" eaLnBrk="0" hangingPunct="0">
                        <a:spcBef>
                          <a:spcPts val="8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1pPr>
                      <a:lvl2pPr defTabSz="449263" eaLnBrk="0" hangingPunct="0">
                        <a:spcBef>
                          <a:spcPts val="7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2pPr>
                      <a:lvl3pPr defTabSz="449263" eaLnBrk="0" hangingPunct="0"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3pPr>
                      <a:lvl4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4pPr>
                      <a:lvl5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5pPr>
                      <a:lvl6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6pPr>
                      <a:lvl7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7pPr>
                      <a:lvl8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8pPr>
                      <a:lvl9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cs-CZ" altLang="cs-CZ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Rovnice s kombinačními čísly</a:t>
                      </a:r>
                    </a:p>
                  </a:txBody>
                  <a:tcPr marL="68760" marR="68760" marT="10584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238057">
                <a:tc>
                  <a:txBody>
                    <a:bodyPr/>
                    <a:lstStyle>
                      <a:lvl1pPr defTabSz="449263" eaLnBrk="0" hangingPunct="0">
                        <a:spcBef>
                          <a:spcPts val="8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1pPr>
                      <a:lvl2pPr defTabSz="449263" eaLnBrk="0" hangingPunct="0">
                        <a:spcBef>
                          <a:spcPts val="7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2pPr>
                      <a:lvl3pPr defTabSz="449263" eaLnBrk="0" hangingPunct="0"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3pPr>
                      <a:lvl4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4pPr>
                      <a:lvl5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5pPr>
                      <a:lvl6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6pPr>
                      <a:lvl7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7pPr>
                      <a:lvl8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8pPr>
                      <a:lvl9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cs-CZ" alt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Autor</a:t>
                      </a:r>
                    </a:p>
                  </a:txBody>
                  <a:tcPr marL="68760" marR="68760" marT="10584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7">
                  <a:txBody>
                    <a:bodyPr/>
                    <a:lstStyle>
                      <a:lvl1pPr defTabSz="449263" eaLnBrk="0" hangingPunct="0">
                        <a:spcBef>
                          <a:spcPts val="8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1pPr>
                      <a:lvl2pPr defTabSz="449263" eaLnBrk="0" hangingPunct="0">
                        <a:spcBef>
                          <a:spcPts val="7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2pPr>
                      <a:lvl3pPr defTabSz="449263" eaLnBrk="0" hangingPunct="0"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3pPr>
                      <a:lvl4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4pPr>
                      <a:lvl5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5pPr>
                      <a:lvl6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6pPr>
                      <a:lvl7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7pPr>
                      <a:lvl8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8pPr>
                      <a:lvl9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cs-CZ" altLang="cs-CZ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 Ing. Jana Milková</a:t>
                      </a:r>
                    </a:p>
                  </a:txBody>
                  <a:tcPr marL="68760" marR="68760" marT="10584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238057">
                <a:tc>
                  <a:txBody>
                    <a:bodyPr/>
                    <a:lstStyle>
                      <a:lvl1pPr defTabSz="449263" eaLnBrk="0" hangingPunct="0">
                        <a:spcBef>
                          <a:spcPts val="8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1pPr>
                      <a:lvl2pPr defTabSz="449263" eaLnBrk="0" hangingPunct="0">
                        <a:spcBef>
                          <a:spcPts val="7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2pPr>
                      <a:lvl3pPr defTabSz="449263" eaLnBrk="0" hangingPunct="0"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3pPr>
                      <a:lvl4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4pPr>
                      <a:lvl5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5pPr>
                      <a:lvl6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6pPr>
                      <a:lvl7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7pPr>
                      <a:lvl8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8pPr>
                      <a:lvl9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cs-CZ" alt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Datum tvorby</a:t>
                      </a:r>
                    </a:p>
                  </a:txBody>
                  <a:tcPr marL="68760" marR="68760" marT="10584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449263" eaLnBrk="0" hangingPunct="0">
                        <a:spcBef>
                          <a:spcPts val="8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1pPr>
                      <a:lvl2pPr defTabSz="449263" eaLnBrk="0" hangingPunct="0">
                        <a:spcBef>
                          <a:spcPts val="7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2pPr>
                      <a:lvl3pPr defTabSz="449263" eaLnBrk="0" hangingPunct="0"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3pPr>
                      <a:lvl4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4pPr>
                      <a:lvl5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5pPr>
                      <a:lvl6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6pPr>
                      <a:lvl7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7pPr>
                      <a:lvl8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8pPr>
                      <a:lvl9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cs-CZ" altLang="cs-CZ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únor 2014</a:t>
                      </a:r>
                    </a:p>
                  </a:txBody>
                  <a:tcPr marL="68760" marR="68760" marT="10584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>
                      <a:lvl1pPr defTabSz="449263" eaLnBrk="0" hangingPunct="0">
                        <a:spcBef>
                          <a:spcPts val="8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1pPr>
                      <a:lvl2pPr defTabSz="449263" eaLnBrk="0" hangingPunct="0">
                        <a:spcBef>
                          <a:spcPts val="7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2pPr>
                      <a:lvl3pPr defTabSz="449263" eaLnBrk="0" hangingPunct="0"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3pPr>
                      <a:lvl4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4pPr>
                      <a:lvl5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5pPr>
                      <a:lvl6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6pPr>
                      <a:lvl7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7pPr>
                      <a:lvl8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8pPr>
                      <a:lvl9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cs-CZ" alt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Ročník   </a:t>
                      </a:r>
                    </a:p>
                  </a:txBody>
                  <a:tcPr marL="68760" marR="68760" marT="10584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gridSpan="3">
                  <a:txBody>
                    <a:bodyPr/>
                    <a:lstStyle>
                      <a:lvl1pPr defTabSz="449263" eaLnBrk="0" hangingPunct="0">
                        <a:spcBef>
                          <a:spcPts val="8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1pPr>
                      <a:lvl2pPr defTabSz="449263" eaLnBrk="0" hangingPunct="0">
                        <a:spcBef>
                          <a:spcPts val="7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2pPr>
                      <a:lvl3pPr defTabSz="449263" eaLnBrk="0" hangingPunct="0"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3pPr>
                      <a:lvl4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4pPr>
                      <a:lvl5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5pPr>
                      <a:lvl6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6pPr>
                      <a:lvl7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7pPr>
                      <a:lvl8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8pPr>
                      <a:lvl9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cs-CZ" altLang="cs-CZ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třetí</a:t>
                      </a:r>
                    </a:p>
                  </a:txBody>
                  <a:tcPr marL="68760" marR="68760" marT="10584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865839">
                <a:tc gridSpan="8">
                  <a:txBody>
                    <a:bodyPr/>
                    <a:lstStyle>
                      <a:lvl1pPr defTabSz="449263" eaLnBrk="0" hangingPunct="0">
                        <a:spcBef>
                          <a:spcPts val="8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1pPr>
                      <a:lvl2pPr defTabSz="449263" eaLnBrk="0" hangingPunct="0">
                        <a:spcBef>
                          <a:spcPts val="7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2pPr>
                      <a:lvl3pPr defTabSz="449263" eaLnBrk="0" hangingPunct="0"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3pPr>
                      <a:lvl4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4pPr>
                      <a:lvl5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5pPr>
                      <a:lvl6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6pPr>
                      <a:lvl7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7pPr>
                      <a:lvl8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8pPr>
                      <a:lvl9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cs-CZ" altLang="cs-CZ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Anotace</a:t>
                      </a:r>
                    </a:p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kumimoji="0" lang="cs-CZ" altLang="cs-CZ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cs-CZ" altLang="cs-CZ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 Prezentace vysvětluje postup řešení různých typů rovnic s kombinačními čísly.</a:t>
                      </a:r>
                      <a:endParaRPr kumimoji="0" lang="en-US" altLang="cs-CZ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cs-CZ" altLang="cs-CZ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68760" marR="68760" marT="10584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1103896">
                <a:tc gridSpan="8">
                  <a:txBody>
                    <a:bodyPr/>
                    <a:lstStyle>
                      <a:lvl1pPr defTabSz="449263" eaLnBrk="0" hangingPunct="0">
                        <a:spcBef>
                          <a:spcPts val="8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1pPr>
                      <a:lvl2pPr defTabSz="449263" eaLnBrk="0" hangingPunct="0">
                        <a:spcBef>
                          <a:spcPts val="7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2pPr>
                      <a:lvl3pPr defTabSz="449263" eaLnBrk="0" hangingPunct="0"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3pPr>
                      <a:lvl4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4pPr>
                      <a:lvl5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5pPr>
                      <a:lvl6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6pPr>
                      <a:lvl7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7pPr>
                      <a:lvl8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8pPr>
                      <a:lvl9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cs-CZ" altLang="cs-CZ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Metodický pokyn</a:t>
                      </a:r>
                    </a:p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kumimoji="0" lang="cs-CZ" altLang="cs-CZ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cs-CZ" altLang="cs-CZ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Jednotlivé snímky vyučující doprovází výkladem. Žáci píší výklad do sešitů, reagují na dotazy a pod vedením vyučující navrhují řešení uvedených příkladů.</a:t>
                      </a:r>
                    </a:p>
                  </a:txBody>
                  <a:tcPr marL="68760" marR="68760" marT="10584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</a:tbl>
          </a:graphicData>
        </a:graphic>
      </p:graphicFrame>
      <p:grpSp>
        <p:nvGrpSpPr>
          <p:cNvPr id="3" name="Group 25"/>
          <p:cNvGrpSpPr>
            <a:grpSpLocks/>
          </p:cNvGrpSpPr>
          <p:nvPr/>
        </p:nvGrpSpPr>
        <p:grpSpPr bwMode="auto">
          <a:xfrm>
            <a:off x="1258094" y="890370"/>
            <a:ext cx="4178002" cy="954453"/>
            <a:chOff x="930" y="418"/>
            <a:chExt cx="2451" cy="533"/>
          </a:xfrm>
        </p:grpSpPr>
        <p:pic>
          <p:nvPicPr>
            <p:cNvPr id="4" name="Picture 26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30" y="418"/>
              <a:ext cx="1829" cy="5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blipFill dpi="0" rotWithShape="0">
                    <a:blip/>
                    <a:srcRect/>
                    <a:stretch>
                      <a:fillRect/>
                    </a:stretch>
                  </a:blip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80808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pic>
        <p:pic>
          <p:nvPicPr>
            <p:cNvPr id="5" name="Picture 27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016" y="502"/>
              <a:ext cx="365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blipFill dpi="0" rotWithShape="0">
                    <a:blip/>
                    <a:srcRect/>
                    <a:stretch>
                      <a:fillRect/>
                    </a:stretch>
                  </a:blip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80808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pic>
      </p:grp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611560" y="6021288"/>
            <a:ext cx="7920880" cy="700187"/>
          </a:xfrm>
        </p:spPr>
        <p:txBody>
          <a:bodyPr/>
          <a:lstStyle/>
          <a:p>
            <a:r>
              <a:rPr lang="cs-CZ" altLang="cs-CZ" i="1" dirty="0">
                <a:solidFill>
                  <a:srgbClr val="000000"/>
                </a:solidFill>
                <a:cs typeface="Arial" charset="0"/>
              </a:rPr>
              <a:t>Autorem materiálu a všech jeho částí, není-li uvedeno jinak, je  Ing. </a:t>
            </a:r>
            <a:r>
              <a:rPr lang="cs-CZ" altLang="cs-CZ" i="1" dirty="0" smtClean="0">
                <a:solidFill>
                  <a:srgbClr val="000000"/>
                </a:solidFill>
                <a:cs typeface="Arial" charset="0"/>
              </a:rPr>
              <a:t>Jana Milková. </a:t>
            </a:r>
            <a:r>
              <a:rPr lang="cs-CZ" altLang="cs-CZ" i="1" dirty="0">
                <a:solidFill>
                  <a:srgbClr val="000000"/>
                </a:solidFill>
                <a:cs typeface="Arial" charset="0"/>
              </a:rPr>
              <a:t>Dostupné z Metodického portálu www.rvp.cz, ISSN: 1802-4785. Provozuje Národní ústav pro vzdělávání, školské poradenské zařízení a zařízení pro další vzdělávání pedagogických pracovníků (NÚV).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677433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b="1" dirty="0" smtClean="0">
                <a:solidFill>
                  <a:schemeClr val="accent6">
                    <a:lumMod val="75000"/>
                  </a:schemeClr>
                </a:solidFill>
              </a:rPr>
              <a:t/>
            </a:r>
            <a:br>
              <a:rPr lang="cs-CZ" b="1" dirty="0" smtClean="0">
                <a:solidFill>
                  <a:schemeClr val="accent6">
                    <a:lumMod val="75000"/>
                  </a:schemeClr>
                </a:solidFill>
              </a:rPr>
            </a:br>
            <a:r>
              <a:rPr lang="cs-CZ" b="1" dirty="0" smtClean="0">
                <a:solidFill>
                  <a:srgbClr val="C00000"/>
                </a:solidFill>
              </a:rPr>
              <a:t>Rovnice s kombinačními čísly</a:t>
            </a:r>
            <a:endParaRPr lang="cs-CZ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316535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>
              <a:xfrm>
                <a:off x="107504" y="548680"/>
                <a:ext cx="8856984" cy="5976664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cs-CZ" sz="2800" dirty="0" smtClean="0"/>
                  <a:t>Řešte rovnici: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cs-CZ" sz="280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cs-CZ" sz="2800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cs-CZ" sz="2800" b="0" i="1" smtClean="0">
                                    <a:solidFill>
                                      <a:schemeClr val="tx1"/>
                                    </a:solidFill>
                                    <a:latin typeface="Cambria Math"/>
                                  </a:rPr>
                                  <m:t>𝑥</m:t>
                                </m:r>
                              </m:e>
                            </m:mr>
                            <m:mr>
                              <m:e>
                                <m:r>
                                  <a:rPr lang="cs-CZ" sz="2800" b="0" i="1" smtClean="0">
                                    <a:solidFill>
                                      <a:schemeClr val="tx1"/>
                                    </a:solidFill>
                                    <a:latin typeface="Cambria Math"/>
                                  </a:rPr>
                                  <m:t>2</m:t>
                                </m:r>
                              </m:e>
                            </m:mr>
                          </m:m>
                        </m:e>
                      </m:d>
                      <m:r>
                        <a:rPr lang="cs-CZ" sz="2800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+</m:t>
                      </m:r>
                      <m:d>
                        <m:dPr>
                          <m:ctrlPr>
                            <a:rPr lang="cs-CZ" sz="2800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cs-CZ" sz="2800" b="0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cs-CZ" sz="2800" b="0" i="1" smtClean="0">
                                    <a:solidFill>
                                      <a:schemeClr val="tx1"/>
                                    </a:solidFill>
                                    <a:latin typeface="Cambria Math"/>
                                  </a:rPr>
                                  <m:t>𝑥</m:t>
                                </m:r>
                                <m:r>
                                  <a:rPr lang="cs-CZ" sz="2800" b="0" i="1" smtClean="0">
                                    <a:solidFill>
                                      <a:schemeClr val="tx1"/>
                                    </a:solidFill>
                                    <a:latin typeface="Cambria Math"/>
                                  </a:rPr>
                                  <m:t>−1</m:t>
                                </m:r>
                              </m:e>
                            </m:mr>
                            <m:mr>
                              <m:e>
                                <m:r>
                                  <a:rPr lang="cs-CZ" sz="2800" b="0" i="1" smtClean="0">
                                    <a:solidFill>
                                      <a:schemeClr val="tx1"/>
                                    </a:solidFill>
                                    <a:latin typeface="Cambria Math"/>
                                  </a:rPr>
                                  <m:t>2</m:t>
                                </m:r>
                              </m:e>
                            </m:mr>
                          </m:m>
                        </m:e>
                      </m:d>
                      <m:r>
                        <a:rPr lang="cs-CZ" sz="2800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=4</m:t>
                      </m:r>
                    </m:oMath>
                  </m:oMathPara>
                </a14:m>
                <a:endParaRPr lang="cs-CZ" sz="2800" dirty="0" smtClean="0">
                  <a:solidFill>
                    <a:schemeClr val="tx1"/>
                  </a:solidFill>
                </a:endParaRPr>
              </a:p>
              <a:p>
                <a:pPr marL="0" indent="0">
                  <a:buNone/>
                </a:pPr>
                <a:endParaRPr lang="cs-CZ" sz="2800" dirty="0" smtClean="0">
                  <a:solidFill>
                    <a:schemeClr val="tx1"/>
                  </a:solidFill>
                </a:endParaRPr>
              </a:p>
              <a:p>
                <a:pPr marL="0" indent="0">
                  <a:buNone/>
                </a:pPr>
                <a:r>
                  <a:rPr lang="cs-CZ" sz="2800" dirty="0"/>
                  <a:t>	</a:t>
                </a:r>
                <a:r>
                  <a:rPr lang="cs-CZ" sz="2800" dirty="0" smtClean="0"/>
                  <a:t>upravíme kombinační čísla podle definice: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cs-CZ" sz="280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cs-CZ" sz="2800" b="0" i="1" smtClean="0">
                              <a:latin typeface="Cambria Math"/>
                            </a:rPr>
                            <m:t>𝑥</m:t>
                          </m:r>
                          <m:r>
                            <a:rPr lang="cs-CZ" sz="2800" b="0" i="1" smtClean="0">
                              <a:latin typeface="Cambria Math"/>
                            </a:rPr>
                            <m:t>!</m:t>
                          </m:r>
                        </m:num>
                        <m:den>
                          <m:r>
                            <a:rPr lang="cs-CZ" sz="2800" b="0" i="1" smtClean="0">
                              <a:latin typeface="Cambria Math"/>
                            </a:rPr>
                            <m:t>2!</m:t>
                          </m:r>
                          <m:r>
                            <a:rPr lang="cs-CZ" sz="2800" b="0" i="1" smtClean="0">
                              <a:latin typeface="Cambria Math"/>
                              <a:ea typeface="Cambria Math"/>
                            </a:rPr>
                            <m:t>∙</m:t>
                          </m:r>
                          <m:d>
                            <m:dPr>
                              <m:ctrlPr>
                                <a:rPr lang="cs-CZ" sz="2800" b="0" i="1" smtClean="0">
                                  <a:latin typeface="Cambria Math"/>
                                  <a:ea typeface="Cambria Math"/>
                                </a:rPr>
                              </m:ctrlPr>
                            </m:dPr>
                            <m:e>
                              <m:r>
                                <a:rPr lang="cs-CZ" sz="2800" b="0" i="1" smtClean="0">
                                  <a:latin typeface="Cambria Math"/>
                                  <a:ea typeface="Cambria Math"/>
                                </a:rPr>
                                <m:t>𝑥</m:t>
                              </m:r>
                              <m:r>
                                <a:rPr lang="cs-CZ" sz="2800" b="0" i="1" smtClean="0">
                                  <a:latin typeface="Cambria Math"/>
                                  <a:ea typeface="Cambria Math"/>
                                </a:rPr>
                                <m:t>−2</m:t>
                              </m:r>
                            </m:e>
                          </m:d>
                          <m:r>
                            <a:rPr lang="cs-CZ" sz="2800" b="0" i="1" smtClean="0">
                              <a:latin typeface="Cambria Math"/>
                              <a:ea typeface="Cambria Math"/>
                            </a:rPr>
                            <m:t>!</m:t>
                          </m:r>
                        </m:den>
                      </m:f>
                      <m:r>
                        <a:rPr lang="cs-CZ" sz="2800" b="0" i="1" smtClean="0">
                          <a:latin typeface="Cambria Math"/>
                        </a:rPr>
                        <m:t>+</m:t>
                      </m:r>
                      <m:f>
                        <m:fPr>
                          <m:ctrlPr>
                            <a:rPr lang="cs-CZ" sz="2800" b="0" i="1" smtClean="0">
                              <a:latin typeface="Cambria Math"/>
                            </a:rPr>
                          </m:ctrlPr>
                        </m:fPr>
                        <m:num>
                          <m:d>
                            <m:dPr>
                              <m:ctrlPr>
                                <a:rPr lang="cs-CZ" sz="2800" b="0" i="1" smtClean="0"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cs-CZ" sz="2800" b="0" i="1" smtClean="0">
                                  <a:latin typeface="Cambria Math"/>
                                </a:rPr>
                                <m:t>𝑥</m:t>
                              </m:r>
                              <m:r>
                                <a:rPr lang="cs-CZ" sz="2800" b="0" i="1" smtClean="0">
                                  <a:latin typeface="Cambria Math"/>
                                </a:rPr>
                                <m:t>−1</m:t>
                              </m:r>
                            </m:e>
                          </m:d>
                          <m:r>
                            <a:rPr lang="cs-CZ" sz="2800" b="0" i="1" smtClean="0">
                              <a:latin typeface="Cambria Math"/>
                            </a:rPr>
                            <m:t>!</m:t>
                          </m:r>
                        </m:num>
                        <m:den>
                          <m:r>
                            <a:rPr lang="cs-CZ" sz="2800" b="0" i="1" smtClean="0">
                              <a:latin typeface="Cambria Math"/>
                            </a:rPr>
                            <m:t>2!</m:t>
                          </m:r>
                          <m:r>
                            <a:rPr lang="cs-CZ" sz="2800" b="0" i="1" smtClean="0">
                              <a:latin typeface="Cambria Math"/>
                              <a:ea typeface="Cambria Math"/>
                            </a:rPr>
                            <m:t>∙</m:t>
                          </m:r>
                          <m:d>
                            <m:dPr>
                              <m:ctrlPr>
                                <a:rPr lang="cs-CZ" sz="2800" b="0" i="1" smtClean="0">
                                  <a:latin typeface="Cambria Math"/>
                                  <a:ea typeface="Cambria Math"/>
                                </a:rPr>
                              </m:ctrlPr>
                            </m:dPr>
                            <m:e>
                              <m:r>
                                <a:rPr lang="cs-CZ" sz="2800" b="0" i="1" smtClean="0">
                                  <a:latin typeface="Cambria Math"/>
                                  <a:ea typeface="Cambria Math"/>
                                </a:rPr>
                                <m:t>𝑥</m:t>
                              </m:r>
                              <m:r>
                                <a:rPr lang="cs-CZ" sz="2800" b="0" i="1" smtClean="0">
                                  <a:latin typeface="Cambria Math"/>
                                  <a:ea typeface="Cambria Math"/>
                                </a:rPr>
                                <m:t>−1−2</m:t>
                              </m:r>
                            </m:e>
                          </m:d>
                          <m:r>
                            <a:rPr lang="cs-CZ" sz="2800" b="0" i="1" smtClean="0">
                              <a:latin typeface="Cambria Math"/>
                              <a:ea typeface="Cambria Math"/>
                            </a:rPr>
                            <m:t>!</m:t>
                          </m:r>
                        </m:den>
                      </m:f>
                      <m:r>
                        <a:rPr lang="cs-CZ" sz="2800" b="0" i="1" smtClean="0">
                          <a:latin typeface="Cambria Math"/>
                        </a:rPr>
                        <m:t>=4</m:t>
                      </m:r>
                    </m:oMath>
                  </m:oMathPara>
                </a14:m>
                <a:endParaRPr lang="cs-CZ" sz="2800" b="0" dirty="0" smtClean="0"/>
              </a:p>
              <a:p>
                <a:pPr marL="0" indent="0">
                  <a:buNone/>
                </a:pPr>
                <a:endParaRPr lang="cs-CZ" sz="2800" b="0" dirty="0" smtClean="0"/>
              </a:p>
              <a:p>
                <a:pPr marL="0" indent="0">
                  <a:buNone/>
                </a:pPr>
                <a:r>
                  <a:rPr lang="cs-CZ" sz="2800" dirty="0" smtClean="0"/>
                  <a:t>	ze zlomků odstraníme faktoriál čísla:</a:t>
                </a:r>
              </a:p>
              <a:p>
                <a:pPr marL="0" indent="0">
                  <a:buNone/>
                </a:pPr>
                <a:endParaRPr lang="cs-CZ" sz="2800" dirty="0" smtClean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f>
                        <m:fPr>
                          <m:ctrlPr>
                            <a:rPr lang="cs-CZ" sz="280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cs-CZ" sz="2800" b="0" i="1" smtClean="0">
                              <a:latin typeface="Cambria Math"/>
                            </a:rPr>
                            <m:t>𝑥</m:t>
                          </m:r>
                          <m:r>
                            <a:rPr lang="cs-CZ" sz="2800" b="0" i="1" smtClean="0">
                              <a:latin typeface="Cambria Math"/>
                              <a:ea typeface="Cambria Math"/>
                            </a:rPr>
                            <m:t>∙</m:t>
                          </m:r>
                          <m:d>
                            <m:dPr>
                              <m:ctrlPr>
                                <a:rPr lang="cs-CZ" sz="2800" b="0" i="1" smtClean="0">
                                  <a:latin typeface="Cambria Math"/>
                                  <a:ea typeface="Cambria Math"/>
                                </a:rPr>
                              </m:ctrlPr>
                            </m:dPr>
                            <m:e>
                              <m:r>
                                <a:rPr lang="cs-CZ" sz="2800" b="0" i="1" smtClean="0">
                                  <a:latin typeface="Cambria Math"/>
                                  <a:ea typeface="Cambria Math"/>
                                </a:rPr>
                                <m:t>𝑥</m:t>
                              </m:r>
                              <m:r>
                                <a:rPr lang="cs-CZ" sz="2800" b="0" i="1" smtClean="0">
                                  <a:latin typeface="Cambria Math"/>
                                  <a:ea typeface="Cambria Math"/>
                                </a:rPr>
                                <m:t>−1</m:t>
                              </m:r>
                            </m:e>
                          </m:d>
                          <m:r>
                            <a:rPr lang="cs-CZ" sz="2800" b="0" i="1" smtClean="0">
                              <a:latin typeface="Cambria Math"/>
                              <a:ea typeface="Cambria Math"/>
                            </a:rPr>
                            <m:t>∙</m:t>
                          </m:r>
                          <m:d>
                            <m:dPr>
                              <m:ctrlPr>
                                <a:rPr lang="cs-CZ" sz="2800" b="0" i="1" smtClean="0">
                                  <a:latin typeface="Cambria Math"/>
                                  <a:ea typeface="Cambria Math"/>
                                </a:rPr>
                              </m:ctrlPr>
                            </m:dPr>
                            <m:e>
                              <m:r>
                                <a:rPr lang="cs-CZ" sz="2800" b="0" i="1" smtClean="0">
                                  <a:latin typeface="Cambria Math"/>
                                  <a:ea typeface="Cambria Math"/>
                                </a:rPr>
                                <m:t>𝑥</m:t>
                              </m:r>
                              <m:r>
                                <a:rPr lang="cs-CZ" sz="2800" b="0" i="1" smtClean="0">
                                  <a:latin typeface="Cambria Math"/>
                                  <a:ea typeface="Cambria Math"/>
                                </a:rPr>
                                <m:t>−2</m:t>
                              </m:r>
                            </m:e>
                          </m:d>
                          <m:r>
                            <a:rPr lang="cs-CZ" sz="2800" b="0" i="1" smtClean="0">
                              <a:latin typeface="Cambria Math"/>
                              <a:ea typeface="Cambria Math"/>
                            </a:rPr>
                            <m:t>!</m:t>
                          </m:r>
                        </m:num>
                        <m:den>
                          <m:r>
                            <a:rPr lang="cs-CZ" sz="2800" b="0" i="1" smtClean="0">
                              <a:latin typeface="Cambria Math"/>
                            </a:rPr>
                            <m:t>2</m:t>
                          </m:r>
                          <m:r>
                            <a:rPr lang="cs-CZ" sz="2800" b="0" i="1" smtClean="0">
                              <a:latin typeface="Cambria Math"/>
                              <a:ea typeface="Cambria Math"/>
                            </a:rPr>
                            <m:t>∙</m:t>
                          </m:r>
                          <m:d>
                            <m:dPr>
                              <m:ctrlPr>
                                <a:rPr lang="cs-CZ" sz="2800" b="0" i="1" smtClean="0">
                                  <a:latin typeface="Cambria Math"/>
                                  <a:ea typeface="Cambria Math"/>
                                </a:rPr>
                              </m:ctrlPr>
                            </m:dPr>
                            <m:e>
                              <m:r>
                                <a:rPr lang="cs-CZ" sz="2800" b="0" i="1" smtClean="0">
                                  <a:latin typeface="Cambria Math"/>
                                  <a:ea typeface="Cambria Math"/>
                                </a:rPr>
                                <m:t>𝑥</m:t>
                              </m:r>
                              <m:r>
                                <a:rPr lang="cs-CZ" sz="2800" b="0" i="1" smtClean="0">
                                  <a:latin typeface="Cambria Math"/>
                                  <a:ea typeface="Cambria Math"/>
                                </a:rPr>
                                <m:t>−2</m:t>
                              </m:r>
                            </m:e>
                          </m:d>
                          <m:r>
                            <a:rPr lang="cs-CZ" sz="2800" b="0" i="1" smtClean="0">
                              <a:latin typeface="Cambria Math"/>
                              <a:ea typeface="Cambria Math"/>
                            </a:rPr>
                            <m:t>!</m:t>
                          </m:r>
                        </m:den>
                      </m:f>
                      <m:r>
                        <a:rPr lang="cs-CZ" sz="2800" b="0" i="1" smtClean="0">
                          <a:latin typeface="Cambria Math"/>
                        </a:rPr>
                        <m:t>+</m:t>
                      </m:r>
                      <m:f>
                        <m:fPr>
                          <m:ctrlPr>
                            <a:rPr lang="cs-CZ" sz="2800" b="0" i="1" smtClean="0">
                              <a:latin typeface="Cambria Math"/>
                            </a:rPr>
                          </m:ctrlPr>
                        </m:fPr>
                        <m:num>
                          <m:d>
                            <m:dPr>
                              <m:ctrlPr>
                                <a:rPr lang="cs-CZ" sz="2800" b="0" i="1" smtClean="0"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cs-CZ" sz="2800" b="0" i="1" smtClean="0">
                                  <a:latin typeface="Cambria Math"/>
                                </a:rPr>
                                <m:t>𝑥</m:t>
                              </m:r>
                              <m:r>
                                <a:rPr lang="cs-CZ" sz="2800" b="0" i="1" smtClean="0">
                                  <a:latin typeface="Cambria Math"/>
                                </a:rPr>
                                <m:t>−1</m:t>
                              </m:r>
                            </m:e>
                          </m:d>
                          <m:r>
                            <a:rPr lang="cs-CZ" sz="2800" b="0" i="1" smtClean="0">
                              <a:latin typeface="Cambria Math"/>
                              <a:ea typeface="Cambria Math"/>
                            </a:rPr>
                            <m:t>∙</m:t>
                          </m:r>
                          <m:d>
                            <m:dPr>
                              <m:ctrlPr>
                                <a:rPr lang="cs-CZ" sz="2800" b="0" i="1" smtClean="0">
                                  <a:latin typeface="Cambria Math"/>
                                  <a:ea typeface="Cambria Math"/>
                                </a:rPr>
                              </m:ctrlPr>
                            </m:dPr>
                            <m:e>
                              <m:r>
                                <a:rPr lang="cs-CZ" sz="2800" b="0" i="1" smtClean="0">
                                  <a:latin typeface="Cambria Math"/>
                                  <a:ea typeface="Cambria Math"/>
                                </a:rPr>
                                <m:t>𝑥</m:t>
                              </m:r>
                              <m:r>
                                <a:rPr lang="cs-CZ" sz="2800" b="0" i="1" smtClean="0">
                                  <a:latin typeface="Cambria Math"/>
                                  <a:ea typeface="Cambria Math"/>
                                </a:rPr>
                                <m:t>−2</m:t>
                              </m:r>
                            </m:e>
                          </m:d>
                          <m:r>
                            <a:rPr lang="cs-CZ" sz="2800" b="0" i="1" smtClean="0">
                              <a:latin typeface="Cambria Math"/>
                              <a:ea typeface="Cambria Math"/>
                            </a:rPr>
                            <m:t>∙</m:t>
                          </m:r>
                          <m:d>
                            <m:dPr>
                              <m:ctrlPr>
                                <a:rPr lang="cs-CZ" sz="2800" b="0" i="1" smtClean="0">
                                  <a:latin typeface="Cambria Math"/>
                                  <a:ea typeface="Cambria Math"/>
                                </a:rPr>
                              </m:ctrlPr>
                            </m:dPr>
                            <m:e>
                              <m:r>
                                <a:rPr lang="cs-CZ" sz="2800" b="0" i="1" smtClean="0">
                                  <a:latin typeface="Cambria Math"/>
                                  <a:ea typeface="Cambria Math"/>
                                </a:rPr>
                                <m:t>𝑥</m:t>
                              </m:r>
                              <m:r>
                                <a:rPr lang="cs-CZ" sz="2800" b="0" i="1" smtClean="0">
                                  <a:latin typeface="Cambria Math"/>
                                  <a:ea typeface="Cambria Math"/>
                                </a:rPr>
                                <m:t>−3</m:t>
                              </m:r>
                            </m:e>
                          </m:d>
                          <m:r>
                            <a:rPr lang="cs-CZ" sz="2800" b="0" i="1" smtClean="0">
                              <a:latin typeface="Cambria Math"/>
                              <a:ea typeface="Cambria Math"/>
                            </a:rPr>
                            <m:t>!</m:t>
                          </m:r>
                        </m:num>
                        <m:den>
                          <m:r>
                            <a:rPr lang="cs-CZ" sz="2800" b="0" i="1" smtClean="0">
                              <a:latin typeface="Cambria Math"/>
                            </a:rPr>
                            <m:t>2</m:t>
                          </m:r>
                          <m:r>
                            <a:rPr lang="cs-CZ" sz="2800" b="0" i="1" smtClean="0">
                              <a:latin typeface="Cambria Math"/>
                              <a:ea typeface="Cambria Math"/>
                            </a:rPr>
                            <m:t>∙</m:t>
                          </m:r>
                          <m:d>
                            <m:dPr>
                              <m:ctrlPr>
                                <a:rPr lang="cs-CZ" sz="2800" b="0" i="1" smtClean="0">
                                  <a:latin typeface="Cambria Math"/>
                                  <a:ea typeface="Cambria Math"/>
                                </a:rPr>
                              </m:ctrlPr>
                            </m:dPr>
                            <m:e>
                              <m:r>
                                <a:rPr lang="cs-CZ" sz="2800" b="0" i="1" smtClean="0">
                                  <a:latin typeface="Cambria Math"/>
                                  <a:ea typeface="Cambria Math"/>
                                </a:rPr>
                                <m:t>𝑥</m:t>
                              </m:r>
                              <m:r>
                                <a:rPr lang="cs-CZ" sz="2800" b="0" i="1" smtClean="0">
                                  <a:latin typeface="Cambria Math"/>
                                  <a:ea typeface="Cambria Math"/>
                                </a:rPr>
                                <m:t>−3</m:t>
                              </m:r>
                            </m:e>
                          </m:d>
                          <m:r>
                            <a:rPr lang="cs-CZ" sz="2800" b="0" i="1" smtClean="0">
                              <a:latin typeface="Cambria Math"/>
                              <a:ea typeface="Cambria Math"/>
                            </a:rPr>
                            <m:t>!</m:t>
                          </m:r>
                        </m:den>
                      </m:f>
                      <m:r>
                        <a:rPr lang="cs-CZ" sz="2800" b="0" i="1" smtClean="0">
                          <a:latin typeface="Cambria Math"/>
                        </a:rPr>
                        <m:t>=4</m:t>
                      </m:r>
                    </m:oMath>
                  </m:oMathPara>
                </a14:m>
                <a:endParaRPr lang="cs-CZ" sz="2800" b="0" dirty="0" smtClean="0"/>
              </a:p>
              <a:p>
                <a:pPr marL="0" indent="0">
                  <a:buNone/>
                </a:pPr>
                <a:endParaRPr lang="cs-CZ" sz="2800" dirty="0" smtClean="0"/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07504" y="548680"/>
                <a:ext cx="8856984" cy="5976664"/>
              </a:xfrm>
              <a:blipFill rotWithShape="1">
                <a:blip r:embed="rId2"/>
                <a:stretch>
                  <a:fillRect l="-1445" t="-918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0429059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>
              <a:xfrm>
                <a:off x="107504" y="548680"/>
                <a:ext cx="8856984" cy="5976664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f>
                        <m:fPr>
                          <m:ctrlPr>
                            <a:rPr lang="cs-CZ" sz="280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cs-CZ" sz="2800" b="0" i="1" smtClean="0">
                              <a:latin typeface="Cambria Math"/>
                            </a:rPr>
                            <m:t>𝑥</m:t>
                          </m:r>
                          <m:r>
                            <a:rPr lang="cs-CZ" sz="2800" b="0" i="1" smtClean="0">
                              <a:latin typeface="Cambria Math"/>
                              <a:ea typeface="Cambria Math"/>
                            </a:rPr>
                            <m:t>∙</m:t>
                          </m:r>
                          <m:d>
                            <m:dPr>
                              <m:ctrlPr>
                                <a:rPr lang="cs-CZ" sz="2800" b="0" i="1" smtClean="0">
                                  <a:latin typeface="Cambria Math"/>
                                  <a:ea typeface="Cambria Math"/>
                                </a:rPr>
                              </m:ctrlPr>
                            </m:dPr>
                            <m:e>
                              <m:r>
                                <a:rPr lang="cs-CZ" sz="2800" b="0" i="1" smtClean="0">
                                  <a:latin typeface="Cambria Math"/>
                                  <a:ea typeface="Cambria Math"/>
                                </a:rPr>
                                <m:t>𝑥</m:t>
                              </m:r>
                              <m:r>
                                <a:rPr lang="cs-CZ" sz="2800" b="0" i="1" smtClean="0">
                                  <a:latin typeface="Cambria Math"/>
                                  <a:ea typeface="Cambria Math"/>
                                </a:rPr>
                                <m:t>−1</m:t>
                              </m:r>
                            </m:e>
                          </m:d>
                        </m:num>
                        <m:den>
                          <m:r>
                            <a:rPr lang="cs-CZ" sz="2800" b="0" i="1" smtClean="0">
                              <a:latin typeface="Cambria Math"/>
                            </a:rPr>
                            <m:t>2</m:t>
                          </m:r>
                        </m:den>
                      </m:f>
                      <m:r>
                        <a:rPr lang="cs-CZ" sz="2800" b="0" i="1" smtClean="0">
                          <a:latin typeface="Cambria Math"/>
                        </a:rPr>
                        <m:t>+</m:t>
                      </m:r>
                      <m:f>
                        <m:fPr>
                          <m:ctrlPr>
                            <a:rPr lang="cs-CZ" sz="2800" b="0" i="1" smtClean="0">
                              <a:latin typeface="Cambria Math"/>
                            </a:rPr>
                          </m:ctrlPr>
                        </m:fPr>
                        <m:num>
                          <m:d>
                            <m:dPr>
                              <m:ctrlPr>
                                <a:rPr lang="cs-CZ" sz="2800" b="0" i="1" smtClean="0"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cs-CZ" sz="2800" b="0" i="1" smtClean="0">
                                  <a:latin typeface="Cambria Math"/>
                                </a:rPr>
                                <m:t>𝑥</m:t>
                              </m:r>
                              <m:r>
                                <a:rPr lang="cs-CZ" sz="2800" b="0" i="1" smtClean="0">
                                  <a:latin typeface="Cambria Math"/>
                                </a:rPr>
                                <m:t>−1</m:t>
                              </m:r>
                            </m:e>
                          </m:d>
                          <m:r>
                            <a:rPr lang="cs-CZ" sz="2800" b="0" i="1" smtClean="0">
                              <a:latin typeface="Cambria Math"/>
                              <a:ea typeface="Cambria Math"/>
                            </a:rPr>
                            <m:t>∙</m:t>
                          </m:r>
                          <m:d>
                            <m:dPr>
                              <m:ctrlPr>
                                <a:rPr lang="cs-CZ" sz="2800" b="0" i="1" smtClean="0">
                                  <a:latin typeface="Cambria Math"/>
                                  <a:ea typeface="Cambria Math"/>
                                </a:rPr>
                              </m:ctrlPr>
                            </m:dPr>
                            <m:e>
                              <m:r>
                                <a:rPr lang="cs-CZ" sz="2800" b="0" i="1" smtClean="0">
                                  <a:latin typeface="Cambria Math"/>
                                  <a:ea typeface="Cambria Math"/>
                                </a:rPr>
                                <m:t>𝑥</m:t>
                              </m:r>
                              <m:r>
                                <a:rPr lang="cs-CZ" sz="2800" b="0" i="1" smtClean="0">
                                  <a:latin typeface="Cambria Math"/>
                                  <a:ea typeface="Cambria Math"/>
                                </a:rPr>
                                <m:t>−2</m:t>
                              </m:r>
                            </m:e>
                          </m:d>
                        </m:num>
                        <m:den>
                          <m:r>
                            <a:rPr lang="cs-CZ" sz="2800" b="0" i="1" smtClean="0">
                              <a:latin typeface="Cambria Math"/>
                            </a:rPr>
                            <m:t>2</m:t>
                          </m:r>
                        </m:den>
                      </m:f>
                      <m:r>
                        <a:rPr lang="cs-CZ" sz="2800" b="0" i="1" smtClean="0">
                          <a:latin typeface="Cambria Math"/>
                        </a:rPr>
                        <m:t>=4</m:t>
                      </m:r>
                    </m:oMath>
                  </m:oMathPara>
                </a14:m>
                <a:endParaRPr lang="cs-CZ" sz="2800" dirty="0" smtClean="0"/>
              </a:p>
              <a:p>
                <a:pPr marL="0" indent="0">
                  <a:buNone/>
                </a:pPr>
                <a:r>
                  <a:rPr lang="cs-CZ" sz="2800" dirty="0" smtClean="0"/>
                  <a:t>	rovnici dořešíme pro neznámou </a:t>
                </a:r>
                <a:r>
                  <a:rPr lang="cs-CZ" sz="2800" i="1" dirty="0" smtClean="0"/>
                  <a:t>x</a:t>
                </a:r>
                <a:r>
                  <a:rPr lang="cs-CZ" sz="2800" dirty="0"/>
                  <a:t>:</a:t>
                </a:r>
                <a:endParaRPr lang="cs-CZ" sz="2800" dirty="0" smtClean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cs-CZ" sz="2800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cs-CZ" sz="2800" b="0" i="1" smtClean="0"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cs-CZ" sz="28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cs-CZ" sz="2800" b="0" i="1" smtClean="0">
                          <a:latin typeface="Cambria Math"/>
                        </a:rPr>
                        <m:t>−</m:t>
                      </m:r>
                      <m:r>
                        <a:rPr lang="cs-CZ" sz="2800" b="0" i="1" smtClean="0">
                          <a:latin typeface="Cambria Math"/>
                        </a:rPr>
                        <m:t>𝑥</m:t>
                      </m:r>
                      <m:r>
                        <a:rPr lang="cs-CZ" sz="2800" b="0" i="1" smtClean="0">
                          <a:latin typeface="Cambria Math"/>
                        </a:rPr>
                        <m:t>+</m:t>
                      </m:r>
                      <m:sSup>
                        <m:sSupPr>
                          <m:ctrlPr>
                            <a:rPr lang="cs-CZ" sz="2800" b="0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cs-CZ" sz="2800" b="0" i="1" smtClean="0"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cs-CZ" sz="28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cs-CZ" sz="2800" b="0" i="1" smtClean="0">
                          <a:latin typeface="Cambria Math"/>
                        </a:rPr>
                        <m:t>−3</m:t>
                      </m:r>
                      <m:r>
                        <a:rPr lang="cs-CZ" sz="2800" b="0" i="1" smtClean="0">
                          <a:latin typeface="Cambria Math"/>
                        </a:rPr>
                        <m:t>𝑥</m:t>
                      </m:r>
                      <m:r>
                        <a:rPr lang="cs-CZ" sz="2800" b="0" i="1" smtClean="0">
                          <a:latin typeface="Cambria Math"/>
                        </a:rPr>
                        <m:t>+2=8</m:t>
                      </m:r>
                    </m:oMath>
                  </m:oMathPara>
                </a14:m>
                <a:endParaRPr lang="cs-CZ" sz="2800" dirty="0" smtClean="0"/>
              </a:p>
              <a:p>
                <a:pPr marL="0" indent="0">
                  <a:buNone/>
                </a:pPr>
                <a:r>
                  <a:rPr lang="cs-CZ" sz="2800" b="0" dirty="0" smtClean="0"/>
                  <a:t>				</a:t>
                </a:r>
                <a14:m>
                  <m:oMath xmlns:m="http://schemas.openxmlformats.org/officeDocument/2006/math">
                    <m:r>
                      <a:rPr lang="cs-CZ" sz="2800" b="0" i="1" smtClean="0">
                        <a:latin typeface="Cambria Math"/>
                      </a:rPr>
                      <m:t>2</m:t>
                    </m:r>
                    <m:sSup>
                      <m:sSupPr>
                        <m:ctrlPr>
                          <a:rPr lang="cs-CZ" sz="2800" b="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cs-CZ" sz="2800" b="0" i="1" smtClean="0"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cs-CZ" sz="2800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cs-CZ" sz="2800" b="0" i="1" smtClean="0">
                        <a:latin typeface="Cambria Math"/>
                      </a:rPr>
                      <m:t>−4</m:t>
                    </m:r>
                    <m:r>
                      <a:rPr lang="cs-CZ" sz="2800" b="0" i="1" smtClean="0">
                        <a:latin typeface="Cambria Math"/>
                      </a:rPr>
                      <m:t>𝑥</m:t>
                    </m:r>
                    <m:r>
                      <a:rPr lang="cs-CZ" sz="2800" b="0" i="1" smtClean="0">
                        <a:latin typeface="Cambria Math"/>
                      </a:rPr>
                      <m:t>−6=0</m:t>
                    </m:r>
                  </m:oMath>
                </a14:m>
                <a:endParaRPr lang="cs-CZ" sz="2800" dirty="0" smtClean="0"/>
              </a:p>
              <a:p>
                <a:pPr marL="0" indent="0">
                  <a:buNone/>
                </a:pPr>
                <a:r>
                  <a:rPr lang="cs-CZ" sz="2800" dirty="0" smtClean="0"/>
                  <a:t>				 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cs-CZ" sz="280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cs-CZ" sz="2800" b="0" i="1" smtClean="0"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cs-CZ" sz="2800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cs-CZ" sz="2800" b="0" i="1" smtClean="0">
                        <a:latin typeface="Cambria Math"/>
                      </a:rPr>
                      <m:t>−2</m:t>
                    </m:r>
                    <m:r>
                      <a:rPr lang="cs-CZ" sz="2800" b="0" i="1" smtClean="0">
                        <a:latin typeface="Cambria Math"/>
                      </a:rPr>
                      <m:t>𝑥</m:t>
                    </m:r>
                    <m:r>
                      <a:rPr lang="cs-CZ" sz="2800" b="0" i="1" smtClean="0">
                        <a:latin typeface="Cambria Math"/>
                      </a:rPr>
                      <m:t>−3=0</m:t>
                    </m:r>
                  </m:oMath>
                </a14:m>
                <a:endParaRPr lang="cs-CZ" sz="2800" b="0" dirty="0" smtClean="0"/>
              </a:p>
              <a:p>
                <a:pPr marL="0" indent="0">
                  <a:buNone/>
                </a:pPr>
                <a:r>
                  <a:rPr lang="cs-CZ" sz="2800" b="0" dirty="0" smtClean="0"/>
                  <a:t>získanou kvadratickou rovnici vyřešíme rozkladem nebo výpočtem pomocí diskriminantu:	</a:t>
                </a:r>
              </a:p>
              <a:p>
                <a:pPr marL="0" indent="0">
                  <a:buNone/>
                </a:pPr>
                <a:r>
                  <a:rPr lang="cs-CZ" sz="2800" dirty="0"/>
                  <a:t>	</a:t>
                </a:r>
                <a:r>
                  <a:rPr lang="cs-CZ" sz="2800" dirty="0" smtClean="0"/>
                  <a:t>		     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cs-CZ" sz="2800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cs-CZ" sz="2800" b="0" i="1" smtClean="0">
                            <a:latin typeface="Cambria Math"/>
                          </a:rPr>
                          <m:t>𝑥</m:t>
                        </m:r>
                        <m:r>
                          <a:rPr lang="cs-CZ" sz="2800" b="0" i="1" smtClean="0">
                            <a:latin typeface="Cambria Math"/>
                          </a:rPr>
                          <m:t>−3</m:t>
                        </m:r>
                      </m:e>
                    </m:d>
                    <m:r>
                      <a:rPr lang="cs-CZ" sz="2800" b="0" i="1" smtClean="0">
                        <a:latin typeface="Cambria Math"/>
                        <a:ea typeface="Cambria Math"/>
                      </a:rPr>
                      <m:t>∙</m:t>
                    </m:r>
                    <m:d>
                      <m:dPr>
                        <m:ctrlPr>
                          <a:rPr lang="cs-CZ" sz="2800" b="0" i="1" smtClean="0">
                            <a:latin typeface="Cambria Math"/>
                            <a:ea typeface="Cambria Math"/>
                          </a:rPr>
                        </m:ctrlPr>
                      </m:dPr>
                      <m:e>
                        <m:r>
                          <a:rPr lang="cs-CZ" sz="2800" b="0" i="1" smtClean="0">
                            <a:latin typeface="Cambria Math"/>
                            <a:ea typeface="Cambria Math"/>
                          </a:rPr>
                          <m:t>𝑥</m:t>
                        </m:r>
                        <m:r>
                          <a:rPr lang="cs-CZ" sz="2800" b="0" i="1" smtClean="0">
                            <a:latin typeface="Cambria Math"/>
                            <a:ea typeface="Cambria Math"/>
                          </a:rPr>
                          <m:t>+1</m:t>
                        </m:r>
                      </m:e>
                    </m:d>
                    <m:r>
                      <a:rPr lang="cs-CZ" sz="2800" b="0" i="1" smtClean="0">
                        <a:latin typeface="Cambria Math"/>
                        <a:ea typeface="Cambria Math"/>
                      </a:rPr>
                      <m:t>=0</m:t>
                    </m:r>
                  </m:oMath>
                </a14:m>
                <a:endParaRPr lang="cs-CZ" sz="2800" b="0" dirty="0" smtClean="0"/>
              </a:p>
              <a:p>
                <a:pPr marL="0" indent="0">
                  <a:buNone/>
                </a:pPr>
                <a:r>
                  <a:rPr lang="cs-CZ" sz="2800" dirty="0"/>
                  <a:t>	</a:t>
                </a:r>
                <a:r>
                  <a:rPr lang="cs-CZ" sz="2800" dirty="0" smtClean="0"/>
                  <a:t>		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cs-CZ" sz="280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cs-CZ" sz="2800" b="0" i="1" smtClean="0">
                            <a:latin typeface="Cambria Math"/>
                          </a:rPr>
                          <m:t>𝑥</m:t>
                        </m:r>
                      </m:e>
                      <m:sub>
                        <m:r>
                          <a:rPr lang="cs-CZ" sz="2800" b="0" i="1" smtClean="0">
                            <a:latin typeface="Cambria Math"/>
                          </a:rPr>
                          <m:t>1</m:t>
                        </m:r>
                      </m:sub>
                    </m:sSub>
                    <m:r>
                      <a:rPr lang="cs-CZ" sz="2800" b="0" i="1" smtClean="0">
                        <a:latin typeface="Cambria Math"/>
                      </a:rPr>
                      <m:t>=3  </m:t>
                    </m:r>
                    <m:r>
                      <a:rPr lang="cs-CZ" sz="2800" b="0" i="1" smtClean="0">
                        <a:latin typeface="Cambria Math"/>
                        <a:ea typeface="Cambria Math"/>
                      </a:rPr>
                      <m:t>˅   </m:t>
                    </m:r>
                    <m:sSub>
                      <m:sSubPr>
                        <m:ctrlPr>
                          <a:rPr lang="cs-CZ" sz="2800" b="0" i="1" smtClean="0">
                            <a:latin typeface="Cambria Math"/>
                            <a:ea typeface="Cambria Math"/>
                          </a:rPr>
                        </m:ctrlPr>
                      </m:sSubPr>
                      <m:e>
                        <m:r>
                          <a:rPr lang="cs-CZ" sz="2800" b="0" i="1" smtClean="0">
                            <a:latin typeface="Cambria Math"/>
                            <a:ea typeface="Cambria Math"/>
                          </a:rPr>
                          <m:t>𝑥</m:t>
                        </m:r>
                      </m:e>
                      <m:sub>
                        <m:r>
                          <a:rPr lang="cs-CZ" sz="2800" b="0" i="1" smtClean="0">
                            <a:latin typeface="Cambria Math"/>
                            <a:ea typeface="Cambria Math"/>
                          </a:rPr>
                          <m:t>2</m:t>
                        </m:r>
                      </m:sub>
                    </m:sSub>
                    <m:r>
                      <a:rPr lang="cs-CZ" sz="2800" b="0" i="1" smtClean="0">
                        <a:latin typeface="Cambria Math"/>
                        <a:ea typeface="Cambria Math"/>
                      </a:rPr>
                      <m:t>=−1</m:t>
                    </m:r>
                  </m:oMath>
                </a14:m>
                <a:endParaRPr lang="cs-CZ" sz="2800" b="0" dirty="0" smtClean="0"/>
              </a:p>
              <a:p>
                <a:pPr marL="0" indent="0">
                  <a:buNone/>
                </a:pPr>
                <a:endParaRPr lang="cs-CZ" sz="2800" dirty="0" smtClean="0"/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07504" y="548680"/>
                <a:ext cx="8856984" cy="5976664"/>
              </a:xfrm>
              <a:blipFill rotWithShape="1">
                <a:blip r:embed="rId2"/>
                <a:stretch>
                  <a:fillRect l="-1445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5479093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>
              <a:xfrm>
                <a:off x="107504" y="548680"/>
                <a:ext cx="8856984" cy="5976664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endParaRPr lang="cs-CZ" sz="2800" dirty="0" smtClean="0"/>
              </a:p>
              <a:p>
                <a:pPr marL="0" indent="0">
                  <a:buNone/>
                </a:pPr>
                <a:endParaRPr lang="cs-CZ" sz="2800" dirty="0"/>
              </a:p>
              <a:p>
                <a:pPr marL="0" indent="0" algn="ctr">
                  <a:buNone/>
                </a:pPr>
                <a:r>
                  <a:rPr lang="cs-CZ" sz="2800" dirty="0" smtClean="0"/>
                  <a:t>Je </a:t>
                </a:r>
                <a:r>
                  <a:rPr lang="cs-CZ" sz="2800" b="1" dirty="0" smtClean="0"/>
                  <a:t>nutné</a:t>
                </a:r>
                <a:r>
                  <a:rPr lang="cs-CZ" sz="2800" dirty="0" smtClean="0"/>
                  <a:t> stanovit </a:t>
                </a:r>
                <a:r>
                  <a:rPr lang="cs-CZ" sz="2800" b="1" dirty="0" smtClean="0"/>
                  <a:t>podmínky existence </a:t>
                </a:r>
                <a:r>
                  <a:rPr lang="cs-CZ" sz="2800" dirty="0" smtClean="0"/>
                  <a:t>řešení rovnice: </a:t>
                </a:r>
                <a:endParaRPr lang="cs-CZ" sz="2800" b="0" dirty="0" smtClean="0"/>
              </a:p>
              <a:p>
                <a:pPr marL="0" indent="0" algn="ctr">
                  <a:buNone/>
                </a:pPr>
                <a:r>
                  <a:rPr lang="cs-CZ" sz="2800" dirty="0" smtClean="0"/>
                  <a:t>	</a:t>
                </a:r>
                <a14:m>
                  <m:oMath xmlns:m="http://schemas.openxmlformats.org/officeDocument/2006/math">
                    <m:r>
                      <a:rPr lang="cs-CZ" sz="2800" b="0" i="1" smtClean="0">
                        <a:latin typeface="Cambria Math"/>
                      </a:rPr>
                      <m:t>𝑥</m:t>
                    </m:r>
                    <m:r>
                      <a:rPr lang="cs-CZ" sz="2800" b="0" i="1" smtClean="0">
                        <a:latin typeface="Cambria Math"/>
                      </a:rPr>
                      <m:t>−3≥0  ⇒   </m:t>
                    </m:r>
                    <m:r>
                      <a:rPr lang="cs-CZ" sz="2800" b="0" i="1" smtClean="0">
                        <a:latin typeface="Cambria Math"/>
                        <a:ea typeface="Cambria Math"/>
                      </a:rPr>
                      <m:t>𝑥</m:t>
                    </m:r>
                    <m:r>
                      <a:rPr lang="cs-CZ" sz="2800" b="0" i="1" smtClean="0">
                        <a:latin typeface="Cambria Math"/>
                        <a:ea typeface="Cambria Math"/>
                      </a:rPr>
                      <m:t>≥3</m:t>
                    </m:r>
                  </m:oMath>
                </a14:m>
                <a:endParaRPr lang="cs-CZ" sz="2800" dirty="0" smtClean="0"/>
              </a:p>
              <a:p>
                <a:pPr marL="0" indent="0">
                  <a:buNone/>
                </a:pPr>
                <a:endParaRPr lang="cs-CZ" sz="2800" dirty="0" smtClean="0"/>
              </a:p>
              <a:p>
                <a:pPr marL="0" indent="0" algn="ctr">
                  <a:buNone/>
                </a:pPr>
                <a:r>
                  <a:rPr lang="cs-CZ" sz="2800" dirty="0" smtClean="0"/>
                  <a:t>Na základě podmínky je neplatné řešení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cs-CZ" sz="280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cs-CZ" sz="2800" b="0" i="1" smtClean="0">
                            <a:latin typeface="Cambria Math"/>
                          </a:rPr>
                          <m:t>𝑥</m:t>
                        </m:r>
                      </m:e>
                      <m:sub>
                        <m:r>
                          <a:rPr lang="cs-CZ" sz="2800" b="0" i="1" smtClean="0">
                            <a:latin typeface="Cambria Math"/>
                          </a:rPr>
                          <m:t>2</m:t>
                        </m:r>
                      </m:sub>
                    </m:sSub>
                    <m:r>
                      <a:rPr lang="cs-CZ" sz="2800" b="0" i="1" smtClean="0">
                        <a:latin typeface="Cambria Math"/>
                      </a:rPr>
                      <m:t>=−1.</m:t>
                    </m:r>
                  </m:oMath>
                </a14:m>
                <a:endParaRPr lang="cs-CZ" sz="2800" dirty="0" smtClean="0"/>
              </a:p>
              <a:p>
                <a:pPr marL="0" indent="0">
                  <a:buNone/>
                </a:pPr>
                <a:endParaRPr lang="cs-CZ" sz="2800" dirty="0"/>
              </a:p>
              <a:p>
                <a:pPr marL="0" indent="0" algn="ctr">
                  <a:buNone/>
                </a:pPr>
                <a:r>
                  <a:rPr lang="cs-CZ" sz="2800" dirty="0" smtClean="0"/>
                  <a:t>Zadaná rovnice má jedno řešení:  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cs-CZ" sz="2800" b="0" i="0" smtClean="0">
                        <a:latin typeface="Cambria Math"/>
                      </a:rPr>
                      <m:t>x</m:t>
                    </m:r>
                    <m:r>
                      <a:rPr lang="cs-CZ" sz="2800" i="1">
                        <a:latin typeface="Cambria Math"/>
                      </a:rPr>
                      <m:t>=</m:t>
                    </m:r>
                    <m:r>
                      <a:rPr lang="cs-CZ" sz="2800" b="0" i="1" smtClean="0">
                        <a:latin typeface="Cambria Math"/>
                      </a:rPr>
                      <m:t>3</m:t>
                    </m:r>
                  </m:oMath>
                </a14:m>
                <a:r>
                  <a:rPr lang="cs-CZ" sz="2800" dirty="0" smtClean="0"/>
                  <a:t>.</a:t>
                </a:r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07504" y="548680"/>
                <a:ext cx="8856984" cy="5976664"/>
              </a:xfr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3768985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>
              <a:xfrm>
                <a:off x="251520" y="404664"/>
                <a:ext cx="8784976" cy="5721499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cs-CZ" dirty="0" smtClean="0"/>
                  <a:t>Řešte rovnici: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cs-CZ" sz="2400" i="1" smtClean="0">
                              <a:latin typeface="Cambria Math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cs-CZ" sz="2400" i="1" smtClean="0">
                                  <a:latin typeface="Cambria Math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cs-CZ" sz="2400" b="0" i="1" smtClean="0">
                                    <a:latin typeface="Cambria Math"/>
                                  </a:rPr>
                                  <m:t>𝑥</m:t>
                                </m:r>
                                <m:r>
                                  <a:rPr lang="cs-CZ" sz="2400" b="0" i="1" smtClean="0">
                                    <a:latin typeface="Cambria Math"/>
                                  </a:rPr>
                                  <m:t>−1</m:t>
                                </m:r>
                              </m:e>
                            </m:mr>
                            <m:mr>
                              <m:e>
                                <m:r>
                                  <a:rPr lang="cs-CZ" sz="2400" b="0" i="1" smtClean="0">
                                    <a:latin typeface="Cambria Math"/>
                                  </a:rPr>
                                  <m:t>𝑥</m:t>
                                </m:r>
                                <m:r>
                                  <a:rPr lang="cs-CZ" sz="2400" b="0" i="1" smtClean="0">
                                    <a:latin typeface="Cambria Math"/>
                                  </a:rPr>
                                  <m:t>−3</m:t>
                                </m:r>
                              </m:e>
                            </m:mr>
                          </m:m>
                        </m:e>
                      </m:d>
                      <m:r>
                        <a:rPr lang="cs-CZ" sz="2400" b="0" i="1" smtClean="0">
                          <a:latin typeface="Cambria Math"/>
                        </a:rPr>
                        <m:t>+</m:t>
                      </m:r>
                      <m:d>
                        <m:dPr>
                          <m:ctrlPr>
                            <a:rPr lang="cs-CZ" sz="2400" b="0" i="1" smtClean="0">
                              <a:latin typeface="Cambria Math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cs-CZ" sz="2400" b="0" i="1" smtClean="0">
                                  <a:latin typeface="Cambria Math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cs-CZ" sz="2400" b="0" i="1" smtClean="0">
                                    <a:latin typeface="Cambria Math"/>
                                  </a:rPr>
                                  <m:t>𝑥</m:t>
                                </m:r>
                                <m:r>
                                  <a:rPr lang="cs-CZ" sz="2400" b="0" i="1" smtClean="0">
                                    <a:latin typeface="Cambria Math"/>
                                  </a:rPr>
                                  <m:t>−2</m:t>
                                </m:r>
                              </m:e>
                            </m:mr>
                            <m:mr>
                              <m:e>
                                <m:r>
                                  <a:rPr lang="cs-CZ" sz="2400" b="0" i="1" smtClean="0">
                                    <a:latin typeface="Cambria Math"/>
                                  </a:rPr>
                                  <m:t>𝑥</m:t>
                                </m:r>
                                <m:r>
                                  <a:rPr lang="cs-CZ" sz="2400" b="0" i="1" smtClean="0">
                                    <a:latin typeface="Cambria Math"/>
                                  </a:rPr>
                                  <m:t>−4</m:t>
                                </m:r>
                              </m:e>
                            </m:mr>
                          </m:m>
                        </m:e>
                      </m:d>
                      <m:r>
                        <a:rPr lang="cs-CZ" sz="2400" b="0" i="1" smtClean="0">
                          <a:latin typeface="Cambria Math"/>
                        </a:rPr>
                        <m:t>=9</m:t>
                      </m:r>
                    </m:oMath>
                  </m:oMathPara>
                </a14:m>
                <a:endParaRPr lang="cs-CZ" sz="2400" b="0" dirty="0" smtClean="0"/>
              </a:p>
              <a:p>
                <a:pPr marL="0" indent="0">
                  <a:buNone/>
                </a:pPr>
                <a:endParaRPr lang="cs-CZ" sz="2400" b="0" dirty="0" smtClean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>
                        <m:fPr>
                          <m:ctrlPr>
                            <a:rPr lang="cs-CZ" sz="2400" i="1" smtClean="0">
                              <a:latin typeface="Cambria Math"/>
                            </a:rPr>
                          </m:ctrlPr>
                        </m:fPr>
                        <m:num>
                          <m:d>
                            <m:dPr>
                              <m:ctrlPr>
                                <a:rPr lang="cs-CZ" sz="2400" i="1" smtClean="0"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cs-CZ" sz="2400" b="0" i="1" smtClean="0">
                                  <a:latin typeface="Cambria Math"/>
                                </a:rPr>
                                <m:t>𝑥</m:t>
                              </m:r>
                              <m:r>
                                <a:rPr lang="cs-CZ" sz="2400" b="0" i="1" smtClean="0">
                                  <a:latin typeface="Cambria Math"/>
                                </a:rPr>
                                <m:t>−1</m:t>
                              </m:r>
                            </m:e>
                          </m:d>
                          <m:r>
                            <a:rPr lang="cs-CZ" sz="2400" b="0" i="1" smtClean="0">
                              <a:latin typeface="Cambria Math"/>
                            </a:rPr>
                            <m:t>!</m:t>
                          </m:r>
                        </m:num>
                        <m:den>
                          <m:d>
                            <m:dPr>
                              <m:ctrlPr>
                                <a:rPr lang="cs-CZ" sz="2400" i="1" smtClean="0"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cs-CZ" sz="2400" b="0" i="1" smtClean="0">
                                  <a:latin typeface="Cambria Math"/>
                                </a:rPr>
                                <m:t>𝑥</m:t>
                              </m:r>
                              <m:r>
                                <a:rPr lang="cs-CZ" sz="2400" b="0" i="1" smtClean="0">
                                  <a:latin typeface="Cambria Math"/>
                                </a:rPr>
                                <m:t>−3</m:t>
                              </m:r>
                            </m:e>
                          </m:d>
                          <m:r>
                            <a:rPr lang="cs-CZ" sz="2400" b="0" i="1" smtClean="0">
                              <a:latin typeface="Cambria Math"/>
                            </a:rPr>
                            <m:t>!</m:t>
                          </m:r>
                          <m:r>
                            <a:rPr lang="cs-CZ" sz="2400" b="0" i="1" smtClean="0">
                              <a:latin typeface="Cambria Math"/>
                              <a:ea typeface="Cambria Math"/>
                            </a:rPr>
                            <m:t>∙</m:t>
                          </m:r>
                          <m:d>
                            <m:dPr>
                              <m:begChr m:val="["/>
                              <m:endChr m:val="]"/>
                              <m:ctrlPr>
                                <a:rPr lang="cs-CZ" sz="2400" b="0" i="1" smtClean="0">
                                  <a:latin typeface="Cambria Math"/>
                                  <a:ea typeface="Cambria Math"/>
                                </a:rPr>
                              </m:ctrlPr>
                            </m:dPr>
                            <m:e>
                              <m:d>
                                <m:dPr>
                                  <m:ctrlPr>
                                    <a:rPr lang="cs-CZ" sz="2400" b="0" i="1" smtClean="0">
                                      <a:latin typeface="Cambria Math"/>
                                      <a:ea typeface="Cambria Math"/>
                                    </a:rPr>
                                  </m:ctrlPr>
                                </m:dPr>
                                <m:e>
                                  <m:r>
                                    <a:rPr lang="cs-CZ" sz="2400" b="0" i="1" smtClean="0">
                                      <a:latin typeface="Cambria Math"/>
                                      <a:ea typeface="Cambria Math"/>
                                    </a:rPr>
                                    <m:t>𝑥</m:t>
                                  </m:r>
                                  <m:r>
                                    <a:rPr lang="cs-CZ" sz="2400" b="0" i="1" smtClean="0">
                                      <a:latin typeface="Cambria Math"/>
                                      <a:ea typeface="Cambria Math"/>
                                    </a:rPr>
                                    <m:t>−2</m:t>
                                  </m:r>
                                </m:e>
                              </m:d>
                              <m:r>
                                <a:rPr lang="cs-CZ" sz="2400" b="0" i="1" smtClean="0">
                                  <a:latin typeface="Cambria Math"/>
                                  <a:ea typeface="Cambria Math"/>
                                </a:rPr>
                                <m:t>−</m:t>
                              </m:r>
                              <m:d>
                                <m:dPr>
                                  <m:ctrlPr>
                                    <a:rPr lang="cs-CZ" sz="2400" b="0" i="1" smtClean="0">
                                      <a:latin typeface="Cambria Math"/>
                                      <a:ea typeface="Cambria Math"/>
                                    </a:rPr>
                                  </m:ctrlPr>
                                </m:dPr>
                                <m:e>
                                  <m:r>
                                    <a:rPr lang="cs-CZ" sz="2400" b="0" i="1" smtClean="0">
                                      <a:latin typeface="Cambria Math"/>
                                      <a:ea typeface="Cambria Math"/>
                                    </a:rPr>
                                    <m:t>𝑥</m:t>
                                  </m:r>
                                  <m:r>
                                    <a:rPr lang="cs-CZ" sz="2400" b="0" i="1" smtClean="0">
                                      <a:latin typeface="Cambria Math"/>
                                      <a:ea typeface="Cambria Math"/>
                                    </a:rPr>
                                    <m:t>−4</m:t>
                                  </m:r>
                                </m:e>
                              </m:d>
                            </m:e>
                          </m:d>
                          <m:r>
                            <a:rPr lang="cs-CZ" sz="2400" b="0" i="1" smtClean="0">
                              <a:latin typeface="Cambria Math"/>
                              <a:ea typeface="Cambria Math"/>
                            </a:rPr>
                            <m:t>!</m:t>
                          </m:r>
                        </m:den>
                      </m:f>
                      <m:r>
                        <a:rPr lang="cs-CZ" sz="2400" b="0" i="1" smtClean="0">
                          <a:latin typeface="Cambria Math"/>
                        </a:rPr>
                        <m:t>+</m:t>
                      </m:r>
                      <m:f>
                        <m:fPr>
                          <m:ctrlPr>
                            <a:rPr lang="cs-CZ" sz="2400" b="0" i="1" smtClean="0">
                              <a:latin typeface="Cambria Math"/>
                            </a:rPr>
                          </m:ctrlPr>
                        </m:fPr>
                        <m:num>
                          <m:d>
                            <m:dPr>
                              <m:ctrlPr>
                                <a:rPr lang="cs-CZ" sz="2400" b="0" i="1" smtClean="0"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cs-CZ" sz="2400" b="0" i="1" smtClean="0">
                                  <a:latin typeface="Cambria Math"/>
                                </a:rPr>
                                <m:t>𝑥</m:t>
                              </m:r>
                              <m:r>
                                <a:rPr lang="cs-CZ" sz="2400" b="0" i="1" smtClean="0">
                                  <a:latin typeface="Cambria Math"/>
                                </a:rPr>
                                <m:t>−2</m:t>
                              </m:r>
                            </m:e>
                          </m:d>
                          <m:r>
                            <a:rPr lang="cs-CZ" sz="2400" b="0" i="1" smtClean="0">
                              <a:latin typeface="Cambria Math"/>
                            </a:rPr>
                            <m:t>!</m:t>
                          </m:r>
                        </m:num>
                        <m:den>
                          <m:d>
                            <m:dPr>
                              <m:ctrlPr>
                                <a:rPr lang="cs-CZ" sz="2400" b="0" i="1" smtClean="0"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cs-CZ" sz="2400" b="0" i="1" smtClean="0">
                                  <a:latin typeface="Cambria Math"/>
                                </a:rPr>
                                <m:t>𝑥</m:t>
                              </m:r>
                              <m:r>
                                <a:rPr lang="cs-CZ" sz="2400" b="0" i="1" smtClean="0">
                                  <a:latin typeface="Cambria Math"/>
                                </a:rPr>
                                <m:t>−4</m:t>
                              </m:r>
                            </m:e>
                          </m:d>
                          <m:r>
                            <a:rPr lang="cs-CZ" sz="2400" b="0" i="1" smtClean="0">
                              <a:latin typeface="Cambria Math"/>
                            </a:rPr>
                            <m:t>!</m:t>
                          </m:r>
                          <m:r>
                            <a:rPr lang="cs-CZ" sz="2400" b="0" i="1" smtClean="0">
                              <a:latin typeface="Cambria Math"/>
                              <a:ea typeface="Cambria Math"/>
                            </a:rPr>
                            <m:t>∙</m:t>
                          </m:r>
                          <m:d>
                            <m:dPr>
                              <m:begChr m:val="["/>
                              <m:endChr m:val="]"/>
                              <m:ctrlPr>
                                <a:rPr lang="cs-CZ" sz="2400" b="0" i="1" smtClean="0">
                                  <a:latin typeface="Cambria Math"/>
                                  <a:ea typeface="Cambria Math"/>
                                </a:rPr>
                              </m:ctrlPr>
                            </m:dPr>
                            <m:e>
                              <m:d>
                                <m:dPr>
                                  <m:ctrlPr>
                                    <a:rPr lang="cs-CZ" sz="2400" b="0" i="1" smtClean="0">
                                      <a:latin typeface="Cambria Math"/>
                                      <a:ea typeface="Cambria Math"/>
                                    </a:rPr>
                                  </m:ctrlPr>
                                </m:dPr>
                                <m:e>
                                  <m:r>
                                    <a:rPr lang="cs-CZ" sz="2400" b="0" i="1" smtClean="0">
                                      <a:latin typeface="Cambria Math"/>
                                      <a:ea typeface="Cambria Math"/>
                                    </a:rPr>
                                    <m:t>𝑥</m:t>
                                  </m:r>
                                  <m:r>
                                    <a:rPr lang="cs-CZ" sz="2400" b="0" i="1" smtClean="0">
                                      <a:latin typeface="Cambria Math"/>
                                      <a:ea typeface="Cambria Math"/>
                                    </a:rPr>
                                    <m:t>−2</m:t>
                                  </m:r>
                                </m:e>
                              </m:d>
                              <m:r>
                                <a:rPr lang="cs-CZ" sz="2400" b="0" i="1" smtClean="0">
                                  <a:latin typeface="Cambria Math"/>
                                  <a:ea typeface="Cambria Math"/>
                                </a:rPr>
                                <m:t>−</m:t>
                              </m:r>
                              <m:d>
                                <m:dPr>
                                  <m:ctrlPr>
                                    <a:rPr lang="cs-CZ" sz="2400" b="0" i="1" smtClean="0">
                                      <a:latin typeface="Cambria Math"/>
                                      <a:ea typeface="Cambria Math"/>
                                    </a:rPr>
                                  </m:ctrlPr>
                                </m:dPr>
                                <m:e>
                                  <m:r>
                                    <a:rPr lang="cs-CZ" sz="2400" b="0" i="1" smtClean="0">
                                      <a:latin typeface="Cambria Math"/>
                                      <a:ea typeface="Cambria Math"/>
                                    </a:rPr>
                                    <m:t>𝑥</m:t>
                                  </m:r>
                                  <m:r>
                                    <a:rPr lang="cs-CZ" sz="2400" b="0" i="1" smtClean="0">
                                      <a:latin typeface="Cambria Math"/>
                                      <a:ea typeface="Cambria Math"/>
                                    </a:rPr>
                                    <m:t>−4</m:t>
                                  </m:r>
                                </m:e>
                              </m:d>
                            </m:e>
                          </m:d>
                          <m:r>
                            <a:rPr lang="cs-CZ" sz="2400" b="0" i="1" smtClean="0">
                              <a:latin typeface="Cambria Math"/>
                              <a:ea typeface="Cambria Math"/>
                            </a:rPr>
                            <m:t>!</m:t>
                          </m:r>
                        </m:den>
                      </m:f>
                      <m:r>
                        <a:rPr lang="cs-CZ" sz="2400" b="0" i="1" smtClean="0">
                          <a:latin typeface="Cambria Math"/>
                        </a:rPr>
                        <m:t>=9</m:t>
                      </m:r>
                    </m:oMath>
                  </m:oMathPara>
                </a14:m>
                <a:endParaRPr lang="cs-CZ" sz="2400" dirty="0" smtClean="0"/>
              </a:p>
              <a:p>
                <a:pPr marL="0" indent="0">
                  <a:buNone/>
                </a:pPr>
                <a:endParaRPr lang="cs-CZ" sz="2800" dirty="0" smtClean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cs-CZ" sz="2400" i="1" smtClean="0">
                              <a:latin typeface="Cambria Math"/>
                            </a:rPr>
                          </m:ctrlPr>
                        </m:fPr>
                        <m:num>
                          <m:d>
                            <m:dPr>
                              <m:ctrlPr>
                                <a:rPr lang="cs-CZ" sz="2400" i="1" smtClean="0"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cs-CZ" sz="2400" b="0" i="1" smtClean="0">
                                  <a:latin typeface="Cambria Math"/>
                                </a:rPr>
                                <m:t>𝑥</m:t>
                              </m:r>
                              <m:r>
                                <a:rPr lang="cs-CZ" sz="2400" b="0" i="1" smtClean="0">
                                  <a:latin typeface="Cambria Math"/>
                                </a:rPr>
                                <m:t>−1</m:t>
                              </m:r>
                            </m:e>
                          </m:d>
                          <m:r>
                            <a:rPr lang="cs-CZ" sz="2400" b="0" i="1" smtClean="0">
                              <a:latin typeface="Cambria Math"/>
                            </a:rPr>
                            <m:t>!</m:t>
                          </m:r>
                        </m:num>
                        <m:den>
                          <m:d>
                            <m:dPr>
                              <m:ctrlPr>
                                <a:rPr lang="cs-CZ" sz="2400" i="1" smtClean="0"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cs-CZ" sz="2400" b="0" i="1" smtClean="0">
                                  <a:latin typeface="Cambria Math"/>
                                </a:rPr>
                                <m:t>𝑥</m:t>
                              </m:r>
                              <m:r>
                                <a:rPr lang="cs-CZ" sz="2400" b="0" i="1" smtClean="0">
                                  <a:latin typeface="Cambria Math"/>
                                </a:rPr>
                                <m:t>−3</m:t>
                              </m:r>
                            </m:e>
                          </m:d>
                          <m:r>
                            <a:rPr lang="cs-CZ" sz="2400" b="0" i="1" smtClean="0">
                              <a:latin typeface="Cambria Math"/>
                              <a:ea typeface="Cambria Math"/>
                            </a:rPr>
                            <m:t>!∙2!</m:t>
                          </m:r>
                        </m:den>
                      </m:f>
                      <m:r>
                        <a:rPr lang="cs-CZ" sz="2400" b="0" i="1" smtClean="0">
                          <a:latin typeface="Cambria Math"/>
                        </a:rPr>
                        <m:t>+</m:t>
                      </m:r>
                      <m:f>
                        <m:fPr>
                          <m:ctrlPr>
                            <a:rPr lang="cs-CZ" sz="2400" b="0" i="1" smtClean="0">
                              <a:latin typeface="Cambria Math"/>
                            </a:rPr>
                          </m:ctrlPr>
                        </m:fPr>
                        <m:num>
                          <m:d>
                            <m:dPr>
                              <m:ctrlPr>
                                <a:rPr lang="cs-CZ" sz="2400" b="0" i="1" smtClean="0"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cs-CZ" sz="2400" b="0" i="1" smtClean="0">
                                  <a:latin typeface="Cambria Math"/>
                                </a:rPr>
                                <m:t>𝑥</m:t>
                              </m:r>
                              <m:r>
                                <a:rPr lang="cs-CZ" sz="2400" b="0" i="1" smtClean="0">
                                  <a:latin typeface="Cambria Math"/>
                                </a:rPr>
                                <m:t>−2</m:t>
                              </m:r>
                            </m:e>
                          </m:d>
                          <m:r>
                            <a:rPr lang="cs-CZ" sz="2400" b="0" i="1" smtClean="0">
                              <a:latin typeface="Cambria Math"/>
                            </a:rPr>
                            <m:t>!</m:t>
                          </m:r>
                        </m:num>
                        <m:den>
                          <m:d>
                            <m:dPr>
                              <m:ctrlPr>
                                <a:rPr lang="cs-CZ" sz="2400" b="0" i="1" smtClean="0"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cs-CZ" sz="2400" b="0" i="1" smtClean="0">
                                  <a:latin typeface="Cambria Math"/>
                                </a:rPr>
                                <m:t>𝑥</m:t>
                              </m:r>
                              <m:r>
                                <a:rPr lang="cs-CZ" sz="2400" b="0" i="1" smtClean="0">
                                  <a:latin typeface="Cambria Math"/>
                                </a:rPr>
                                <m:t>−4</m:t>
                              </m:r>
                            </m:e>
                          </m:d>
                          <m:r>
                            <a:rPr lang="cs-CZ" sz="2400" b="0" i="1" smtClean="0">
                              <a:latin typeface="Cambria Math"/>
                            </a:rPr>
                            <m:t>!</m:t>
                          </m:r>
                          <m:r>
                            <a:rPr lang="cs-CZ" sz="2400" b="0" i="1" smtClean="0">
                              <a:latin typeface="Cambria Math"/>
                              <a:ea typeface="Cambria Math"/>
                            </a:rPr>
                            <m:t>∙2!</m:t>
                          </m:r>
                        </m:den>
                      </m:f>
                      <m:r>
                        <a:rPr lang="cs-CZ" sz="2400" b="0" i="1" smtClean="0">
                          <a:latin typeface="Cambria Math"/>
                        </a:rPr>
                        <m:t>=9</m:t>
                      </m:r>
                    </m:oMath>
                  </m:oMathPara>
                </a14:m>
                <a:endParaRPr lang="cs-CZ" sz="2400" b="0" dirty="0" smtClean="0"/>
              </a:p>
              <a:p>
                <a:pPr marL="0" indent="0">
                  <a:buNone/>
                </a:pPr>
                <a:endParaRPr lang="cs-CZ" sz="2400" dirty="0" smtClean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cs-CZ" sz="2400" i="1" smtClean="0">
                              <a:latin typeface="Cambria Math"/>
                            </a:rPr>
                          </m:ctrlPr>
                        </m:fPr>
                        <m:num>
                          <m:d>
                            <m:dPr>
                              <m:ctrlPr>
                                <a:rPr lang="cs-CZ" sz="2400" i="1" smtClean="0"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cs-CZ" sz="2400" b="0" i="1" smtClean="0">
                                  <a:latin typeface="Cambria Math"/>
                                </a:rPr>
                                <m:t>𝑥</m:t>
                              </m:r>
                              <m:r>
                                <a:rPr lang="cs-CZ" sz="2400" b="0" i="1" smtClean="0">
                                  <a:latin typeface="Cambria Math"/>
                                </a:rPr>
                                <m:t>−1</m:t>
                              </m:r>
                            </m:e>
                          </m:d>
                          <m:r>
                            <a:rPr lang="cs-CZ" sz="2400" i="1" smtClean="0">
                              <a:latin typeface="Cambria Math"/>
                              <a:ea typeface="Cambria Math"/>
                            </a:rPr>
                            <m:t>∙</m:t>
                          </m:r>
                          <m:d>
                            <m:dPr>
                              <m:ctrlPr>
                                <a:rPr lang="cs-CZ" sz="2400" i="1" smtClean="0">
                                  <a:latin typeface="Cambria Math"/>
                                  <a:ea typeface="Cambria Math"/>
                                </a:rPr>
                              </m:ctrlPr>
                            </m:dPr>
                            <m:e>
                              <m:r>
                                <a:rPr lang="cs-CZ" sz="2400" b="0" i="1" smtClean="0">
                                  <a:latin typeface="Cambria Math"/>
                                  <a:ea typeface="Cambria Math"/>
                                </a:rPr>
                                <m:t>𝑥</m:t>
                              </m:r>
                              <m:r>
                                <a:rPr lang="cs-CZ" sz="2400" b="0" i="1" smtClean="0">
                                  <a:latin typeface="Cambria Math"/>
                                  <a:ea typeface="Cambria Math"/>
                                </a:rPr>
                                <m:t>−2</m:t>
                              </m:r>
                            </m:e>
                          </m:d>
                        </m:num>
                        <m:den>
                          <m:r>
                            <a:rPr lang="cs-CZ" sz="2400" b="0" i="1" smtClean="0">
                              <a:latin typeface="Cambria Math"/>
                            </a:rPr>
                            <m:t>2</m:t>
                          </m:r>
                        </m:den>
                      </m:f>
                      <m:r>
                        <a:rPr lang="cs-CZ" sz="2400" b="0" i="1" smtClean="0">
                          <a:latin typeface="Cambria Math"/>
                        </a:rPr>
                        <m:t>+</m:t>
                      </m:r>
                      <m:f>
                        <m:fPr>
                          <m:ctrlPr>
                            <a:rPr lang="cs-CZ" sz="2400" b="0" i="1" smtClean="0">
                              <a:latin typeface="Cambria Math"/>
                            </a:rPr>
                          </m:ctrlPr>
                        </m:fPr>
                        <m:num>
                          <m:d>
                            <m:dPr>
                              <m:ctrlPr>
                                <a:rPr lang="cs-CZ" sz="2400" b="0" i="1" smtClean="0"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cs-CZ" sz="2400" b="0" i="1" smtClean="0">
                                  <a:latin typeface="Cambria Math"/>
                                </a:rPr>
                                <m:t>𝑥</m:t>
                              </m:r>
                              <m:r>
                                <a:rPr lang="cs-CZ" sz="2400" b="0" i="1" smtClean="0">
                                  <a:latin typeface="Cambria Math"/>
                                </a:rPr>
                                <m:t>−2</m:t>
                              </m:r>
                            </m:e>
                          </m:d>
                          <m:r>
                            <a:rPr lang="cs-CZ" sz="2400" b="0" i="1" smtClean="0">
                              <a:latin typeface="Cambria Math"/>
                              <a:ea typeface="Cambria Math"/>
                            </a:rPr>
                            <m:t>∙</m:t>
                          </m:r>
                          <m:d>
                            <m:dPr>
                              <m:ctrlPr>
                                <a:rPr lang="cs-CZ" sz="2400" b="0" i="1" smtClean="0">
                                  <a:latin typeface="Cambria Math"/>
                                  <a:ea typeface="Cambria Math"/>
                                </a:rPr>
                              </m:ctrlPr>
                            </m:dPr>
                            <m:e>
                              <m:r>
                                <a:rPr lang="cs-CZ" sz="2400" b="0" i="1" smtClean="0">
                                  <a:latin typeface="Cambria Math"/>
                                  <a:ea typeface="Cambria Math"/>
                                </a:rPr>
                                <m:t>𝑥</m:t>
                              </m:r>
                              <m:r>
                                <a:rPr lang="cs-CZ" sz="2400" b="0" i="1" smtClean="0">
                                  <a:latin typeface="Cambria Math"/>
                                  <a:ea typeface="Cambria Math"/>
                                </a:rPr>
                                <m:t>−3</m:t>
                              </m:r>
                            </m:e>
                          </m:d>
                        </m:num>
                        <m:den>
                          <m:r>
                            <a:rPr lang="cs-CZ" sz="2400" b="0" i="1" smtClean="0">
                              <a:latin typeface="Cambria Math"/>
                            </a:rPr>
                            <m:t>2</m:t>
                          </m:r>
                        </m:den>
                      </m:f>
                      <m:r>
                        <a:rPr lang="cs-CZ" sz="2400" b="0" i="1" smtClean="0">
                          <a:latin typeface="Cambria Math"/>
                        </a:rPr>
                        <m:t>=9</m:t>
                      </m:r>
                    </m:oMath>
                  </m:oMathPara>
                </a14:m>
                <a:endParaRPr lang="cs-CZ" sz="2400" b="0" dirty="0" smtClean="0"/>
              </a:p>
              <a:p>
                <a:pPr marL="0" indent="0">
                  <a:buNone/>
                </a:pPr>
                <a:endParaRPr lang="cs-CZ" sz="2400" dirty="0" smtClean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cs-CZ" sz="2400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cs-CZ" sz="2400" b="0" i="1" smtClean="0"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cs-CZ" sz="24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cs-CZ" sz="2400" b="0" i="1" smtClean="0">
                          <a:latin typeface="Cambria Math"/>
                        </a:rPr>
                        <m:t>−3</m:t>
                      </m:r>
                      <m:r>
                        <a:rPr lang="cs-CZ" sz="2400" b="0" i="1" smtClean="0">
                          <a:latin typeface="Cambria Math"/>
                        </a:rPr>
                        <m:t>𝑥</m:t>
                      </m:r>
                      <m:r>
                        <a:rPr lang="cs-CZ" sz="2400" b="0" i="1" smtClean="0">
                          <a:latin typeface="Cambria Math"/>
                        </a:rPr>
                        <m:t>+2+</m:t>
                      </m:r>
                      <m:sSup>
                        <m:sSupPr>
                          <m:ctrlPr>
                            <a:rPr lang="cs-CZ" sz="2400" b="0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cs-CZ" sz="2400" b="0" i="1" smtClean="0"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cs-CZ" sz="24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cs-CZ" sz="2400" b="0" i="1" smtClean="0">
                          <a:latin typeface="Cambria Math"/>
                        </a:rPr>
                        <m:t>−5</m:t>
                      </m:r>
                      <m:r>
                        <a:rPr lang="cs-CZ" sz="2400" b="0" i="1" smtClean="0">
                          <a:latin typeface="Cambria Math"/>
                        </a:rPr>
                        <m:t>𝑥</m:t>
                      </m:r>
                      <m:r>
                        <a:rPr lang="cs-CZ" sz="2400" b="0" i="1" smtClean="0">
                          <a:latin typeface="Cambria Math"/>
                        </a:rPr>
                        <m:t>+6=18</m:t>
                      </m:r>
                    </m:oMath>
                  </m:oMathPara>
                </a14:m>
                <a:endParaRPr lang="cs-CZ" sz="2400" dirty="0"/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251520" y="404664"/>
                <a:ext cx="8784976" cy="5721499"/>
              </a:xfrm>
              <a:blipFill rotWithShape="1">
                <a:blip r:embed="rId2"/>
                <a:stretch>
                  <a:fillRect l="-1735" t="-1384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8141851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>
              <a:xfrm>
                <a:off x="251520" y="404664"/>
                <a:ext cx="8784976" cy="5721499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endParaRPr lang="cs-CZ" sz="2400" b="0" dirty="0" smtClean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cs-CZ" sz="2400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cs-CZ" sz="2400" b="0" i="1" smtClean="0"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cs-CZ" sz="24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cs-CZ" sz="2400" b="0" i="1" smtClean="0">
                          <a:latin typeface="Cambria Math"/>
                        </a:rPr>
                        <m:t>−3</m:t>
                      </m:r>
                      <m:r>
                        <a:rPr lang="cs-CZ" sz="2400" b="0" i="1" smtClean="0">
                          <a:latin typeface="Cambria Math"/>
                        </a:rPr>
                        <m:t>𝑥</m:t>
                      </m:r>
                      <m:r>
                        <a:rPr lang="cs-CZ" sz="2400" b="0" i="1" smtClean="0">
                          <a:latin typeface="Cambria Math"/>
                        </a:rPr>
                        <m:t>+2+</m:t>
                      </m:r>
                      <m:sSup>
                        <m:sSupPr>
                          <m:ctrlPr>
                            <a:rPr lang="cs-CZ" sz="2400" b="0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cs-CZ" sz="2400" b="0" i="1" smtClean="0"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cs-CZ" sz="24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cs-CZ" sz="2400" b="0" i="1" smtClean="0">
                          <a:latin typeface="Cambria Math"/>
                        </a:rPr>
                        <m:t>−5</m:t>
                      </m:r>
                      <m:r>
                        <a:rPr lang="cs-CZ" sz="2400" b="0" i="1" smtClean="0">
                          <a:latin typeface="Cambria Math"/>
                        </a:rPr>
                        <m:t>𝑥</m:t>
                      </m:r>
                      <m:r>
                        <a:rPr lang="cs-CZ" sz="2400" b="0" i="1" smtClean="0">
                          <a:latin typeface="Cambria Math"/>
                        </a:rPr>
                        <m:t>+6=18</m:t>
                      </m:r>
                    </m:oMath>
                  </m:oMathPara>
                </a14:m>
                <a:endParaRPr lang="cs-CZ" sz="2400" dirty="0" smtClean="0"/>
              </a:p>
              <a:p>
                <a:pPr marL="0" indent="0">
                  <a:buNone/>
                </a:pPr>
                <a:r>
                  <a:rPr lang="cs-CZ" sz="2400" b="0" dirty="0" smtClean="0"/>
                  <a:t>				  </a:t>
                </a:r>
                <a14:m>
                  <m:oMath xmlns:m="http://schemas.openxmlformats.org/officeDocument/2006/math">
                    <m:r>
                      <a:rPr lang="cs-CZ" sz="2400" b="0" i="1" smtClean="0">
                        <a:latin typeface="Cambria Math"/>
                      </a:rPr>
                      <m:t>2</m:t>
                    </m:r>
                    <m:sSup>
                      <m:sSupPr>
                        <m:ctrlPr>
                          <a:rPr lang="cs-CZ" sz="2400" b="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cs-CZ" sz="2400" b="0" i="1" smtClean="0"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cs-CZ" sz="2400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cs-CZ" sz="2400" b="0" i="0" smtClean="0">
                        <a:latin typeface="Cambria Math"/>
                      </a:rPr>
                      <m:t>−8</m:t>
                    </m:r>
                    <m:r>
                      <m:rPr>
                        <m:sty m:val="p"/>
                      </m:rPr>
                      <a:rPr lang="cs-CZ" sz="2400" b="0" i="0" smtClean="0">
                        <a:latin typeface="Cambria Math"/>
                      </a:rPr>
                      <m:t>x</m:t>
                    </m:r>
                    <m:r>
                      <a:rPr lang="cs-CZ" sz="2400" b="0" i="0" smtClean="0">
                        <a:latin typeface="Cambria Math"/>
                      </a:rPr>
                      <m:t>−10=0</m:t>
                    </m:r>
                  </m:oMath>
                </a14:m>
                <a:endParaRPr lang="cs-CZ" sz="2400" dirty="0" smtClean="0"/>
              </a:p>
              <a:p>
                <a:pPr marL="0" indent="0">
                  <a:buNone/>
                </a:pPr>
                <a:r>
                  <a:rPr lang="cs-CZ" sz="2400" dirty="0" smtClean="0"/>
                  <a:t>				     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cs-CZ" sz="240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cs-CZ" sz="2400" b="0" i="1" smtClean="0"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cs-CZ" sz="2400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cs-CZ" sz="2400" b="0" i="1" smtClean="0">
                        <a:latin typeface="Cambria Math"/>
                      </a:rPr>
                      <m:t>−4</m:t>
                    </m:r>
                    <m:r>
                      <a:rPr lang="cs-CZ" sz="2400" b="0" i="1" smtClean="0">
                        <a:latin typeface="Cambria Math"/>
                      </a:rPr>
                      <m:t>𝑥</m:t>
                    </m:r>
                    <m:r>
                      <a:rPr lang="cs-CZ" sz="2400" b="0" i="1" smtClean="0">
                        <a:latin typeface="Cambria Math"/>
                      </a:rPr>
                      <m:t>−5=0</m:t>
                    </m:r>
                  </m:oMath>
                </a14:m>
                <a:endParaRPr lang="cs-CZ" sz="2400" dirty="0" smtClean="0"/>
              </a:p>
              <a:p>
                <a:pPr marL="0" indent="0">
                  <a:buNone/>
                </a:pPr>
                <a:r>
                  <a:rPr lang="cs-CZ" sz="2400" dirty="0" smtClean="0"/>
                  <a:t>			           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cs-CZ" sz="240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cs-CZ" sz="2400" b="0" i="1" smtClean="0">
                            <a:latin typeface="Cambria Math"/>
                          </a:rPr>
                          <m:t>𝑥</m:t>
                        </m:r>
                        <m:r>
                          <a:rPr lang="cs-CZ" sz="2400" b="0" i="1" smtClean="0">
                            <a:latin typeface="Cambria Math"/>
                          </a:rPr>
                          <m:t>−5</m:t>
                        </m:r>
                      </m:e>
                    </m:d>
                    <m:r>
                      <a:rPr lang="cs-CZ" sz="2400" i="1" smtClean="0">
                        <a:latin typeface="Cambria Math"/>
                        <a:ea typeface="Cambria Math"/>
                      </a:rPr>
                      <m:t>∙</m:t>
                    </m:r>
                    <m:d>
                      <m:dPr>
                        <m:ctrlPr>
                          <a:rPr lang="cs-CZ" sz="2400" i="1" smtClean="0">
                            <a:latin typeface="Cambria Math"/>
                            <a:ea typeface="Cambria Math"/>
                          </a:rPr>
                        </m:ctrlPr>
                      </m:dPr>
                      <m:e>
                        <m:r>
                          <a:rPr lang="cs-CZ" sz="2400" b="0" i="1" smtClean="0">
                            <a:latin typeface="Cambria Math"/>
                            <a:ea typeface="Cambria Math"/>
                          </a:rPr>
                          <m:t>𝑥</m:t>
                        </m:r>
                        <m:r>
                          <a:rPr lang="cs-CZ" sz="2400" b="0" i="1" smtClean="0">
                            <a:latin typeface="Cambria Math"/>
                            <a:ea typeface="Cambria Math"/>
                          </a:rPr>
                          <m:t>+1</m:t>
                        </m:r>
                      </m:e>
                    </m:d>
                    <m:r>
                      <a:rPr lang="cs-CZ" sz="2400" b="0" i="1" smtClean="0">
                        <a:latin typeface="Cambria Math"/>
                        <a:ea typeface="Cambria Math"/>
                      </a:rPr>
                      <m:t>=0</m:t>
                    </m:r>
                  </m:oMath>
                </a14:m>
                <a:endParaRPr lang="cs-CZ" sz="2400" dirty="0" smtClean="0"/>
              </a:p>
              <a:p>
                <a:pPr marL="0" indent="0" algn="ctr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cs-CZ" sz="240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cs-CZ" sz="2400" b="0" i="1" smtClean="0">
                            <a:latin typeface="Cambria Math"/>
                          </a:rPr>
                          <m:t>𝑥</m:t>
                        </m:r>
                      </m:e>
                      <m:sub>
                        <m:r>
                          <a:rPr lang="cs-CZ" sz="2400" b="0" i="1" smtClean="0">
                            <a:latin typeface="Cambria Math"/>
                          </a:rPr>
                          <m:t>1</m:t>
                        </m:r>
                      </m:sub>
                    </m:sSub>
                    <m:r>
                      <a:rPr lang="cs-CZ" sz="2400" b="0" i="1" smtClean="0">
                        <a:latin typeface="Cambria Math"/>
                      </a:rPr>
                      <m:t>=5    </m:t>
                    </m:r>
                    <m:r>
                      <a:rPr lang="cs-CZ" sz="2400" b="0" i="1" smtClean="0">
                        <a:latin typeface="Cambria Math"/>
                        <a:ea typeface="Cambria Math"/>
                      </a:rPr>
                      <m:t>˅ </m:t>
                    </m:r>
                    <m:sSub>
                      <m:sSubPr>
                        <m:ctrlPr>
                          <a:rPr lang="cs-CZ" sz="2400" b="0" i="1" smtClean="0">
                            <a:latin typeface="Cambria Math"/>
                            <a:ea typeface="Cambria Math"/>
                          </a:rPr>
                        </m:ctrlPr>
                      </m:sSubPr>
                      <m:e>
                        <m:r>
                          <a:rPr lang="cs-CZ" sz="2400" b="0" i="1" smtClean="0">
                            <a:latin typeface="Cambria Math"/>
                            <a:ea typeface="Cambria Math"/>
                          </a:rPr>
                          <m:t>   </m:t>
                        </m:r>
                        <m:r>
                          <a:rPr lang="cs-CZ" sz="2400" b="0" i="1" smtClean="0">
                            <a:latin typeface="Cambria Math"/>
                            <a:ea typeface="Cambria Math"/>
                          </a:rPr>
                          <m:t>𝑥</m:t>
                        </m:r>
                      </m:e>
                      <m:sub>
                        <m:r>
                          <a:rPr lang="cs-CZ" sz="2400" b="0" i="1" smtClean="0">
                            <a:latin typeface="Cambria Math"/>
                            <a:ea typeface="Cambria Math"/>
                          </a:rPr>
                          <m:t>2</m:t>
                        </m:r>
                      </m:sub>
                    </m:sSub>
                    <m:r>
                      <a:rPr lang="cs-CZ" sz="2400" b="0" i="1" smtClean="0">
                        <a:latin typeface="Cambria Math"/>
                        <a:ea typeface="Cambria Math"/>
                      </a:rPr>
                      <m:t>=−1</m:t>
                    </m:r>
                  </m:oMath>
                </a14:m>
                <a:r>
                  <a:rPr lang="cs-CZ" sz="2400" dirty="0" smtClean="0"/>
                  <a:t>  </a:t>
                </a:r>
              </a:p>
              <a:p>
                <a:pPr marL="0" indent="0" algn="ctr">
                  <a:buNone/>
                </a:pPr>
                <a:endParaRPr lang="cs-CZ" sz="2400" dirty="0" smtClean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400" b="0" i="1" smtClean="0">
                          <a:latin typeface="Cambria Math"/>
                        </a:rPr>
                        <m:t>𝑥</m:t>
                      </m:r>
                      <m:r>
                        <a:rPr lang="cs-CZ" sz="2400" b="0" i="1" smtClean="0">
                          <a:latin typeface="Cambria Math"/>
                        </a:rPr>
                        <m:t>−4≥0  ⇒   </m:t>
                      </m:r>
                      <m:r>
                        <a:rPr lang="cs-CZ" sz="2400" b="0" i="1" smtClean="0">
                          <a:latin typeface="Cambria Math"/>
                          <a:ea typeface="Cambria Math"/>
                        </a:rPr>
                        <m:t>𝑥</m:t>
                      </m:r>
                      <m:r>
                        <a:rPr lang="cs-CZ" sz="2400" b="0" i="1" smtClean="0">
                          <a:latin typeface="Cambria Math"/>
                          <a:ea typeface="Cambria Math"/>
                        </a:rPr>
                        <m:t>≥4</m:t>
                      </m:r>
                    </m:oMath>
                  </m:oMathPara>
                </a14:m>
                <a:endParaRPr lang="cs-CZ" sz="2400" dirty="0" smtClean="0"/>
              </a:p>
              <a:p>
                <a:pPr marL="0" indent="0">
                  <a:buNone/>
                </a:pPr>
                <a:endParaRPr lang="cs-CZ" sz="2400" dirty="0" smtClean="0"/>
              </a:p>
              <a:p>
                <a:pPr marL="0" indent="0" algn="ctr">
                  <a:buNone/>
                </a:pPr>
                <a:r>
                  <a:rPr lang="cs-CZ" sz="2400" dirty="0" smtClean="0"/>
                  <a:t>Kořen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cs-CZ" sz="240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cs-CZ" sz="2400" b="0" i="1" smtClean="0">
                            <a:latin typeface="Cambria Math"/>
                          </a:rPr>
                          <m:t>𝑥</m:t>
                        </m:r>
                      </m:e>
                      <m:sub>
                        <m:r>
                          <a:rPr lang="cs-CZ" sz="2400" b="0" i="1" smtClean="0">
                            <a:latin typeface="Cambria Math"/>
                          </a:rPr>
                          <m:t>2</m:t>
                        </m:r>
                      </m:sub>
                    </m:sSub>
                    <m:r>
                      <a:rPr lang="cs-CZ" sz="2400" b="0" i="1" smtClean="0">
                        <a:latin typeface="Cambria Math"/>
                      </a:rPr>
                      <m:t>=−1  </m:t>
                    </m:r>
                  </m:oMath>
                </a14:m>
                <a:r>
                  <a:rPr lang="cs-CZ" sz="2400" dirty="0" smtClean="0"/>
                  <a:t>nevyhovuju podmínkám, </a:t>
                </a:r>
              </a:p>
              <a:p>
                <a:pPr marL="0" indent="0" algn="ctr">
                  <a:buNone/>
                </a:pPr>
                <a:r>
                  <a:rPr lang="cs-CZ" sz="2400" dirty="0" smtClean="0"/>
                  <a:t>řešení rovnice je        </a:t>
                </a:r>
                <a:endParaRPr lang="cs-CZ" sz="2400" b="1" i="1" dirty="0" smtClean="0">
                  <a:latin typeface="Cambria Math"/>
                </a:endParaRPr>
              </a:p>
              <a:p>
                <a:pPr marL="0" indent="0" algn="ctr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400" b="1" i="1" smtClean="0">
                          <a:latin typeface="Cambria Math"/>
                        </a:rPr>
                        <m:t>𝒙</m:t>
                      </m:r>
                      <m:r>
                        <a:rPr lang="cs-CZ" sz="2400" b="1" i="1" smtClean="0">
                          <a:latin typeface="Cambria Math"/>
                        </a:rPr>
                        <m:t>=</m:t>
                      </m:r>
                      <m:r>
                        <a:rPr lang="cs-CZ" sz="2400" b="1" i="1" smtClean="0">
                          <a:latin typeface="Cambria Math"/>
                        </a:rPr>
                        <m:t>𝟓</m:t>
                      </m:r>
                    </m:oMath>
                  </m:oMathPara>
                </a14:m>
                <a:endParaRPr lang="cs-CZ" sz="2400" b="1" dirty="0"/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251520" y="404664"/>
                <a:ext cx="8784976" cy="5721499"/>
              </a:xfr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953499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 fontScale="90000"/>
          </a:bodyPr>
          <a:lstStyle/>
          <a:p>
            <a:pPr algn="l"/>
            <a:r>
              <a:rPr lang="cs-CZ" sz="2400" dirty="0"/>
              <a:t>Řešte rovnice:</a:t>
            </a:r>
            <a:br>
              <a:rPr lang="cs-CZ" sz="2400" dirty="0"/>
            </a:br>
            <a:endParaRPr lang="cs-CZ" sz="24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Zástupný symbol pro obsah 2"/>
              <p:cNvSpPr>
                <a:spLocks noGrp="1"/>
              </p:cNvSpPr>
              <p:nvPr>
                <p:ph sz="half" idx="1"/>
              </p:nvPr>
            </p:nvSpPr>
            <p:spPr>
              <a:xfrm>
                <a:off x="457200" y="980728"/>
                <a:ext cx="6419056" cy="5145435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cs-CZ" sz="2400" dirty="0" smtClean="0"/>
                  <a:t>1) 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cs-CZ" sz="2400" i="1">
                            <a:latin typeface="Cambria Math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1"/>
                                  <m:mcJc m:val="center"/>
                                </m:mcPr>
                              </m:mc>
                            </m:mcs>
                            <m:ctrlPr>
                              <a:rPr lang="cs-CZ" sz="2400" i="1">
                                <a:latin typeface="Cambria Math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cs-CZ" sz="2400" i="1">
                                  <a:latin typeface="Cambria Math"/>
                                </a:rPr>
                                <m:t>𝑥</m:t>
                              </m:r>
                              <m:r>
                                <a:rPr lang="cs-CZ" sz="2400" i="1">
                                  <a:latin typeface="Cambria Math"/>
                                </a:rPr>
                                <m:t>+1</m:t>
                              </m:r>
                            </m:e>
                          </m:mr>
                          <m:mr>
                            <m:e>
                              <m:r>
                                <a:rPr lang="cs-CZ" sz="2400" i="1">
                                  <a:latin typeface="Cambria Math"/>
                                </a:rPr>
                                <m:t>2</m:t>
                              </m:r>
                            </m:e>
                          </m:mr>
                        </m:m>
                      </m:e>
                    </m:d>
                    <m:r>
                      <a:rPr lang="cs-CZ" sz="2400">
                        <a:latin typeface="Cambria Math"/>
                      </a:rPr>
                      <m:t>+</m:t>
                    </m:r>
                    <m:d>
                      <m:dPr>
                        <m:ctrlPr>
                          <a:rPr lang="cs-CZ" sz="2400" i="1">
                            <a:latin typeface="Cambria Math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1"/>
                                  <m:mcJc m:val="center"/>
                                </m:mcPr>
                              </m:mc>
                            </m:mcs>
                            <m:ctrlPr>
                              <a:rPr lang="cs-CZ" sz="2400" i="1">
                                <a:latin typeface="Cambria Math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cs-CZ" sz="2400" i="1">
                                  <a:latin typeface="Cambria Math"/>
                                </a:rPr>
                                <m:t>𝑥</m:t>
                              </m:r>
                            </m:e>
                          </m:mr>
                          <m:mr>
                            <m:e>
                              <m:r>
                                <a:rPr lang="cs-CZ" sz="2400" i="1">
                                  <a:latin typeface="Cambria Math"/>
                                </a:rPr>
                                <m:t>2</m:t>
                              </m:r>
                            </m:e>
                          </m:mr>
                        </m:m>
                      </m:e>
                    </m:d>
                    <m:r>
                      <a:rPr lang="cs-CZ" sz="2400" i="1">
                        <a:latin typeface="Cambria Math"/>
                      </a:rPr>
                      <m:t>=4</m:t>
                    </m:r>
                  </m:oMath>
                </a14:m>
                <a:endParaRPr lang="cs-CZ" sz="2400" dirty="0" smtClean="0"/>
              </a:p>
              <a:p>
                <a:pPr marL="0" indent="0">
                  <a:buNone/>
                </a:pPr>
                <a:endParaRPr lang="cs-CZ" sz="2400" dirty="0" smtClean="0"/>
              </a:p>
              <a:p>
                <a:pPr marL="0" indent="0">
                  <a:buNone/>
                </a:pPr>
                <a:r>
                  <a:rPr lang="cs-CZ" sz="2400" dirty="0"/>
                  <a:t>2</a:t>
                </a:r>
                <a:r>
                  <a:rPr lang="cs-CZ" sz="2400" dirty="0" smtClean="0"/>
                  <a:t>)  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cs-CZ" sz="2400" i="1">
                            <a:latin typeface="Cambria Math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1"/>
                                  <m:mcJc m:val="center"/>
                                </m:mcPr>
                              </m:mc>
                            </m:mcs>
                            <m:ctrlPr>
                              <a:rPr lang="cs-CZ" sz="2400" i="1">
                                <a:latin typeface="Cambria Math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cs-CZ" sz="2400" i="1">
                                  <a:latin typeface="Cambria Math"/>
                                </a:rPr>
                                <m:t>𝑥</m:t>
                              </m:r>
                            </m:e>
                          </m:mr>
                          <m:mr>
                            <m:e>
                              <m:r>
                                <a:rPr lang="cs-CZ" sz="2400" i="1">
                                  <a:latin typeface="Cambria Math"/>
                                </a:rPr>
                                <m:t>2</m:t>
                              </m:r>
                            </m:e>
                          </m:mr>
                        </m:m>
                      </m:e>
                    </m:d>
                    <m:r>
                      <a:rPr lang="cs-CZ" sz="2400" i="1">
                        <a:latin typeface="Cambria Math"/>
                      </a:rPr>
                      <m:t>+</m:t>
                    </m:r>
                    <m:d>
                      <m:dPr>
                        <m:ctrlPr>
                          <a:rPr lang="cs-CZ" sz="2400" i="1">
                            <a:latin typeface="Cambria Math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1"/>
                                  <m:mcJc m:val="center"/>
                                </m:mcPr>
                              </m:mc>
                            </m:mcs>
                            <m:ctrlPr>
                              <a:rPr lang="cs-CZ" sz="2400" i="1">
                                <a:latin typeface="Cambria Math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cs-CZ" sz="2400" i="1">
                                  <a:latin typeface="Cambria Math"/>
                                </a:rPr>
                                <m:t>𝑥</m:t>
                              </m:r>
                              <m:r>
                                <a:rPr lang="cs-CZ" sz="2400" i="1">
                                  <a:latin typeface="Cambria Math"/>
                                </a:rPr>
                                <m:t>−1</m:t>
                              </m:r>
                            </m:e>
                          </m:mr>
                          <m:mr>
                            <m:e>
                              <m:r>
                                <a:rPr lang="cs-CZ" sz="2400" i="1">
                                  <a:latin typeface="Cambria Math"/>
                                </a:rPr>
                                <m:t>𝑥</m:t>
                              </m:r>
                              <m:r>
                                <a:rPr lang="cs-CZ" sz="2400" i="1">
                                  <a:latin typeface="Cambria Math"/>
                                </a:rPr>
                                <m:t>−3</m:t>
                              </m:r>
                            </m:e>
                          </m:mr>
                        </m:m>
                      </m:e>
                    </m:d>
                    <m:r>
                      <a:rPr lang="cs-CZ" sz="2400" i="1">
                        <a:latin typeface="Cambria Math"/>
                      </a:rPr>
                      <m:t>=16</m:t>
                    </m:r>
                  </m:oMath>
                </a14:m>
                <a:endParaRPr lang="cs-CZ" sz="2400" dirty="0" smtClean="0"/>
              </a:p>
              <a:p>
                <a:pPr marL="0" indent="0">
                  <a:buNone/>
                </a:pPr>
                <a:endParaRPr lang="cs-CZ" sz="2400" dirty="0"/>
              </a:p>
              <a:p>
                <a:pPr marL="457200" indent="-457200">
                  <a:buAutoNum type="arabicParenR" startAt="3"/>
                </a:pPr>
                <a14:m>
                  <m:oMath xmlns:m="http://schemas.openxmlformats.org/officeDocument/2006/math">
                    <m:d>
                      <m:dPr>
                        <m:ctrlPr>
                          <a:rPr lang="cs-CZ" sz="2400">
                            <a:latin typeface="Cambria Math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1"/>
                                  <m:mcJc m:val="center"/>
                                </m:mcPr>
                              </m:mc>
                            </m:mcs>
                            <m:ctrlPr>
                              <a:rPr lang="cs-CZ" sz="2400">
                                <a:latin typeface="Cambria Math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sty m:val="p"/>
                                  <m:brk m:alnAt="7"/>
                                </m:rPr>
                                <a:rPr lang="cs-CZ" sz="2400" i="0">
                                  <a:latin typeface="Cambria Math"/>
                                </a:rPr>
                                <m:t>x</m:t>
                              </m:r>
                            </m:e>
                          </m:mr>
                          <m:mr>
                            <m:e>
                              <m:r>
                                <m:rPr>
                                  <m:sty m:val="p"/>
                                </m:rPr>
                                <a:rPr lang="cs-CZ" sz="2400" i="0">
                                  <a:latin typeface="Cambria Math"/>
                                </a:rPr>
                                <m:t>x</m:t>
                              </m:r>
                              <m:r>
                                <a:rPr lang="cs-CZ" sz="2400" i="0">
                                  <a:latin typeface="Cambria Math"/>
                                </a:rPr>
                                <m:t>−2</m:t>
                              </m:r>
                            </m:e>
                          </m:mr>
                        </m:m>
                      </m:e>
                    </m:d>
                    <m:r>
                      <a:rPr lang="cs-CZ" sz="2400" i="0">
                        <a:latin typeface="Cambria Math"/>
                      </a:rPr>
                      <m:t>+</m:t>
                    </m:r>
                    <m:d>
                      <m:dPr>
                        <m:ctrlPr>
                          <a:rPr lang="cs-CZ" sz="2400" i="1">
                            <a:latin typeface="Cambria Math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1"/>
                                  <m:mcJc m:val="center"/>
                                </m:mcPr>
                              </m:mc>
                            </m:mcs>
                            <m:ctrlPr>
                              <a:rPr lang="cs-CZ" sz="2400" i="1">
                                <a:latin typeface="Cambria Math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sty m:val="p"/>
                                  <m:brk m:alnAt="7"/>
                                </m:rPr>
                                <a:rPr lang="cs-CZ" sz="2400" i="0">
                                  <a:latin typeface="Cambria Math"/>
                                </a:rPr>
                                <m:t>x</m:t>
                              </m:r>
                            </m:e>
                          </m:mr>
                          <m:mr>
                            <m:e>
                              <m:r>
                                <m:rPr>
                                  <m:sty m:val="p"/>
                                </m:rPr>
                                <a:rPr lang="cs-CZ" sz="2400" i="0">
                                  <a:latin typeface="Cambria Math"/>
                                </a:rPr>
                                <m:t>x</m:t>
                              </m:r>
                              <m:r>
                                <a:rPr lang="cs-CZ" sz="2400" i="0">
                                  <a:latin typeface="Cambria Math"/>
                                </a:rPr>
                                <m:t>−1</m:t>
                              </m:r>
                            </m:e>
                          </m:mr>
                        </m:m>
                      </m:e>
                    </m:d>
                    <m:r>
                      <a:rPr lang="cs-CZ" sz="2400" i="0">
                        <a:latin typeface="Cambria Math"/>
                      </a:rPr>
                      <m:t>=</m:t>
                    </m:r>
                    <m:d>
                      <m:dPr>
                        <m:ctrlPr>
                          <a:rPr lang="cs-CZ" sz="2400" i="1">
                            <a:latin typeface="Cambria Math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1"/>
                                  <m:mcJc m:val="center"/>
                                </m:mcPr>
                              </m:mc>
                            </m:mcs>
                            <m:ctrlPr>
                              <a:rPr lang="cs-CZ" sz="2400" i="1">
                                <a:latin typeface="Cambria Math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cs-CZ" sz="2400" i="0">
                                  <a:latin typeface="Cambria Math"/>
                                </a:rPr>
                                <m:t>6</m:t>
                              </m:r>
                            </m:e>
                          </m:mr>
                          <m:mr>
                            <m:e>
                              <m:r>
                                <a:rPr lang="cs-CZ" sz="2400" i="0">
                                  <a:latin typeface="Cambria Math"/>
                                </a:rPr>
                                <m:t>4</m:t>
                              </m:r>
                            </m:e>
                          </m:mr>
                        </m:m>
                      </m:e>
                    </m:d>
                  </m:oMath>
                </a14:m>
                <a:endParaRPr lang="cs-CZ" sz="2400" dirty="0" smtClean="0"/>
              </a:p>
              <a:p>
                <a:pPr marL="0" indent="0">
                  <a:buNone/>
                </a:pPr>
                <a:endParaRPr lang="cs-CZ" sz="2400" dirty="0" smtClean="0"/>
              </a:p>
              <a:p>
                <a:pPr marL="0" indent="0">
                  <a:buNone/>
                </a:pPr>
                <a:r>
                  <a:rPr lang="cs-CZ" sz="2400" dirty="0"/>
                  <a:t>4)  </a:t>
                </a:r>
                <a14:m>
                  <m:oMath xmlns:m="http://schemas.openxmlformats.org/officeDocument/2006/math">
                    <m:r>
                      <a:rPr lang="cs-CZ" sz="2400" b="0" i="0" smtClean="0">
                        <a:latin typeface="Cambria Math"/>
                      </a:rPr>
                      <m:t> </m:t>
                    </m:r>
                    <m:r>
                      <a:rPr lang="cs-CZ" sz="2400" i="1">
                        <a:latin typeface="Cambria Math"/>
                      </a:rPr>
                      <m:t>4</m:t>
                    </m:r>
                    <m:r>
                      <a:rPr lang="cs-CZ" sz="2400" i="1">
                        <a:latin typeface="Cambria Math"/>
                        <a:ea typeface="Cambria Math"/>
                      </a:rPr>
                      <m:t>∙</m:t>
                    </m:r>
                    <m:d>
                      <m:dPr>
                        <m:ctrlPr>
                          <a:rPr lang="cs-CZ" sz="2400" i="1">
                            <a:latin typeface="Cambria Math"/>
                            <a:ea typeface="Cambria Math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1"/>
                                  <m:mcJc m:val="center"/>
                                </m:mcPr>
                              </m:mc>
                            </m:mcs>
                            <m:ctrlPr>
                              <a:rPr lang="cs-CZ" sz="2400" i="1">
                                <a:latin typeface="Cambria Math"/>
                                <a:ea typeface="Cambria Math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cs-CZ" sz="2400" i="1">
                                  <a:latin typeface="Cambria Math"/>
                                  <a:ea typeface="Cambria Math"/>
                                </a:rPr>
                                <m:t>𝑥</m:t>
                              </m:r>
                              <m:r>
                                <a:rPr lang="cs-CZ" sz="2400" i="1">
                                  <a:latin typeface="Cambria Math"/>
                                  <a:ea typeface="Cambria Math"/>
                                </a:rPr>
                                <m:t>+1</m:t>
                              </m:r>
                            </m:e>
                          </m:mr>
                          <m:mr>
                            <m:e>
                              <m:r>
                                <a:rPr lang="cs-CZ" sz="2400" i="1">
                                  <a:latin typeface="Cambria Math"/>
                                  <a:ea typeface="Cambria Math"/>
                                </a:rPr>
                                <m:t>𝑥</m:t>
                              </m:r>
                              <m:r>
                                <a:rPr lang="cs-CZ" sz="2400" i="1">
                                  <a:latin typeface="Cambria Math"/>
                                  <a:ea typeface="Cambria Math"/>
                                </a:rPr>
                                <m:t>−1</m:t>
                              </m:r>
                            </m:e>
                          </m:mr>
                        </m:m>
                      </m:e>
                    </m:d>
                    <m:r>
                      <a:rPr lang="cs-CZ" sz="2400" i="1">
                        <a:latin typeface="Cambria Math"/>
                        <a:ea typeface="Cambria Math"/>
                      </a:rPr>
                      <m:t>+15=10∙</m:t>
                    </m:r>
                    <m:d>
                      <m:dPr>
                        <m:ctrlPr>
                          <a:rPr lang="cs-CZ" sz="2400" i="1">
                            <a:latin typeface="Cambria Math"/>
                            <a:ea typeface="Cambria Math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1"/>
                                  <m:mcJc m:val="center"/>
                                </m:mcPr>
                              </m:mc>
                            </m:mcs>
                            <m:ctrlPr>
                              <a:rPr lang="cs-CZ" sz="2400" i="1">
                                <a:latin typeface="Cambria Math"/>
                                <a:ea typeface="Cambria Math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cs-CZ" sz="2400" i="1">
                                  <a:latin typeface="Cambria Math"/>
                                  <a:ea typeface="Cambria Math"/>
                                </a:rPr>
                                <m:t>𝑥</m:t>
                              </m:r>
                              <m:r>
                                <a:rPr lang="cs-CZ" sz="2400" i="1">
                                  <a:latin typeface="Cambria Math"/>
                                  <a:ea typeface="Cambria Math"/>
                                </a:rPr>
                                <m:t>+1</m:t>
                              </m:r>
                            </m:e>
                          </m:mr>
                          <m:mr>
                            <m:e>
                              <m:r>
                                <a:rPr lang="cs-CZ" sz="2400" i="1">
                                  <a:latin typeface="Cambria Math"/>
                                  <a:ea typeface="Cambria Math"/>
                                </a:rPr>
                                <m:t>𝑥</m:t>
                              </m:r>
                            </m:e>
                          </m:mr>
                        </m:m>
                      </m:e>
                    </m:d>
                  </m:oMath>
                </a14:m>
                <a:endParaRPr lang="cs-CZ" sz="2400" dirty="0"/>
              </a:p>
            </p:txBody>
          </p:sp>
        </mc:Choice>
        <mc:Fallback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1"/>
              </p:nvPr>
            </p:nvSpPr>
            <p:spPr>
              <a:xfrm>
                <a:off x="457200" y="980728"/>
                <a:ext cx="6419056" cy="5145435"/>
              </a:xfrm>
              <a:blipFill rotWithShape="1">
                <a:blip r:embed="rId2"/>
                <a:stretch>
                  <a:fillRect l="-1425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7164288" y="980728"/>
            <a:ext cx="1522512" cy="5145435"/>
          </a:xfrm>
        </p:spPr>
        <p:txBody>
          <a:bodyPr>
            <a:normAutofit/>
          </a:bodyPr>
          <a:lstStyle/>
          <a:p>
            <a:pPr marL="0" indent="0" algn="r">
              <a:buNone/>
            </a:pPr>
            <a:r>
              <a:rPr lang="cs-CZ" sz="2400" dirty="0">
                <a:solidFill>
                  <a:srgbClr val="0070C0"/>
                </a:solidFill>
              </a:rPr>
              <a:t>[2</a:t>
            </a:r>
            <a:r>
              <a:rPr lang="cs-CZ" sz="2400" dirty="0" smtClean="0">
                <a:solidFill>
                  <a:srgbClr val="0070C0"/>
                </a:solidFill>
              </a:rPr>
              <a:t>]</a:t>
            </a:r>
          </a:p>
          <a:p>
            <a:pPr marL="0" indent="0" algn="r">
              <a:buNone/>
            </a:pPr>
            <a:endParaRPr lang="cs-CZ" sz="1600" dirty="0">
              <a:solidFill>
                <a:srgbClr val="0070C0"/>
              </a:solidFill>
            </a:endParaRPr>
          </a:p>
          <a:p>
            <a:pPr marL="0" indent="0" algn="r">
              <a:buNone/>
            </a:pPr>
            <a:endParaRPr lang="cs-CZ" sz="2400" dirty="0">
              <a:solidFill>
                <a:srgbClr val="0070C0"/>
              </a:solidFill>
            </a:endParaRPr>
          </a:p>
          <a:p>
            <a:pPr marL="0" indent="0" algn="r">
              <a:buNone/>
            </a:pPr>
            <a:r>
              <a:rPr lang="cs-CZ" sz="2400" dirty="0" smtClean="0">
                <a:solidFill>
                  <a:srgbClr val="0070C0"/>
                </a:solidFill>
              </a:rPr>
              <a:t>[5</a:t>
            </a:r>
            <a:r>
              <a:rPr lang="cs-CZ" sz="2400" dirty="0">
                <a:solidFill>
                  <a:srgbClr val="0070C0"/>
                </a:solidFill>
              </a:rPr>
              <a:t>]</a:t>
            </a:r>
          </a:p>
          <a:p>
            <a:pPr marL="0" indent="0" algn="r">
              <a:buNone/>
            </a:pPr>
            <a:endParaRPr lang="cs-CZ" sz="2400" dirty="0" smtClean="0"/>
          </a:p>
          <a:p>
            <a:pPr marL="0" indent="0" algn="r">
              <a:buNone/>
            </a:pPr>
            <a:endParaRPr lang="cs-CZ" sz="2400" dirty="0" smtClean="0"/>
          </a:p>
          <a:p>
            <a:pPr marL="0" indent="0" algn="r">
              <a:buNone/>
            </a:pPr>
            <a:r>
              <a:rPr lang="cs-CZ" sz="2400" dirty="0">
                <a:solidFill>
                  <a:srgbClr val="0070C0"/>
                </a:solidFill>
              </a:rPr>
              <a:t>[5]</a:t>
            </a:r>
          </a:p>
          <a:p>
            <a:pPr marL="0" indent="0" algn="r">
              <a:buNone/>
            </a:pPr>
            <a:endParaRPr lang="cs-CZ" sz="2400" dirty="0" smtClean="0"/>
          </a:p>
          <a:p>
            <a:pPr marL="0" indent="0" algn="r">
              <a:buNone/>
            </a:pPr>
            <a:endParaRPr lang="cs-CZ" sz="2400" dirty="0" smtClean="0"/>
          </a:p>
          <a:p>
            <a:pPr marL="0" indent="0" algn="r">
              <a:buNone/>
            </a:pPr>
            <a:r>
              <a:rPr lang="cs-CZ" sz="2400" dirty="0">
                <a:solidFill>
                  <a:srgbClr val="0070C0"/>
                </a:solidFill>
              </a:rPr>
              <a:t>[2]</a:t>
            </a:r>
            <a:endParaRPr lang="cs-CZ" sz="2400" dirty="0"/>
          </a:p>
          <a:p>
            <a:pPr marL="0" indent="0" algn="r">
              <a:buNone/>
            </a:pP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4583396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57748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sz="2400" b="1" dirty="0" smtClean="0"/>
              <a:t>Použité zdroje:</a:t>
            </a:r>
          </a:p>
          <a:p>
            <a:pPr marL="0" indent="0">
              <a:buNone/>
            </a:pPr>
            <a:endParaRPr lang="cs-CZ" sz="2400" b="1" dirty="0" smtClean="0"/>
          </a:p>
          <a:p>
            <a:r>
              <a:rPr lang="cs-CZ" altLang="cs-CZ" sz="2400" dirty="0" smtClean="0"/>
              <a:t>CALDA, Emil a DUPAČ, Václav. </a:t>
            </a:r>
            <a:r>
              <a:rPr lang="cs-CZ" altLang="cs-CZ" sz="2400" i="1" dirty="0" smtClean="0"/>
              <a:t>Matematika pro gymnázia: Kombinatorika, pravděpodobnost, statistika</a:t>
            </a:r>
            <a:r>
              <a:rPr lang="cs-CZ" altLang="cs-CZ" sz="2400" dirty="0" smtClean="0"/>
              <a:t>. 4. </a:t>
            </a:r>
            <a:r>
              <a:rPr lang="cs-CZ" altLang="cs-CZ" sz="2400" dirty="0"/>
              <a:t>vyd. </a:t>
            </a:r>
            <a:r>
              <a:rPr lang="cs-CZ" altLang="cs-CZ" sz="2400" dirty="0" smtClean="0"/>
              <a:t>Praha: Prometheus, 2005. ISBN 978-80-7196-147-5.</a:t>
            </a:r>
          </a:p>
          <a:p>
            <a:r>
              <a:rPr lang="cs-CZ" sz="2400" dirty="0"/>
              <a:t>PETÁKOVÁ, Jindra. </a:t>
            </a:r>
            <a:r>
              <a:rPr lang="cs-CZ" sz="2400" i="1" dirty="0"/>
              <a:t>Příprava k maturitě a k příjímacím zkouškám na vysoké školy.</a:t>
            </a:r>
            <a:r>
              <a:rPr lang="cs-CZ" sz="2400" dirty="0"/>
              <a:t> Praha: Prometheus, 1998. ISBN 80-7196-099-3</a:t>
            </a:r>
          </a:p>
          <a:p>
            <a:pPr marL="0" indent="0">
              <a:buNone/>
            </a:pPr>
            <a:endParaRPr lang="cs-CZ" sz="2000" dirty="0"/>
          </a:p>
        </p:txBody>
      </p:sp>
    </p:spTree>
    <p:extLst>
      <p:ext uri="{BB962C8B-B14F-4D97-AF65-F5344CB8AC3E}">
        <p14:creationId xmlns:p14="http://schemas.microsoft.com/office/powerpoint/2010/main" val="1597912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71</TotalTime>
  <Words>431</Words>
  <Application>Microsoft Office PowerPoint</Application>
  <PresentationFormat>Předvádění na obrazovce (4:3)</PresentationFormat>
  <Paragraphs>98</Paragraphs>
  <Slides>9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9</vt:i4>
      </vt:variant>
    </vt:vector>
  </HeadingPairs>
  <TitlesOfParts>
    <vt:vector size="10" baseType="lpstr">
      <vt:lpstr>Motiv systému Office</vt:lpstr>
      <vt:lpstr>Prezentace aplikace PowerPoint</vt:lpstr>
      <vt:lpstr> Rovnice s kombinačními čísly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Řešte rovnice: </vt:lpstr>
      <vt:lpstr>Prezentace aplikace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Rovnice s kombinačními čísly</dc:title>
  <dc:creator>Owner</dc:creator>
  <cp:lastModifiedBy>Owner</cp:lastModifiedBy>
  <cp:revision>9</cp:revision>
  <dcterms:created xsi:type="dcterms:W3CDTF">2014-03-17T13:51:25Z</dcterms:created>
  <dcterms:modified xsi:type="dcterms:W3CDTF">2014-03-29T14:53:17Z</dcterms:modified>
</cp:coreProperties>
</file>