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61" r:id="rId6"/>
    <p:sldId id="259" r:id="rId7"/>
    <p:sldId id="260" r:id="rId8"/>
    <p:sldId id="263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58" y="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D2F8-A86F-4252-9311-DAD0926B8DF7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F969-4156-444E-9DD9-E3A55FDF2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748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D2F8-A86F-4252-9311-DAD0926B8DF7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F969-4156-444E-9DD9-E3A55FDF2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9973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D2F8-A86F-4252-9311-DAD0926B8DF7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F969-4156-444E-9DD9-E3A55FDF2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9962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D2F8-A86F-4252-9311-DAD0926B8DF7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F969-4156-444E-9DD9-E3A55FDF2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1936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D2F8-A86F-4252-9311-DAD0926B8DF7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F969-4156-444E-9DD9-E3A55FDF2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6932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D2F8-A86F-4252-9311-DAD0926B8DF7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F969-4156-444E-9DD9-E3A55FDF2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6108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D2F8-A86F-4252-9311-DAD0926B8DF7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F969-4156-444E-9DD9-E3A55FDF2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5061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D2F8-A86F-4252-9311-DAD0926B8DF7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F969-4156-444E-9DD9-E3A55FDF2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129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D2F8-A86F-4252-9311-DAD0926B8DF7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F969-4156-444E-9DD9-E3A55FDF2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0029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D2F8-A86F-4252-9311-DAD0926B8DF7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F969-4156-444E-9DD9-E3A55FDF2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1298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D2F8-A86F-4252-9311-DAD0926B8DF7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2F969-4156-444E-9DD9-E3A55FDF2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06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7D2F8-A86F-4252-9311-DAD0926B8DF7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2F969-4156-444E-9DD9-E3A55FDF2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151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440100"/>
              </p:ext>
            </p:extLst>
          </p:nvPr>
        </p:nvGraphicFramePr>
        <p:xfrm>
          <a:off x="611560" y="692697"/>
          <a:ext cx="7848872" cy="4821126"/>
        </p:xfrm>
        <a:graphic>
          <a:graphicData uri="http://schemas.openxmlformats.org/drawingml/2006/table">
            <a:tbl>
              <a:tblPr/>
              <a:tblGrid>
                <a:gridCol w="1816575"/>
                <a:gridCol w="2201426"/>
                <a:gridCol w="969194"/>
                <a:gridCol w="173007"/>
                <a:gridCol w="173007"/>
                <a:gridCol w="436048"/>
                <a:gridCol w="1172211"/>
                <a:gridCol w="907404"/>
              </a:tblGrid>
              <a:tr h="1316995"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302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760" marR="68760" marT="302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Obchodní akademie a Střední odborná škola, gen. F. Fajtla, Louny,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6138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CZ.1.07/1.5.00/34.0644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02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Matematika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2699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Kombinatorika, pravděpodobnost a statistika</a:t>
                      </a: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0780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Faktoriál </a:t>
                      </a: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čísla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13602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Ing. Jana Milková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únor 2014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Ročník   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třetí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65839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Anotace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Prezentace </a:t>
                      </a:r>
                      <a:r>
                        <a:rPr kumimoji="0" lang="cs-C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obsahuje definici faktoriálu, podmínku jeho existence, je zaměřena na pochopení výpočtu faktoriálu a rozkladu faktoriálu na faktoriál nižší a na řešení jednoduchých rovnic s faktoriálem čísla.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03896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Jednotlivé snímky vyučující doprovází výkladem. Žáci píší výklad do sešitů, reagují na dotazy a pod vedením vyučující navrhují řešení uvedených příkladů.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258094" y="890370"/>
            <a:ext cx="4178002" cy="954453"/>
            <a:chOff x="930" y="418"/>
            <a:chExt cx="2451" cy="533"/>
          </a:xfrm>
        </p:grpSpPr>
        <p:pic>
          <p:nvPicPr>
            <p:cNvPr id="4" name="Picture 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418"/>
              <a:ext cx="1829" cy="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5" name="Picture 2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" y="502"/>
              <a:ext cx="36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611560" y="6021288"/>
            <a:ext cx="7920880" cy="700187"/>
          </a:xfrm>
        </p:spPr>
        <p:txBody>
          <a:bodyPr/>
          <a:lstStyle/>
          <a:p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Autorem materiálu a všech jeho částí, není-li uvedeno jinak, je  Ing. </a:t>
            </a:r>
            <a:r>
              <a:rPr lang="cs-CZ" altLang="cs-CZ" i="1" dirty="0" smtClean="0">
                <a:solidFill>
                  <a:srgbClr val="000000"/>
                </a:solidFill>
                <a:cs typeface="Arial" charset="0"/>
              </a:rPr>
              <a:t>Jana Milková. </a:t>
            </a:r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Dostupné z Metodického portálu www.rvp.cz, ISSN: 1802-4785. Provozuje Národní ústav pro vzdělávání, školské poradenské zařízení a zařízení pro další vzdělávání pedagogických pracovníků (NÚV).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774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Faktoriál čísla</a:t>
            </a:r>
            <a:endParaRPr lang="cs-CZ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60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500" dirty="0" smtClean="0"/>
                  <a:t>Pro řešení kombinatorických úloh je nutné definovat nejzákladnější pojem kombinatoriky – </a:t>
                </a:r>
                <a:r>
                  <a:rPr lang="cs-CZ" sz="2500" b="1" dirty="0" smtClean="0">
                    <a:solidFill>
                      <a:srgbClr val="FF0000"/>
                    </a:solidFill>
                  </a:rPr>
                  <a:t>faktoriál čísla</a:t>
                </a:r>
                <a:endParaRPr lang="cs-CZ" sz="2500" b="1" dirty="0" smtClean="0"/>
              </a:p>
              <a:p>
                <a:pPr marL="0" indent="0" algn="ctr">
                  <a:buNone/>
                </a:pPr>
                <a:endParaRPr lang="cs-CZ" sz="2500" b="1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cs-CZ" sz="2500" b="1" i="1" dirty="0">
                    <a:solidFill>
                      <a:srgbClr val="FF0000"/>
                    </a:solidFill>
                    <a:latin typeface="+mj-lt"/>
                    <a:cs typeface="Arial" panose="020B0604020202020204" pitchFamily="34" charset="0"/>
                  </a:rPr>
                  <a:t>	</a:t>
                </a:r>
                <a:r>
                  <a:rPr lang="cs-CZ" sz="2800" b="1" i="1" dirty="0" smtClean="0">
                    <a:latin typeface="+mj-lt"/>
                    <a:cs typeface="Arial" panose="020B0604020202020204" pitchFamily="34" charset="0"/>
                  </a:rPr>
                  <a:t>Faktoriál čísla n</a:t>
                </a:r>
              </a:p>
              <a:p>
                <a:r>
                  <a:rPr lang="cs-CZ" sz="2500" b="1" dirty="0" smtClean="0"/>
                  <a:t> </a:t>
                </a:r>
                <a:r>
                  <a:rPr lang="cs-CZ" sz="2500" dirty="0" smtClean="0"/>
                  <a:t>je součin přirozených čísel 1 až n a značíme jej vykřičníkem:</a:t>
                </a:r>
                <a:endParaRPr lang="cs-CZ" sz="2500" dirty="0"/>
              </a:p>
              <a:p>
                <a:pPr marL="0" indent="0">
                  <a:buNone/>
                </a:pPr>
                <a:r>
                  <a:rPr lang="cs-CZ" sz="2500" b="1" dirty="0" smtClean="0"/>
                  <a:t>	</a:t>
                </a:r>
                <a14:m>
                  <m:oMath xmlns:m="http://schemas.openxmlformats.org/officeDocument/2006/math">
                    <m:r>
                      <a:rPr lang="cs-CZ" sz="2400" b="1" i="1" smtClean="0">
                        <a:latin typeface="Cambria Math"/>
                      </a:rPr>
                      <m:t>𝒏</m:t>
                    </m:r>
                    <m:r>
                      <a:rPr lang="cs-CZ" sz="2400" b="1" i="1" smtClean="0">
                        <a:latin typeface="Cambria Math"/>
                      </a:rPr>
                      <m:t>!=</m:t>
                    </m:r>
                    <m:r>
                      <a:rPr lang="cs-CZ" sz="2400" b="1" i="1" smtClean="0">
                        <a:latin typeface="Cambria Math"/>
                      </a:rPr>
                      <m:t>𝒏</m:t>
                    </m:r>
                    <m:r>
                      <a:rPr lang="cs-CZ" sz="2400" b="1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400" b="1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𝒏</m:t>
                        </m:r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</m:e>
                    </m:d>
                    <m:r>
                      <a:rPr lang="cs-CZ" sz="2400" b="1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400" b="1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𝒏</m:t>
                        </m:r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</m:d>
                    <m:r>
                      <a:rPr lang="cs-CZ" sz="2400" b="1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sz="2400" b="1" i="1" smtClean="0">
                        <a:latin typeface="Cambria Math"/>
                        <a:ea typeface="Cambria Math"/>
                      </a:rPr>
                      <m:t> … ∙</m:t>
                    </m:r>
                    <m:r>
                      <a:rPr lang="cs-CZ" sz="2400" b="1" i="1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cs-CZ" sz="2400" b="1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sz="2400" b="1" i="1" smtClean="0">
                        <a:latin typeface="Cambria Math"/>
                        <a:ea typeface="Cambria Math"/>
                      </a:rPr>
                      <m:t>𝟏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endParaRPr lang="cs-CZ" sz="2500" dirty="0" smtClean="0"/>
              </a:p>
              <a:p>
                <a:r>
                  <a:rPr lang="cs-CZ" sz="2500" dirty="0" smtClean="0"/>
                  <a:t>je definován pouze pro přirozená čísla a nulu</a:t>
                </a:r>
              </a:p>
              <a:p>
                <a:pPr marL="0" indent="0">
                  <a:buNone/>
                </a:pPr>
                <a:endParaRPr lang="cs-CZ" sz="25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5!=5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∙4∙3∙2∙1=120</m:t>
                      </m:r>
                    </m:oMath>
                  </m:oMathPara>
                </a14:m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500" dirty="0"/>
                  <a:t>	</a:t>
                </a:r>
                <a:endParaRPr lang="cs-CZ" sz="2500" dirty="0" smtClean="0"/>
              </a:p>
              <a:p>
                <a:pPr marL="0" indent="0">
                  <a:buNone/>
                </a:pPr>
                <a:r>
                  <a:rPr lang="cs-CZ" sz="2500" dirty="0"/>
                  <a:t>	</a:t>
                </a:r>
                <a:r>
                  <a:rPr lang="cs-CZ" sz="2500" dirty="0" smtClean="0"/>
                  <a:t>	</a:t>
                </a:r>
                <a:r>
                  <a:rPr lang="cs-CZ" sz="2500" dirty="0" smtClean="0">
                    <a:solidFill>
                      <a:srgbClr val="FF0000"/>
                    </a:solidFill>
                  </a:rPr>
                  <a:t>POZOR! </a:t>
                </a:r>
                <a:r>
                  <a:rPr lang="cs-CZ" sz="2500" dirty="0" smtClean="0"/>
                  <a:t>	</a:t>
                </a:r>
                <a14:m>
                  <m:oMath xmlns:m="http://schemas.openxmlformats.org/officeDocument/2006/math">
                    <m:r>
                      <a:rPr lang="cs-CZ" sz="2400" b="1" i="1" smtClean="0">
                        <a:solidFill>
                          <a:srgbClr val="FF0000"/>
                        </a:solidFill>
                        <a:latin typeface="Cambria Math"/>
                      </a:rPr>
                      <m:t>𝟎</m:t>
                    </m:r>
                    <m:r>
                      <a:rPr lang="cs-CZ" sz="2400" b="1" i="1" smtClean="0">
                        <a:solidFill>
                          <a:srgbClr val="FF0000"/>
                        </a:solidFill>
                        <a:latin typeface="Cambria Math"/>
                      </a:rPr>
                      <m:t>!=</m:t>
                    </m:r>
                    <m:r>
                      <a:rPr lang="cs-CZ" sz="2400" b="1" i="1" smtClean="0">
                        <a:solidFill>
                          <a:srgbClr val="FF0000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cs-CZ" sz="2400" b="1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cs-CZ" sz="25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  <a:blipFill rotWithShape="1">
                <a:blip r:embed="rId2"/>
                <a:stretch>
                  <a:fillRect l="-1185" t="-775" r="-741" b="-55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046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500" dirty="0" smtClean="0"/>
                  <a:t>Chceme-li faktoriál rozložit jen částečně, můžeme kdykoli v rozkladu přestat a poslední člen považovat za faktoriál:</a:t>
                </a:r>
              </a:p>
              <a:p>
                <a:pPr marL="0" indent="0">
                  <a:buNone/>
                </a:pPr>
                <a:r>
                  <a:rPr lang="cs-CZ" sz="2500" dirty="0"/>
                  <a:t>	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</a:rPr>
                      <m:t>!=</m:t>
                    </m:r>
                    <m:r>
                      <a:rPr lang="cs-CZ" sz="2400" b="0" i="1" smtClean="0">
                        <a:latin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4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e>
                    </m:d>
                    <m:r>
                      <a:rPr lang="cs-CZ" sz="2400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4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</m:e>
                    </m:d>
                    <m:r>
                      <a:rPr lang="cs-CZ" sz="2400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4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−3</m:t>
                        </m:r>
                      </m:e>
                    </m:d>
                    <m:r>
                      <a:rPr lang="cs-CZ" sz="2400" b="0" i="1" smtClean="0">
                        <a:latin typeface="Cambria Math"/>
                        <a:ea typeface="Cambria Math"/>
                      </a:rPr>
                      <m:t>!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/>
                  <a:t>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/>
                          </a:rPr>
                          <m:t>𝑛</m:t>
                        </m:r>
                        <m:r>
                          <a:rPr lang="cs-CZ" sz="2400" b="0" i="1" smtClean="0">
                            <a:latin typeface="Cambria Math"/>
                          </a:rPr>
                          <m:t>+3</m:t>
                        </m:r>
                      </m:e>
                    </m:d>
                    <m:r>
                      <a:rPr lang="cs-CZ" sz="2400" b="0" i="1" smtClean="0">
                        <a:latin typeface="Cambria Math"/>
                      </a:rPr>
                      <m:t>!=</m:t>
                    </m:r>
                    <m:d>
                      <m:d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/>
                          </a:rPr>
                          <m:t>𝑛</m:t>
                        </m:r>
                        <m:r>
                          <a:rPr lang="cs-CZ" sz="2400" b="0" i="1" smtClean="0">
                            <a:latin typeface="Cambria Math"/>
                          </a:rPr>
                          <m:t>+3</m:t>
                        </m:r>
                      </m:e>
                    </m:d>
                    <m:r>
                      <a:rPr lang="cs-CZ" sz="2400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4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+2</m:t>
                        </m:r>
                      </m:e>
                    </m:d>
                    <m:r>
                      <a:rPr lang="cs-CZ" sz="2400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4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+1</m:t>
                        </m:r>
                      </m:e>
                    </m:d>
                    <m:r>
                      <a:rPr lang="cs-CZ" sz="2400" b="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!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endParaRPr lang="cs-CZ" sz="2500" dirty="0" smtClean="0"/>
              </a:p>
              <a:p>
                <a:pPr marL="0" indent="0">
                  <a:buNone/>
                </a:pPr>
                <a:r>
                  <a:rPr lang="cs-CZ" sz="2500" b="1" dirty="0" smtClean="0"/>
                  <a:t>Př.:</a:t>
                </a:r>
                <a:r>
                  <a:rPr lang="cs-CZ" sz="2500" dirty="0" smtClean="0"/>
                  <a:t>  Dokažte, že platí: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/>
                          </a:rPr>
                          <m:t>𝑛</m:t>
                        </m:r>
                        <m:r>
                          <a:rPr lang="cs-CZ" sz="2400" b="0" i="1" smtClean="0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cs-CZ" sz="2400" b="0" i="1" smtClean="0">
                        <a:latin typeface="Cambria Math"/>
                      </a:rPr>
                      <m:t>!−</m:t>
                    </m:r>
                    <m:r>
                      <a:rPr lang="cs-CZ" sz="2400" b="0" i="1" smtClean="0">
                        <a:latin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</a:rPr>
                      <m:t>!=</m:t>
                    </m:r>
                    <m:r>
                      <a:rPr lang="cs-CZ" sz="2400" b="0" i="1" smtClean="0">
                        <a:latin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!</m:t>
                    </m:r>
                  </m:oMath>
                </a14:m>
                <a:endParaRPr lang="cs-CZ" sz="2400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cs-CZ" sz="2400" dirty="0" smtClean="0"/>
                  <a:t>		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/>
                          </a:rPr>
                          <m:t>𝑛</m:t>
                        </m:r>
                        <m:r>
                          <a:rPr lang="cs-CZ" sz="2400" b="0" i="1" smtClean="0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cs-CZ" sz="240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!−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!=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!</m:t>
                    </m:r>
                  </m:oMath>
                </a14:m>
                <a:endParaRPr lang="cs-CZ" sz="2400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cs-CZ" sz="2500" dirty="0" smtClean="0">
                    <a:ea typeface="Cambria Math"/>
                  </a:rPr>
                  <a:t>	vlevo vytkneme </a:t>
                </a:r>
                <a14:m>
                  <m:oMath xmlns:m="http://schemas.openxmlformats.org/officeDocument/2006/math">
                    <m:r>
                      <a:rPr lang="cs-CZ" sz="2500" b="0" i="1" smtClean="0">
                        <a:latin typeface="Cambria Math"/>
                      </a:rPr>
                      <m:t>𝑛</m:t>
                    </m:r>
                    <m:r>
                      <a:rPr lang="cs-CZ" sz="2500" b="0" i="1" smtClean="0">
                        <a:latin typeface="Cambria Math"/>
                      </a:rPr>
                      <m:t>!</m:t>
                    </m:r>
                  </m:oMath>
                </a14:m>
                <a:endParaRPr lang="cs-CZ" sz="2500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cs-CZ" sz="2500" dirty="0" smtClean="0"/>
                  <a:t>			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</a:rPr>
                      <m:t>!∙</m:t>
                    </m:r>
                    <m:d>
                      <m:dPr>
                        <m:begChr m:val="["/>
                        <m:endChr m:val="]"/>
                        <m:ctrlPr>
                          <a:rPr lang="cs-CZ" sz="24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+1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e>
                    </m:d>
                    <m:r>
                      <a:rPr lang="cs-CZ" sz="24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!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500" dirty="0"/>
                  <a:t>	</a:t>
                </a:r>
                <a:r>
                  <a:rPr lang="cs-CZ" sz="2500" dirty="0" smtClean="0"/>
                  <a:t>po úpravě dostáváme</a:t>
                </a:r>
              </a:p>
              <a:p>
                <a:pPr marL="0" indent="0">
                  <a:buNone/>
                </a:pPr>
                <a:r>
                  <a:rPr lang="cs-CZ" sz="2500" dirty="0"/>
                  <a:t>	</a:t>
                </a:r>
                <a:r>
                  <a:rPr lang="cs-CZ" sz="2500" dirty="0" smtClean="0"/>
                  <a:t>		</a:t>
                </a:r>
                <a14:m>
                  <m:oMath xmlns:m="http://schemas.openxmlformats.org/officeDocument/2006/math">
                    <m:r>
                      <a:rPr lang="cs-CZ" sz="2400" b="0" i="1" u="sng" smtClean="0">
                        <a:latin typeface="Cambria Math"/>
                      </a:rPr>
                      <m:t>𝑛</m:t>
                    </m:r>
                    <m:r>
                      <a:rPr lang="cs-CZ" sz="2400" b="0" i="1" u="sng" smtClean="0">
                        <a:latin typeface="Cambria Math"/>
                      </a:rPr>
                      <m:t>!∙</m:t>
                    </m:r>
                    <m:r>
                      <a:rPr lang="cs-CZ" sz="2400" b="0" i="1" u="sng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u="sng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2400" b="0" i="1" u="sng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u="sng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sz="2400" b="0" i="1" u="sng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u="sng" smtClean="0">
                        <a:latin typeface="Cambria Math"/>
                        <a:ea typeface="Cambria Math"/>
                      </a:rPr>
                      <m:t>!</m:t>
                    </m:r>
                  </m:oMath>
                </a14:m>
                <a:endParaRPr lang="cs-CZ" sz="2400" u="sng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  <a:blipFill rotWithShape="1">
                <a:blip r:embed="rId2"/>
                <a:stretch>
                  <a:fillRect l="-1185" t="-77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504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cs-CZ" sz="2800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Faktoriál čísla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Vypočtěte:</a:t>
                </a:r>
              </a:p>
              <a:p>
                <a:pPr marL="457200" indent="-457200">
                  <a:buAutoNum type="alphaLcParenR"/>
                </a:pPr>
                <a14:m>
                  <m:oMath xmlns:m="http://schemas.openxmlformats.org/officeDocument/2006/math">
                    <m:r>
                      <a:rPr lang="cs-CZ" sz="2400" b="0" i="0" smtClean="0">
                        <a:latin typeface="Cambria Math"/>
                      </a:rPr>
                      <m:t>5! </m:t>
                    </m:r>
                  </m:oMath>
                </a14:m>
                <a:r>
                  <a:rPr lang="cs-CZ" sz="2400" dirty="0" smtClean="0"/>
                  <a:t>		b)   10!		c)  (-4)!		d)  1!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cs-CZ" sz="180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1800" i="1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120;</m:t>
                          </m:r>
                          <m:r>
                            <a:rPr lang="cs-CZ" sz="1800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3 628 800</m:t>
                          </m:r>
                          <m:r>
                            <a:rPr lang="cs-CZ" sz="1800" i="1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;</m:t>
                          </m:r>
                          <m:r>
                            <a:rPr lang="cs-CZ" sz="1800" i="1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𝑛𝑒𝑙𝑧𝑒</m:t>
                          </m:r>
                          <m:r>
                            <a:rPr lang="cs-CZ" sz="1800" i="1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;1</m:t>
                          </m:r>
                        </m:e>
                      </m:d>
                    </m:oMath>
                  </m:oMathPara>
                </a14:m>
                <a:endParaRPr lang="cs-CZ" sz="1800" dirty="0" smtClean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Vyjádřete:</a:t>
                </a:r>
              </a:p>
              <a:p>
                <a:pPr marL="457200" indent="-457200"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sz="2400" i="1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</a:rPr>
                          <m:t>k</m:t>
                        </m:r>
                        <m:r>
                          <a:rPr lang="cs-CZ" sz="2400" b="0" i="0" smtClean="0">
                            <a:latin typeface="Cambria Math"/>
                          </a:rPr>
                          <m:t>+4</m:t>
                        </m:r>
                      </m:e>
                    </m:d>
                    <m:r>
                      <a:rPr lang="cs-CZ" sz="2400" b="0" i="0" smtClean="0">
                        <a:latin typeface="Cambria Math"/>
                      </a:rPr>
                      <m:t>! </m:t>
                    </m:r>
                  </m:oMath>
                </a14:m>
                <a:r>
                  <a:rPr lang="cs-CZ" sz="2400" dirty="0" smtClean="0"/>
                  <a:t>	b)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i="1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</a:rPr>
                          <m:t>a</m:t>
                        </m:r>
                        <m:r>
                          <a:rPr lang="cs-CZ" sz="2400" b="0" i="0" smtClean="0">
                            <a:latin typeface="Cambria Math"/>
                          </a:rPr>
                          <m:t>−3</m:t>
                        </m:r>
                      </m:e>
                    </m:d>
                    <m:r>
                      <a:rPr lang="cs-CZ" sz="2400" b="0" i="0" smtClean="0">
                        <a:latin typeface="Cambria Math"/>
                      </a:rPr>
                      <m:t>!</m:t>
                    </m:r>
                  </m:oMath>
                </a14:m>
                <a:r>
                  <a:rPr lang="cs-CZ" sz="2400" dirty="0" smtClean="0"/>
                  <a:t>	c)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400" b="0" i="0" smtClean="0">
                        <a:latin typeface="Cambria Math"/>
                      </a:rPr>
                      <m:t>n</m:t>
                    </m:r>
                    <m:r>
                      <a:rPr lang="cs-CZ" sz="2400" b="0" i="0" smtClean="0">
                        <a:latin typeface="Cambria Math"/>
                      </a:rPr>
                      <m:t>!</m:t>
                    </m:r>
                  </m:oMath>
                </a14:m>
                <a:r>
                  <a:rPr lang="cs-CZ" sz="2400" dirty="0" smtClean="0"/>
                  <a:t>		d)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0" i="0" smtClean="0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</a:rPr>
                          <m:t>n</m:t>
                        </m:r>
                        <m:r>
                          <a:rPr lang="cs-CZ" sz="2400" b="0" i="0" smtClean="0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cs-CZ" sz="2400" b="0" i="0" smtClean="0">
                        <a:latin typeface="Cambria Math"/>
                      </a:rPr>
                      <m:t>!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cs-CZ" sz="180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cs-CZ" sz="1800" i="1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1800" i="1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</a:rPr>
                                <m:t>𝑘</m:t>
                              </m:r>
                              <m:r>
                                <a:rPr lang="cs-CZ" sz="1800" i="1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</a:rPr>
                                <m:t>+4</m:t>
                              </m:r>
                            </m:e>
                          </m:d>
                          <m:r>
                            <a:rPr lang="cs-CZ" sz="1800" i="1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1800" i="1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1800" i="1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cs-CZ" sz="1800" i="1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+3</m:t>
                              </m:r>
                            </m:e>
                          </m:d>
                          <m:r>
                            <a:rPr lang="cs-CZ" sz="1800" i="1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!;</m:t>
                          </m:r>
                          <m:d>
                            <m:dPr>
                              <m:ctrlPr>
                                <a:rPr lang="cs-CZ" sz="180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  <m: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−3</m:t>
                              </m:r>
                            </m:e>
                          </m:d>
                          <m:r>
                            <a:rPr lang="cs-CZ" sz="180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180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  <m: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−4</m:t>
                              </m:r>
                            </m:e>
                          </m:d>
                          <m:r>
                            <a:rPr lang="cs-CZ" sz="1800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!;</m:t>
                          </m:r>
                          <m:r>
                            <a:rPr lang="cs-CZ" sz="1800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a:rPr lang="cs-CZ" sz="1800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  <m: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cs-CZ" sz="1800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!; </m:t>
                          </m:r>
                          <m:d>
                            <m:dPr>
                              <m:ctrlP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  <m: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cs-CZ" sz="1800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</m:d>
                          <m:r>
                            <a:rPr lang="cs-CZ" sz="1800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e>
                      </m:d>
                    </m:oMath>
                  </m:oMathPara>
                </a14:m>
                <a:endParaRPr lang="cs-CZ" sz="1800" dirty="0" smtClean="0"/>
              </a:p>
              <a:p>
                <a:pPr marL="0" indent="0">
                  <a:buNone/>
                </a:pPr>
                <a:endParaRPr lang="cs-CZ" sz="2400" dirty="0"/>
              </a:p>
              <a:p>
                <a:pPr marL="0" indent="0">
                  <a:buNone/>
                </a:pPr>
                <a:r>
                  <a:rPr lang="cs-CZ" sz="2400" dirty="0" smtClean="0"/>
                  <a:t>Vypočtěte bez použití kalkulačky:</a:t>
                </a:r>
              </a:p>
              <a:p>
                <a:pPr marL="0" indent="0">
                  <a:buNone/>
                </a:pPr>
                <a:r>
                  <a:rPr lang="cs-CZ" sz="2400" dirty="0">
                    <a:latin typeface="Cambria Math"/>
                  </a:rPr>
                  <a:t>a</a:t>
                </a:r>
                <a:r>
                  <a:rPr lang="cs-CZ" sz="2400" dirty="0" smtClean="0">
                    <a:latin typeface="Cambria Math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10!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8!</m:t>
                        </m:r>
                      </m:den>
                    </m:f>
                  </m:oMath>
                </a14:m>
                <a:r>
                  <a:rPr lang="cs-CZ" sz="2400" dirty="0" smtClean="0"/>
                  <a:t>		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4!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∙6!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3!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400" b="0" i="1" smtClean="0">
                            <a:latin typeface="Cambria Math"/>
                          </a:rPr>
                          <m:t>5!</m:t>
                        </m:r>
                      </m:den>
                    </m:f>
                  </m:oMath>
                </a14:m>
                <a:r>
                  <a:rPr lang="cs-CZ" sz="2400" dirty="0" smtClean="0"/>
                  <a:t>		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6!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r>
                  <a:rPr lang="cs-CZ" sz="2400" dirty="0" smtClean="0"/>
                  <a:t>		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4!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3!</m:t>
                        </m:r>
                      </m:den>
                    </m:f>
                  </m:oMath>
                </a14:m>
                <a:endParaRPr lang="cs-CZ" sz="2400" dirty="0"/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cs-CZ" sz="180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1800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90;24;24; </m:t>
                          </m:r>
                          <m:f>
                            <m:fPr>
                              <m:ctrlP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</a:rPr>
                                <m:t>11</m:t>
                              </m:r>
                            </m:num>
                            <m:den>
                              <m:r>
                                <a:rPr lang="cs-CZ" sz="1800" b="0" i="1" smtClean="0">
                                  <a:solidFill>
                                    <a:schemeClr val="tx2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/>
                                </a:rPr>
                                <m:t>24</m:t>
                              </m:r>
                            </m:den>
                          </m:f>
                          <m:r>
                            <a:rPr lang="cs-CZ" sz="1800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  </m:t>
                          </m:r>
                        </m:e>
                      </m:d>
                    </m:oMath>
                  </m:oMathPara>
                </a14:m>
                <a:endParaRPr lang="cs-CZ" sz="1800" dirty="0" smtClean="0"/>
              </a:p>
              <a:p>
                <a:pPr marL="0" indent="0">
                  <a:buNone/>
                </a:pPr>
                <a:endParaRPr lang="cs-CZ" sz="24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  <a:blipFill rotWithShape="1">
                <a:blip r:embed="rId2"/>
                <a:stretch>
                  <a:fillRect l="-1111" t="-99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546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cs-CZ" sz="2800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Faktoriál ve zlomku:</a:t>
                </a:r>
              </a:p>
              <a:p>
                <a:pPr marL="0" indent="0">
                  <a:buNone/>
                </a:pPr>
                <a:r>
                  <a:rPr lang="cs-CZ" sz="2500" dirty="0" smtClean="0"/>
                  <a:t>větší výraz rozkládáme tak dlouho, dokud nedostaneme stejnou hodnotu, jakou má výraz menší:</a:t>
                </a:r>
              </a:p>
              <a:p>
                <a:pPr marL="0" indent="0">
                  <a:buNone/>
                </a:pPr>
                <a:endParaRPr lang="cs-CZ" sz="25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+3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cs-CZ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/>
                            </a:rPr>
                            <m:t>!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+3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  <m: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  <m:t>+2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  <m: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cs-CZ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/>
                            </a:rPr>
                            <m:t>!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cs-CZ" sz="2400" b="0" i="1" smtClean="0">
                              <a:latin typeface="Cambria Math"/>
                            </a:rPr>
                            <m:t>+3</m:t>
                          </m:r>
                        </m:e>
                      </m:d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+2</m:t>
                          </m:r>
                        </m:e>
                      </m:d>
                    </m:oMath>
                  </m:oMathPara>
                </a14:m>
                <a:endParaRPr lang="cs-CZ" sz="2400" b="0" dirty="0" smtClean="0">
                  <a:ea typeface="Cambria Math"/>
                </a:endParaRPr>
              </a:p>
              <a:p>
                <a:pPr marL="0" indent="0">
                  <a:buNone/>
                </a:pPr>
                <a:endParaRPr lang="cs-CZ" sz="2500" dirty="0" smtClean="0"/>
              </a:p>
              <a:p>
                <a:pPr marL="0" indent="0">
                  <a:buNone/>
                </a:pPr>
                <a:r>
                  <a:rPr lang="cs-CZ" sz="2500" dirty="0" smtClean="0"/>
                  <a:t>Při úpravách výrazů s faktoriály je nutné stanovit podmínky existence výrazů:</a:t>
                </a:r>
              </a:p>
              <a:p>
                <a:pPr marL="0" indent="0">
                  <a:buNone/>
                </a:pPr>
                <a:endParaRPr lang="cs-CZ" sz="2500" dirty="0" smtClean="0"/>
              </a:p>
              <a:p>
                <a:pPr marL="0" indent="0">
                  <a:buNone/>
                </a:pPr>
                <a:r>
                  <a:rPr lang="cs-CZ" sz="2500" b="0" dirty="0" smtClean="0"/>
                  <a:t>	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</a:rPr>
                      <m:t>+1≥0  ⇒   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≥−1,  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𝑁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endParaRPr lang="cs-CZ" sz="2500" dirty="0" smtClean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  <a:blipFill rotWithShape="1">
                <a:blip r:embed="rId2"/>
                <a:stretch>
                  <a:fillRect l="-1185" t="-99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146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620688"/>
                <a:ext cx="8640960" cy="5505475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d>
                          <m:dPr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−5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−4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−5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−4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−5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𝑛</m:t>
                        </m:r>
                        <m:r>
                          <a:rPr lang="cs-CZ" sz="2400" b="0" i="1" smtClean="0">
                            <a:latin typeface="Cambria Math"/>
                          </a:rPr>
                          <m:t>−4−1</m:t>
                        </m:r>
                      </m:num>
                      <m:den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−4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−5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/>
                          </a:rPr>
                          <m:t>𝑛</m:t>
                        </m:r>
                        <m:r>
                          <a:rPr lang="cs-CZ" sz="2400" i="1">
                            <a:latin typeface="Cambria Math"/>
                          </a:rPr>
                          <m:t>−5</m:t>
                        </m:r>
                      </m:num>
                      <m:den>
                        <m:d>
                          <m:d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i="1">
                                <a:latin typeface="Cambria Math"/>
                              </a:rPr>
                              <m:t>𝑛</m:t>
                            </m:r>
                            <m:r>
                              <a:rPr lang="cs-CZ" sz="2400" i="1">
                                <a:latin typeface="Cambria Math"/>
                              </a:rPr>
                              <m:t>−4</m:t>
                            </m:r>
                          </m:e>
                        </m:d>
                        <m:r>
                          <a:rPr lang="cs-CZ" sz="2400" i="1">
                            <a:latin typeface="Cambria Math"/>
                          </a:rPr>
                          <m:t>!</m:t>
                        </m:r>
                      </m:den>
                    </m:f>
                  </m:oMath>
                </a14:m>
                <a:endParaRPr lang="cs-CZ" sz="24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cs-CZ" sz="2500" dirty="0" smtClean="0"/>
                  <a:t>						</a:t>
                </a:r>
                <a14:m>
                  <m:oMath xmlns:m="http://schemas.openxmlformats.org/officeDocument/2006/math">
                    <m:r>
                      <a:rPr lang="cs-CZ" sz="1800" b="0" i="1" smtClean="0">
                        <a:latin typeface="Cambria Math"/>
                      </a:rPr>
                      <m:t>𝑛</m:t>
                    </m:r>
                    <m:r>
                      <a:rPr lang="cs-CZ" sz="1800" b="0" i="1" smtClean="0">
                        <a:latin typeface="Cambria Math"/>
                      </a:rPr>
                      <m:t>−5≥0  ⇒  </m:t>
                    </m:r>
                    <m:r>
                      <a:rPr lang="cs-CZ" sz="18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1800" b="0" i="1" smtClean="0">
                        <a:latin typeface="Cambria Math"/>
                        <a:ea typeface="Cambria Math"/>
                      </a:rPr>
                      <m:t>≥5</m:t>
                    </m:r>
                  </m:oMath>
                </a14:m>
                <a:r>
                  <a:rPr lang="cs-CZ" sz="1800" dirty="0" smtClean="0"/>
                  <a:t>, </a:t>
                </a:r>
                <a14:m>
                  <m:oMath xmlns:m="http://schemas.openxmlformats.org/officeDocument/2006/math">
                    <m:r>
                      <a:rPr lang="cs-CZ" sz="1800" b="0" i="1" smtClean="0">
                        <a:latin typeface="Cambria Math"/>
                      </a:rPr>
                      <m:t>𝑛</m:t>
                    </m:r>
                    <m:r>
                      <a:rPr lang="cs-CZ" sz="1800" b="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sz="1800" b="0" i="1" smtClean="0">
                        <a:latin typeface="Cambria Math"/>
                        <a:ea typeface="Cambria Math"/>
                      </a:rPr>
                      <m:t>𝑁</m:t>
                    </m:r>
                  </m:oMath>
                </a14:m>
                <a:endParaRPr lang="cs-CZ" sz="1800" dirty="0" smtClean="0"/>
              </a:p>
              <a:p>
                <a:pPr marL="0" indent="0">
                  <a:buNone/>
                </a:pPr>
                <a:endParaRPr lang="cs-CZ" sz="180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𝑛</m:t>
                        </m:r>
                        <m:r>
                          <a:rPr lang="cs-CZ" sz="2400" b="0" i="1" smtClean="0">
                            <a:latin typeface="Cambria Math"/>
                          </a:rPr>
                          <m:t>!∙</m:t>
                        </m:r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+1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</a:rPr>
                          <m:t>!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+2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𝑛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!∙</m:t>
                        </m:r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+1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</a:rPr>
                          <m:t>!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+2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+1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𝑛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𝑛</m:t>
                        </m:r>
                        <m:r>
                          <a:rPr lang="cs-CZ" sz="2400" b="0" i="1" smtClean="0">
                            <a:latin typeface="Cambria Math"/>
                          </a:rPr>
                          <m:t>+2</m:t>
                        </m:r>
                      </m:den>
                    </m:f>
                  </m:oMath>
                </a14:m>
                <a:r>
                  <a:rPr lang="cs-CZ" sz="2200" dirty="0" smtClean="0"/>
                  <a:t>	 </a:t>
                </a:r>
                <a14:m>
                  <m:oMath xmlns:m="http://schemas.openxmlformats.org/officeDocument/2006/math">
                    <m:r>
                      <a:rPr lang="cs-CZ" sz="2000" b="0" i="1" smtClean="0">
                        <a:latin typeface="Cambria Math"/>
                      </a:rPr>
                      <m:t>𝑛</m:t>
                    </m:r>
                    <m:r>
                      <a:rPr lang="cs-CZ" sz="2000" b="0" i="1" smtClean="0">
                        <a:latin typeface="Cambria Math"/>
                      </a:rPr>
                      <m:t>−1≥0 ⇒ </m:t>
                    </m:r>
                    <m:r>
                      <a:rPr lang="cs-CZ" sz="2000" b="0" i="1" smtClean="0">
                        <a:latin typeface="Cambria Math"/>
                      </a:rPr>
                      <m:t>𝑛</m:t>
                    </m:r>
                    <m:r>
                      <a:rPr lang="cs-CZ" sz="2000" b="0" i="1" smtClean="0">
                        <a:latin typeface="Cambria Math"/>
                        <a:ea typeface="Cambria Math"/>
                      </a:rPr>
                      <m:t>≥1</m:t>
                    </m:r>
                  </m:oMath>
                </a14:m>
                <a:endParaRPr lang="cs-CZ" sz="2000" dirty="0" smtClean="0"/>
              </a:p>
              <a:p>
                <a:endParaRPr lang="cs-CZ" sz="2000" dirty="0" smtClean="0"/>
              </a:p>
              <a:p>
                <a:pPr marL="0" indent="0">
                  <a:buNone/>
                </a:pPr>
                <a:r>
                  <a:rPr lang="cs-CZ" sz="2500" dirty="0" smtClean="0"/>
                  <a:t>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4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1" i="1" smtClean="0">
                                <a:latin typeface="Cambria Math"/>
                              </a:rPr>
                              <m:t>𝒏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𝟐</m:t>
                            </m:r>
                          </m:e>
                        </m:d>
                        <m:r>
                          <a:rPr lang="cs-CZ" sz="2400" b="1" i="1" smtClean="0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400" b="1" i="1" smtClean="0">
                            <a:latin typeface="Cambria Math"/>
                          </a:rPr>
                          <m:t>𝒏</m:t>
                        </m:r>
                        <m:r>
                          <a:rPr lang="cs-CZ" sz="2400" b="1" i="1" smtClean="0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400" b="1" i="1" smtClean="0">
                        <a:latin typeface="Cambria Math"/>
                      </a:rPr>
                      <m:t>−</m:t>
                    </m:r>
                    <m:r>
                      <a:rPr lang="cs-CZ" sz="2400" b="1" i="1" smtClean="0">
                        <a:latin typeface="Cambria Math"/>
                      </a:rPr>
                      <m:t>𝟐</m:t>
                    </m:r>
                    <m:f>
                      <m:fPr>
                        <m:ctrlPr>
                          <a:rPr lang="cs-CZ" sz="2400" b="1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4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1" i="1" smtClean="0">
                                <a:latin typeface="Cambria Math"/>
                              </a:rPr>
                              <m:t>𝒏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𝟏</m:t>
                            </m:r>
                          </m:e>
                        </m:d>
                        <m:r>
                          <a:rPr lang="cs-CZ" sz="2400" b="1" i="1" smtClean="0">
                            <a:latin typeface="Cambria Math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cs-CZ" sz="24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1" i="1" smtClean="0">
                                <a:latin typeface="Cambria Math"/>
                              </a:rPr>
                              <m:t>𝒏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𝟏</m:t>
                            </m:r>
                          </m:e>
                        </m:d>
                        <m:r>
                          <a:rPr lang="cs-CZ" sz="2400" b="1" i="1" smtClean="0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400" b="1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 smtClean="0">
                            <a:latin typeface="Cambria Math"/>
                          </a:rPr>
                          <m:t>𝒏</m:t>
                        </m:r>
                        <m:r>
                          <a:rPr lang="cs-CZ" sz="2400" b="1" i="1" smtClean="0">
                            <a:latin typeface="Cambria Math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cs-CZ" sz="24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1" i="1" smtClean="0">
                                <a:latin typeface="Cambria Math"/>
                              </a:rPr>
                              <m:t>𝒏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𝟐</m:t>
                            </m:r>
                          </m:e>
                        </m:d>
                        <m:r>
                          <a:rPr lang="cs-CZ" sz="2400" b="1" i="1" smtClean="0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4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1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4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1" i="1" smtClean="0">
                                <a:latin typeface="Cambria Math"/>
                              </a:rPr>
                              <m:t>𝒏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𝟐</m:t>
                            </m:r>
                          </m:e>
                        </m:d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  <m:t>𝒏</m:t>
                            </m:r>
                            <m: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e>
                        </m:d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𝒏</m:t>
                        </m:r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!</m:t>
                        </m:r>
                      </m:num>
                      <m:den>
                        <m:r>
                          <a:rPr lang="cs-CZ" sz="2400" b="1" i="1" smtClean="0">
                            <a:latin typeface="Cambria Math"/>
                          </a:rPr>
                          <m:t>𝒏</m:t>
                        </m:r>
                        <m:r>
                          <a:rPr lang="cs-CZ" sz="2400" b="1" i="1" smtClean="0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400" b="1" i="1" smtClean="0">
                        <a:latin typeface="Cambria Math"/>
                      </a:rPr>
                      <m:t>−</m:t>
                    </m:r>
                    <m:r>
                      <a:rPr lang="cs-CZ" sz="2400" b="1" i="1" smtClean="0">
                        <a:latin typeface="Cambria Math"/>
                      </a:rPr>
                      <m:t>𝟐</m:t>
                    </m:r>
                    <m:f>
                      <m:fPr>
                        <m:ctrlPr>
                          <a:rPr lang="cs-CZ" sz="2400" b="1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4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1" i="1" smtClean="0">
                                <a:latin typeface="Cambria Math"/>
                              </a:rPr>
                              <m:t>𝒏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𝟏</m:t>
                            </m:r>
                          </m:e>
                        </m:d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𝒏</m:t>
                        </m:r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  <m:t>𝒏</m:t>
                            </m:r>
                            <m: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e>
                        </m:d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cs-CZ" sz="24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1" i="1" smtClean="0">
                                <a:latin typeface="Cambria Math"/>
                              </a:rPr>
                              <m:t>𝒏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𝟏</m:t>
                            </m:r>
                          </m:e>
                        </m:d>
                        <m:r>
                          <a:rPr lang="cs-CZ" sz="2400" b="1" i="1" smtClean="0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400" b="1" i="1" smtClean="0">
                        <a:latin typeface="Cambria Math"/>
                      </a:rPr>
                      <m:t>++</m:t>
                    </m:r>
                    <m:f>
                      <m:fPr>
                        <m:ctrlPr>
                          <a:rPr lang="cs-CZ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 smtClean="0">
                            <a:latin typeface="Cambria Math"/>
                          </a:rPr>
                          <m:t>𝒏</m:t>
                        </m:r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  <m:t>𝒏</m:t>
                            </m:r>
                            <m: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e>
                        </m:d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  <m:t>𝒏</m:t>
                            </m:r>
                            <m: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e>
                        </m:d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cs-CZ" sz="24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1" i="1" smtClean="0">
                                <a:latin typeface="Cambria Math"/>
                              </a:rPr>
                              <m:t>𝒏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𝟐</m:t>
                            </m:r>
                          </m:e>
                        </m:d>
                        <m:r>
                          <a:rPr lang="cs-CZ" sz="2400" b="1" i="1" smtClean="0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400" b="1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sz="2400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0" i="1" dirty="0" smtClean="0">
                            <a:latin typeface="Cambria Math"/>
                          </a:rPr>
                          <m:t>𝑛</m:t>
                        </m:r>
                        <m:r>
                          <a:rPr lang="cs-CZ" sz="2400" b="0" i="1" dirty="0" smtClean="0">
                            <a:latin typeface="Cambria Math"/>
                          </a:rPr>
                          <m:t>+2</m:t>
                        </m:r>
                      </m:e>
                    </m:d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400" b="0" i="1" dirty="0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400" b="0" i="1" dirty="0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cs-CZ" sz="2400" b="0" i="1" dirty="0" smtClean="0">
                            <a:latin typeface="Cambria Math"/>
                            <a:ea typeface="Cambria Math"/>
                          </a:rPr>
                          <m:t>+1</m:t>
                        </m:r>
                      </m:e>
                    </m:d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−2∙</m:t>
                    </m:r>
                    <m:d>
                      <m:dPr>
                        <m:ctrlPr>
                          <a:rPr lang="cs-CZ" sz="2400" b="0" i="1" dirty="0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400" b="0" i="1" dirty="0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cs-CZ" sz="2400" b="0" i="1" dirty="0" smtClean="0">
                            <a:latin typeface="Cambria Math"/>
                            <a:ea typeface="Cambria Math"/>
                          </a:rPr>
                          <m:t>+1</m:t>
                        </m:r>
                      </m:e>
                    </m:d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400" b="0" i="1" dirty="0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400" b="0" i="1" dirty="0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cs-CZ" sz="2400" b="0" i="1" dirty="0" smtClean="0">
                            <a:latin typeface="Cambria Math"/>
                            <a:ea typeface="Cambria Math"/>
                          </a:rPr>
                          <m:t>−1</m:t>
                        </m:r>
                      </m:e>
                    </m:d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cs-CZ" sz="2400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2400" b="0" i="1" dirty="0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  <m:sup>
                        <m:r>
                          <a:rPr lang="cs-CZ" sz="2400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+3</m:t>
                    </m:r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+2−2</m:t>
                    </m:r>
                    <m:sSup>
                      <m:sSupPr>
                        <m:ctrlPr>
                          <a:rPr lang="cs-CZ" sz="2400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2400" b="0" i="1" dirty="0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  <m:sup>
                        <m:r>
                          <a:rPr lang="cs-CZ" sz="2400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−2</m:t>
                    </m:r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cs-CZ" sz="2400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2400" b="0" i="1" dirty="0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  <m:sup>
                        <m:r>
                          <a:rPr lang="cs-CZ" sz="2400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dirty="0" smtClean="0">
                        <a:latin typeface="Cambria Math"/>
                        <a:ea typeface="Cambria Math"/>
                      </a:rPr>
                      <m:t>=2</m:t>
                    </m:r>
                  </m:oMath>
                </a14:m>
                <a:r>
                  <a:rPr lang="cs-CZ" sz="1800" dirty="0" smtClean="0"/>
                  <a:t>							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</a:rPr>
                      <m:t>−2≥0   ⇒   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≥2</m:t>
                    </m:r>
                  </m:oMath>
                </a14:m>
                <a:endParaRPr lang="cs-CZ" sz="2400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620688"/>
                <a:ext cx="8640960" cy="5505475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31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251520" y="1124744"/>
                <a:ext cx="3672408" cy="5001419"/>
              </a:xfr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spcBef>
                    <a:spcPts val="120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200" i="1">
                              <a:latin typeface="Cambria Math"/>
                            </a:rPr>
                            <m:t>𝑛</m:t>
                          </m:r>
                          <m:r>
                            <a:rPr lang="cs-CZ" sz="2200" i="1">
                              <a:latin typeface="Cambria Math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cs-CZ" sz="22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2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cs-CZ" sz="2200" i="1">
                                  <a:latin typeface="Cambria Math"/>
                                </a:rPr>
                                <m:t>−2</m:t>
                              </m:r>
                            </m:e>
                          </m:d>
                          <m:r>
                            <a:rPr lang="cs-CZ" sz="2200" i="1">
                              <a:latin typeface="Cambria Math"/>
                            </a:rPr>
                            <m:t>!</m:t>
                          </m:r>
                        </m:den>
                      </m:f>
                      <m:r>
                        <a:rPr lang="cs-CZ" sz="2200" i="1">
                          <a:latin typeface="Cambria Math"/>
                        </a:rPr>
                        <m:t>=4</m:t>
                      </m:r>
                      <m:r>
                        <a:rPr lang="cs-CZ" sz="2200" i="1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cs-CZ" sz="2200" dirty="0" smtClean="0"/>
              </a:p>
              <a:p>
                <a:pPr marL="0" indent="0">
                  <a:spcBef>
                    <a:spcPts val="1200"/>
                  </a:spcBef>
                  <a:spcAft>
                    <a:spcPts val="600"/>
                  </a:spcAft>
                  <a:buNone/>
                </a:pPr>
                <a:endParaRPr lang="cs-CZ" sz="200" dirty="0" smtClean="0"/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200" i="1">
                              <a:latin typeface="Cambria Math"/>
                            </a:rPr>
                            <m:t>𝑛</m:t>
                          </m:r>
                          <m:r>
                            <a:rPr lang="cs-CZ" sz="2200" i="1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200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200" i="1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  <m:r>
                                <a:rPr lang="cs-CZ" sz="2200" i="1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cs-CZ" sz="2200" i="1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200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200" i="1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  <m:r>
                                <a:rPr lang="cs-CZ" sz="2200" i="1">
                                  <a:latin typeface="Cambria Math"/>
                                  <a:ea typeface="Cambria Math"/>
                                </a:rPr>
                                <m:t>−2</m:t>
                              </m:r>
                            </m:e>
                          </m:d>
                          <m:r>
                            <a:rPr lang="cs-CZ" sz="2200" i="1">
                              <a:latin typeface="Cambria Math"/>
                              <a:ea typeface="Cambria Math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cs-CZ" sz="22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2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cs-CZ" sz="2200" i="1">
                                  <a:latin typeface="Cambria Math"/>
                                </a:rPr>
                                <m:t>−2</m:t>
                              </m:r>
                            </m:e>
                          </m:d>
                          <m:r>
                            <a:rPr lang="cs-CZ" sz="2200" i="1">
                              <a:latin typeface="Cambria Math"/>
                            </a:rPr>
                            <m:t>!</m:t>
                          </m:r>
                        </m:den>
                      </m:f>
                      <m:r>
                        <a:rPr lang="cs-CZ" sz="2200" i="1">
                          <a:latin typeface="Cambria Math"/>
                        </a:rPr>
                        <m:t>=4</m:t>
                      </m:r>
                      <m:r>
                        <a:rPr lang="cs-CZ" sz="2200" i="1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cs-CZ" sz="2200" dirty="0" smtClean="0"/>
              </a:p>
              <a:p>
                <a:pPr marL="0" indent="0">
                  <a:spcBef>
                    <a:spcPts val="1200"/>
                  </a:spcBef>
                  <a:buNone/>
                </a:pPr>
                <a:endParaRPr lang="cs-CZ" sz="200" dirty="0" smtClean="0"/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cs-CZ" sz="2200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200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cs-CZ" sz="22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200" b="0" i="1" smtClean="0">
                        <a:latin typeface="Cambria Math"/>
                      </a:rPr>
                      <m:t>−</m:t>
                    </m:r>
                    <m:r>
                      <a:rPr lang="cs-CZ" sz="2200" b="0" i="1" smtClean="0">
                        <a:latin typeface="Cambria Math"/>
                      </a:rPr>
                      <m:t>𝑛</m:t>
                    </m:r>
                    <m:r>
                      <a:rPr lang="cs-CZ" sz="2200" b="0" i="1" smtClean="0">
                        <a:latin typeface="Cambria Math"/>
                      </a:rPr>
                      <m:t>=4</m:t>
                    </m:r>
                    <m:r>
                      <a:rPr lang="cs-CZ" sz="2200" b="0" i="1" smtClean="0">
                        <a:latin typeface="Cambria Math"/>
                      </a:rPr>
                      <m:t>𝑛</m:t>
                    </m:r>
                  </m:oMath>
                </a14:m>
                <a:endParaRPr lang="cs-CZ" sz="2200" b="0" dirty="0" smtClean="0"/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cs-CZ" sz="2200" dirty="0" smtClean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200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cs-CZ" sz="22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200" b="0" i="1" smtClean="0">
                        <a:latin typeface="Cambria Math"/>
                      </a:rPr>
                      <m:t>−5</m:t>
                    </m:r>
                    <m:r>
                      <a:rPr lang="cs-CZ" sz="2200" b="0" i="1" smtClean="0">
                        <a:latin typeface="Cambria Math"/>
                      </a:rPr>
                      <m:t>𝑛</m:t>
                    </m:r>
                    <m:r>
                      <a:rPr lang="cs-CZ" sz="2200" b="0" i="1" smtClean="0">
                        <a:latin typeface="Cambria Math"/>
                      </a:rPr>
                      <m:t>=0</m:t>
                    </m:r>
                  </m:oMath>
                </a14:m>
                <a:endParaRPr lang="cs-CZ" sz="2200" dirty="0" smtClean="0"/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cs-CZ" sz="2200" dirty="0"/>
                  <a:t>	</a:t>
                </a:r>
                <a14:m>
                  <m:oMath xmlns:m="http://schemas.openxmlformats.org/officeDocument/2006/math">
                    <m:r>
                      <a:rPr lang="cs-CZ" sz="2200" b="0" i="1" smtClean="0">
                        <a:latin typeface="Cambria Math"/>
                      </a:rPr>
                      <m:t>𝑛</m:t>
                    </m:r>
                    <m:r>
                      <a:rPr lang="cs-CZ" sz="2200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2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2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cs-CZ" sz="2200" b="0" i="1" smtClean="0">
                            <a:latin typeface="Cambria Math"/>
                            <a:ea typeface="Cambria Math"/>
                          </a:rPr>
                          <m:t>−5</m:t>
                        </m:r>
                      </m:e>
                    </m:d>
                    <m:r>
                      <a:rPr lang="cs-CZ" sz="2200" b="0" i="1" smtClean="0">
                        <a:latin typeface="Cambria Math"/>
                        <a:ea typeface="Cambria Math"/>
                      </a:rPr>
                      <m:t>=0</m:t>
                    </m:r>
                  </m:oMath>
                </a14:m>
                <a:endParaRPr lang="cs-CZ" sz="2200" b="0" dirty="0" smtClean="0">
                  <a:ea typeface="Cambria Math"/>
                </a:endParaRPr>
              </a:p>
              <a:p>
                <a:pPr marL="0" indent="0">
                  <a:spcBef>
                    <a:spcPts val="1200"/>
                  </a:spcBef>
                  <a:buNone/>
                </a:pPr>
                <a:endParaRPr lang="cs-CZ" sz="2200" b="0" dirty="0" smtClean="0">
                  <a:ea typeface="Cambria Math"/>
                </a:endParaRPr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cs-CZ" sz="2200" dirty="0" smtClean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200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sz="2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200" b="0" i="1" smtClean="0">
                        <a:latin typeface="Cambria Math"/>
                      </a:rPr>
                      <m:t>=0  </m:t>
                    </m:r>
                    <m:nary>
                      <m:naryPr>
                        <m:chr m:val="⋁"/>
                        <m:subHide m:val="on"/>
                        <m:supHide m:val="on"/>
                        <m:ctrlPr>
                          <a:rPr lang="cs-CZ" sz="2200" b="0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cs-CZ" sz="2200" b="0" i="1" smtClean="0">
                            <a:latin typeface="Cambria Math"/>
                          </a:rPr>
                          <m:t>  </m:t>
                        </m:r>
                        <m:sSub>
                          <m:sSubPr>
                            <m:ctrlPr>
                              <a:rPr lang="cs-CZ" sz="2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200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cs-CZ" sz="22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cs-CZ" sz="2200" b="0" i="1" smtClean="0">
                            <a:latin typeface="Cambria Math"/>
                          </a:rPr>
                          <m:t>=5</m:t>
                        </m:r>
                      </m:e>
                    </m:nary>
                  </m:oMath>
                </a14:m>
                <a:endParaRPr lang="cs-CZ" sz="2200" b="0" dirty="0" smtClean="0"/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200" b="0" i="1" smtClean="0">
                          <a:latin typeface="Cambria Math"/>
                        </a:rPr>
                        <m:t>𝑛</m:t>
                      </m:r>
                      <m:r>
                        <a:rPr lang="cs-CZ" sz="2200" b="0" i="1" smtClean="0">
                          <a:latin typeface="Cambria Math"/>
                        </a:rPr>
                        <m:t>−2≥0  ⇒  </m:t>
                      </m:r>
                      <m:r>
                        <a:rPr lang="cs-CZ" sz="2200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cs-CZ" sz="2200" b="0" i="1" smtClean="0">
                          <a:latin typeface="Cambria Math"/>
                          <a:ea typeface="Cambria Math"/>
                        </a:rPr>
                        <m:t>≥2</m:t>
                      </m:r>
                    </m:oMath>
                  </m:oMathPara>
                </a14:m>
                <a:endParaRPr lang="cs-CZ" sz="2200" b="0" dirty="0" smtClean="0"/>
              </a:p>
              <a:p>
                <a:pPr marL="0" indent="0" algn="ctr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r>
                      <a:rPr lang="cs-CZ" sz="2200" b="1" i="1" smtClean="0">
                        <a:latin typeface="Cambria Math"/>
                      </a:rPr>
                      <m:t>𝒏</m:t>
                    </m:r>
                    <m:r>
                      <a:rPr lang="cs-CZ" sz="2200" b="1" i="1" smtClean="0">
                        <a:latin typeface="Cambria Math"/>
                      </a:rPr>
                      <m:t>=</m:t>
                    </m:r>
                    <m:r>
                      <a:rPr lang="cs-CZ" sz="2200" b="1" i="1" smtClean="0">
                        <a:latin typeface="Cambria Math"/>
                      </a:rPr>
                      <m:t>𝟓</m:t>
                    </m:r>
                  </m:oMath>
                </a14:m>
                <a:r>
                  <a:rPr lang="cs-CZ" sz="2200" b="1" dirty="0" smtClean="0"/>
                  <a:t>  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cs-CZ" sz="2200" dirty="0" smtClean="0"/>
                  <a:t>      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200" b="0" i="1" dirty="0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sz="2200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200" b="0" i="1" dirty="0" smtClean="0">
                        <a:latin typeface="Cambria Math"/>
                      </a:rPr>
                      <m:t>=0 </m:t>
                    </m:r>
                  </m:oMath>
                </a14:m>
                <a:r>
                  <a:rPr lang="cs-CZ" sz="2200" b="1" dirty="0" smtClean="0"/>
                  <a:t> </a:t>
                </a:r>
                <a:r>
                  <a:rPr lang="cs-CZ" sz="2200" dirty="0" smtClean="0"/>
                  <a:t>nesplňuje podmínku!)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251520" y="1124744"/>
                <a:ext cx="3672408" cy="5001419"/>
              </a:xfrm>
              <a:blipFill rotWithShape="1">
                <a:blip r:embed="rId2"/>
                <a:stretch>
                  <a:fillRect b="-15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3923928" y="1124744"/>
                <a:ext cx="5112568" cy="5001419"/>
              </a:xfrm>
              <a:solidFill>
                <a:schemeClr val="accent3">
                  <a:lumMod val="40000"/>
                  <a:lumOff val="60000"/>
                </a:schemeClr>
              </a:solidFill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spcBef>
                    <a:spcPts val="600"/>
                  </a:spcBef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100" b="0" i="1" smtClean="0">
                          <a:latin typeface="Cambria Math"/>
                        </a:rPr>
                        <m:t>                     </m:t>
                      </m:r>
                      <m:d>
                        <m:dPr>
                          <m:ctrlPr>
                            <a:rPr lang="cs-CZ" sz="21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100" i="1">
                              <a:latin typeface="Cambria Math"/>
                            </a:rPr>
                            <m:t>𝑛</m:t>
                          </m:r>
                          <m:r>
                            <a:rPr lang="cs-CZ" sz="2100" i="1">
                              <a:latin typeface="Cambria Math"/>
                            </a:rPr>
                            <m:t>+2</m:t>
                          </m:r>
                        </m:e>
                      </m:d>
                      <m:r>
                        <a:rPr lang="cs-CZ" sz="2100" i="1">
                          <a:latin typeface="Cambria Math"/>
                        </a:rPr>
                        <m:t>!</m:t>
                      </m:r>
                      <m:r>
                        <a:rPr lang="cs-CZ" sz="21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100" i="1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cs-CZ" sz="2100" i="1">
                          <a:latin typeface="Cambria Math"/>
                          <a:ea typeface="Cambria Math"/>
                        </a:rPr>
                        <m:t>!=24</m:t>
                      </m:r>
                      <m:d>
                        <m:dPr>
                          <m:ctrlPr>
                            <a:rPr lang="cs-CZ" sz="2100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2100" i="1"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a:rPr lang="cs-CZ" sz="2100" i="1">
                              <a:latin typeface="Cambria Math"/>
                              <a:ea typeface="Cambria Math"/>
                            </a:rPr>
                            <m:t>+1</m:t>
                          </m:r>
                        </m:e>
                      </m:d>
                      <m:r>
                        <a:rPr lang="cs-CZ" sz="2100" i="1">
                          <a:latin typeface="Cambria Math"/>
                          <a:ea typeface="Cambria Math"/>
                        </a:rPr>
                        <m:t>!∙</m:t>
                      </m:r>
                      <m:d>
                        <m:dPr>
                          <m:ctrlPr>
                            <a:rPr lang="cs-CZ" sz="2100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2100" i="1"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a:rPr lang="cs-CZ" sz="2100" i="1">
                              <a:latin typeface="Cambria Math"/>
                              <a:ea typeface="Cambria Math"/>
                            </a:rPr>
                            <m:t>−1</m:t>
                          </m:r>
                        </m:e>
                      </m:d>
                      <m:r>
                        <a:rPr lang="cs-CZ" sz="2100" i="1">
                          <a:latin typeface="Cambria Math"/>
                          <a:ea typeface="Cambria Math"/>
                        </a:rPr>
                        <m:t>!</m:t>
                      </m:r>
                    </m:oMath>
                  </m:oMathPara>
                </a14:m>
                <a:endParaRPr lang="cs-CZ" sz="2100" dirty="0" smtClean="0"/>
              </a:p>
              <a:p>
                <a:pPr marL="0" indent="0">
                  <a:spcBef>
                    <a:spcPts val="600"/>
                  </a:spcBef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1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1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cs-CZ" sz="2100" b="0" i="1" smtClean="0">
                              <a:latin typeface="Cambria Math"/>
                            </a:rPr>
                            <m:t>+2</m:t>
                          </m:r>
                        </m:e>
                      </m:d>
                      <m:d>
                        <m:dPr>
                          <m:ctrlPr>
                            <a:rPr lang="cs-CZ" sz="21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1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cs-CZ" sz="21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cs-CZ" sz="2100" b="0" i="1" smtClean="0">
                          <a:latin typeface="Cambria Math"/>
                        </a:rPr>
                        <m:t>!</m:t>
                      </m:r>
                      <m:r>
                        <a:rPr lang="cs-CZ" sz="21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100" b="0" i="1" smtClean="0">
                          <a:latin typeface="Cambria Math"/>
                          <a:ea typeface="Cambria Math"/>
                        </a:rPr>
                        <m:t>𝑛</m:t>
                      </m:r>
                      <m:d>
                        <m:dPr>
                          <m:ctrlPr>
                            <a:rPr lang="cs-CZ" sz="21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2100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a:rPr lang="cs-CZ" sz="21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e>
                      </m:d>
                      <m:r>
                        <a:rPr lang="cs-CZ" sz="2100" b="0" i="1" smtClean="0">
                          <a:latin typeface="Cambria Math"/>
                          <a:ea typeface="Cambria Math"/>
                        </a:rPr>
                        <m:t>!=24</m:t>
                      </m:r>
                      <m:d>
                        <m:dPr>
                          <m:ctrlPr>
                            <a:rPr lang="cs-CZ" sz="21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2100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a:rPr lang="cs-CZ" sz="2100" b="0" i="1" smtClean="0">
                              <a:latin typeface="Cambria Math"/>
                              <a:ea typeface="Cambria Math"/>
                            </a:rPr>
                            <m:t>+1</m:t>
                          </m:r>
                        </m:e>
                      </m:d>
                      <m:r>
                        <a:rPr lang="cs-CZ" sz="2100" b="0" i="1" smtClean="0">
                          <a:latin typeface="Cambria Math"/>
                          <a:ea typeface="Cambria Math"/>
                        </a:rPr>
                        <m:t>!∙</m:t>
                      </m:r>
                      <m:d>
                        <m:dPr>
                          <m:ctrlPr>
                            <a:rPr lang="cs-CZ" sz="21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2100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a:rPr lang="cs-CZ" sz="21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e>
                      </m:d>
                      <m:r>
                        <a:rPr lang="cs-CZ" sz="2100" b="0" i="1" smtClean="0">
                          <a:latin typeface="Cambria Math"/>
                          <a:ea typeface="Cambria Math"/>
                        </a:rPr>
                        <m:t>!</m:t>
                      </m:r>
                    </m:oMath>
                  </m:oMathPara>
                </a14:m>
                <a:endParaRPr lang="cs-CZ" sz="2100" dirty="0" smtClean="0"/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cs-CZ" sz="2100" dirty="0" smtClean="0"/>
                  <a:t>	</a:t>
                </a:r>
                <a14:m>
                  <m:oMath xmlns:m="http://schemas.openxmlformats.org/officeDocument/2006/math">
                    <m:r>
                      <a:rPr lang="cs-CZ" sz="2100" b="0" i="0" smtClean="0">
                        <a:latin typeface="Cambria Math"/>
                      </a:rPr>
                      <m:t>             </m:t>
                    </m:r>
                    <m:d>
                      <m:dPr>
                        <m:ctrlPr>
                          <a:rPr lang="cs-CZ" sz="2100" i="1">
                            <a:latin typeface="Cambria Math"/>
                          </a:rPr>
                        </m:ctrlPr>
                      </m:dPr>
                      <m:e>
                        <m:r>
                          <a:rPr lang="cs-CZ" sz="2100" i="1">
                            <a:latin typeface="Cambria Math"/>
                          </a:rPr>
                          <m:t>𝑛</m:t>
                        </m:r>
                        <m:r>
                          <a:rPr lang="cs-CZ" sz="2100" i="1">
                            <a:latin typeface="Cambria Math"/>
                          </a:rPr>
                          <m:t>+2</m:t>
                        </m:r>
                      </m:e>
                    </m:d>
                    <m:r>
                      <a:rPr lang="cs-CZ" sz="2100" i="1">
                        <a:latin typeface="Cambria Math"/>
                      </a:rPr>
                      <m:t>∙</m:t>
                    </m:r>
                    <m:r>
                      <a:rPr lang="cs-CZ" sz="2100" i="1">
                        <a:latin typeface="Cambria Math"/>
                      </a:rPr>
                      <m:t>𝑛</m:t>
                    </m:r>
                    <m:r>
                      <a:rPr lang="cs-CZ" sz="2100" i="1">
                        <a:latin typeface="Cambria Math"/>
                      </a:rPr>
                      <m:t>=24</m:t>
                    </m:r>
                  </m:oMath>
                </a14:m>
                <a:endParaRPr lang="cs-CZ" sz="2100" i="1" dirty="0" smtClean="0">
                  <a:latin typeface="Cambria Math"/>
                </a:endParaRP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cs-CZ" sz="2100" i="1" dirty="0">
                    <a:latin typeface="Cambria Math"/>
                  </a:rPr>
                  <a:t>	</a:t>
                </a:r>
                <a:r>
                  <a:rPr lang="cs-CZ" sz="2100" i="1" dirty="0" smtClean="0">
                    <a:latin typeface="Cambria Math"/>
                  </a:rPr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1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100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cs-CZ" sz="21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100" b="0" i="1" smtClean="0">
                        <a:latin typeface="Cambria Math"/>
                      </a:rPr>
                      <m:t>+2</m:t>
                    </m:r>
                    <m:r>
                      <a:rPr lang="cs-CZ" sz="2100" b="0" i="1" smtClean="0">
                        <a:latin typeface="Cambria Math"/>
                      </a:rPr>
                      <m:t>𝑛</m:t>
                    </m:r>
                    <m:r>
                      <a:rPr lang="cs-CZ" sz="2100" b="0" i="1" smtClean="0">
                        <a:latin typeface="Cambria Math"/>
                      </a:rPr>
                      <m:t>=24</m:t>
                    </m:r>
                  </m:oMath>
                </a14:m>
                <a:endParaRPr lang="cs-CZ" sz="2100" i="1" dirty="0" smtClean="0">
                  <a:latin typeface="Cambria Math"/>
                </a:endParaRP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cs-CZ" sz="2100" i="1" dirty="0">
                    <a:latin typeface="Cambria Math"/>
                  </a:rPr>
                  <a:t>	 </a:t>
                </a:r>
                <a:r>
                  <a:rPr lang="cs-CZ" sz="2100" i="1" dirty="0" smtClean="0">
                    <a:latin typeface="Cambria Math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1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100" b="0" i="1" smtClean="0">
                            <a:latin typeface="Cambria Math"/>
                          </a:rPr>
                          <m:t>       </m:t>
                        </m:r>
                        <m:r>
                          <a:rPr lang="cs-CZ" sz="2100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cs-CZ" sz="21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100" b="0" i="1" smtClean="0">
                        <a:latin typeface="Cambria Math"/>
                      </a:rPr>
                      <m:t>+2</m:t>
                    </m:r>
                    <m:r>
                      <a:rPr lang="cs-CZ" sz="2100" b="0" i="1" smtClean="0">
                        <a:latin typeface="Cambria Math"/>
                      </a:rPr>
                      <m:t>𝑛</m:t>
                    </m:r>
                    <m:r>
                      <a:rPr lang="cs-CZ" sz="2100" b="0" i="1" smtClean="0">
                        <a:latin typeface="Cambria Math"/>
                      </a:rPr>
                      <m:t>−24=0</m:t>
                    </m:r>
                  </m:oMath>
                </a14:m>
                <a:endParaRPr lang="cs-CZ" sz="2100" i="1" dirty="0" smtClean="0">
                  <a:latin typeface="Cambria Math"/>
                </a:endParaRP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cs-CZ" sz="2100" i="1" dirty="0">
                    <a:latin typeface="Cambria Math"/>
                  </a:rPr>
                  <a:t>	</a:t>
                </a:r>
                <a14:m>
                  <m:oMath xmlns:m="http://schemas.openxmlformats.org/officeDocument/2006/math">
                    <m:r>
                      <a:rPr lang="cs-CZ" sz="2100" b="0" i="1" smtClean="0">
                        <a:latin typeface="Cambria Math"/>
                      </a:rPr>
                      <m:t>     </m:t>
                    </m:r>
                    <m:d>
                      <m:dPr>
                        <m:ctrlPr>
                          <a:rPr lang="cs-CZ" sz="21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2100" b="0" i="1" smtClean="0">
                            <a:latin typeface="Cambria Math"/>
                          </a:rPr>
                          <m:t>𝑛</m:t>
                        </m:r>
                        <m:r>
                          <a:rPr lang="cs-CZ" sz="2100" b="0" i="1" smtClean="0">
                            <a:latin typeface="Cambria Math"/>
                          </a:rPr>
                          <m:t>+6</m:t>
                        </m:r>
                      </m:e>
                    </m:d>
                    <m:d>
                      <m:dPr>
                        <m:ctrlPr>
                          <a:rPr lang="cs-CZ" sz="21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2100" b="0" i="1" smtClean="0">
                            <a:latin typeface="Cambria Math"/>
                          </a:rPr>
                          <m:t>𝑛</m:t>
                        </m:r>
                        <m:r>
                          <a:rPr lang="cs-CZ" sz="2100" b="0" i="1" smtClean="0">
                            <a:latin typeface="Cambria Math"/>
                          </a:rPr>
                          <m:t>−4</m:t>
                        </m:r>
                      </m:e>
                    </m:d>
                    <m:r>
                      <a:rPr lang="cs-CZ" sz="2100" b="0" i="1" smtClean="0">
                        <a:latin typeface="Cambria Math"/>
                      </a:rPr>
                      <m:t>=0</m:t>
                    </m:r>
                  </m:oMath>
                </a14:m>
                <a:endParaRPr lang="cs-CZ" sz="2100" i="1" dirty="0" smtClean="0">
                  <a:latin typeface="Cambria Math"/>
                </a:endParaRP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cs-CZ" sz="2100" i="1" dirty="0">
                    <a:latin typeface="Cambria Math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1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100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sz="21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100" b="0" i="1" smtClean="0">
                        <a:latin typeface="Cambria Math"/>
                      </a:rPr>
                      <m:t>=−6    </m:t>
                    </m:r>
                    <m:nary>
                      <m:naryPr>
                        <m:chr m:val="⋁"/>
                        <m:subHide m:val="on"/>
                        <m:supHide m:val="on"/>
                        <m:ctrlPr>
                          <a:rPr lang="cs-CZ" sz="2100" b="0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cs-CZ" sz="2100" b="0" i="1" smtClean="0">
                            <a:latin typeface="Cambria Math"/>
                          </a:rPr>
                          <m:t>   </m:t>
                        </m:r>
                        <m:sSub>
                          <m:sSubPr>
                            <m:ctrlPr>
                              <a:rPr lang="cs-CZ" sz="21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100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cs-CZ" sz="21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cs-CZ" sz="2100" b="0" i="1" smtClean="0">
                            <a:latin typeface="Cambria Math"/>
                          </a:rPr>
                          <m:t>=4</m:t>
                        </m:r>
                      </m:e>
                    </m:nary>
                  </m:oMath>
                </a14:m>
                <a:endParaRPr lang="cs-CZ" sz="2100" i="1" dirty="0" smtClean="0">
                  <a:latin typeface="Cambria Math"/>
                </a:endParaRPr>
              </a:p>
              <a:p>
                <a:pPr marL="0" indent="0">
                  <a:spcBef>
                    <a:spcPts val="600"/>
                  </a:spcBef>
                  <a:buNone/>
                </a:pPr>
                <a:endParaRPr lang="cs-CZ" sz="2100" i="1" dirty="0">
                  <a:latin typeface="Cambria Math"/>
                </a:endParaRP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cs-CZ" sz="2100" i="1" dirty="0" smtClean="0">
                    <a:latin typeface="Cambria Math"/>
                  </a:rPr>
                  <a:t>	</a:t>
                </a:r>
                <a14:m>
                  <m:oMath xmlns:m="http://schemas.openxmlformats.org/officeDocument/2006/math">
                    <m:r>
                      <a:rPr lang="cs-CZ" sz="2100" b="0" i="1" smtClean="0">
                        <a:latin typeface="Cambria Math"/>
                      </a:rPr>
                      <m:t>𝑛</m:t>
                    </m:r>
                    <m:r>
                      <a:rPr lang="cs-CZ" sz="2100" b="0" i="1" smtClean="0">
                        <a:latin typeface="Cambria Math"/>
                      </a:rPr>
                      <m:t>−1≥0    ⇒    </m:t>
                    </m:r>
                    <m:r>
                      <a:rPr lang="cs-CZ" sz="21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100" b="0" i="1" smtClean="0">
                        <a:latin typeface="Cambria Math"/>
                        <a:ea typeface="Cambria Math"/>
                      </a:rPr>
                      <m:t>≥1</m:t>
                    </m:r>
                  </m:oMath>
                </a14:m>
                <a:endParaRPr lang="cs-CZ" sz="2100" i="1" dirty="0" smtClean="0">
                  <a:latin typeface="Cambria Math"/>
                </a:endParaRP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cs-CZ" sz="2100" i="1" dirty="0">
                    <a:latin typeface="Cambria Math"/>
                  </a:rPr>
                  <a:t>	</a:t>
                </a:r>
                <a:r>
                  <a:rPr lang="cs-CZ" sz="2100" i="1" dirty="0" smtClean="0">
                    <a:latin typeface="Cambria Math"/>
                  </a:rPr>
                  <a:t>	</a:t>
                </a:r>
                <a14:m>
                  <m:oMath xmlns:m="http://schemas.openxmlformats.org/officeDocument/2006/math">
                    <m:r>
                      <a:rPr lang="cs-CZ" sz="2100" b="1" i="1" smtClean="0">
                        <a:latin typeface="Cambria Math"/>
                      </a:rPr>
                      <m:t>𝒏</m:t>
                    </m:r>
                    <m:r>
                      <a:rPr lang="cs-CZ" sz="2100" b="1" i="1" smtClean="0">
                        <a:latin typeface="Cambria Math"/>
                      </a:rPr>
                      <m:t>=</m:t>
                    </m:r>
                    <m:r>
                      <a:rPr lang="cs-CZ" sz="2100" b="1" i="1" smtClean="0">
                        <a:latin typeface="Cambria Math"/>
                      </a:rPr>
                      <m:t>𝟒</m:t>
                    </m:r>
                  </m:oMath>
                </a14:m>
                <a:endParaRPr lang="cs-CZ" sz="2100" b="1" i="1" dirty="0" smtClean="0">
                  <a:latin typeface="Cambria Math"/>
                </a:endParaRPr>
              </a:p>
              <a:p>
                <a:pPr marL="0" indent="0">
                  <a:spcBef>
                    <a:spcPts val="600"/>
                  </a:spcBef>
                  <a:buNone/>
                </a:pPr>
                <a:endParaRPr lang="cs-CZ" sz="2100" b="1" i="1" dirty="0">
                  <a:latin typeface="Cambria Math"/>
                </a:endParaRP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cs-CZ" sz="2100" dirty="0" smtClean="0">
                    <a:latin typeface="Cambria Math"/>
                  </a:rPr>
                  <a:t> 	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1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100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sz="21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100" b="0" i="1" smtClean="0">
                        <a:latin typeface="Cambria Math"/>
                      </a:rPr>
                      <m:t>=−6</m:t>
                    </m:r>
                  </m:oMath>
                </a14:m>
                <a:r>
                  <a:rPr lang="cs-CZ" sz="2100" dirty="0" smtClean="0">
                    <a:latin typeface="Cambria Math"/>
                  </a:rPr>
                  <a:t> nesplňuje podmínku!)</a:t>
                </a:r>
                <a:endParaRPr lang="cs-CZ" sz="21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3923928" y="1124744"/>
                <a:ext cx="5112568" cy="5001419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1796511" y="404664"/>
            <a:ext cx="511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chemeClr val="accent6">
                    <a:lumMod val="50000"/>
                  </a:schemeClr>
                </a:solidFill>
              </a:rPr>
              <a:t>Rovnice s faktoriálem:</a:t>
            </a:r>
          </a:p>
        </p:txBody>
      </p:sp>
    </p:spTree>
    <p:extLst>
      <p:ext uri="{BB962C8B-B14F-4D97-AF65-F5344CB8AC3E}">
        <p14:creationId xmlns:p14="http://schemas.microsoft.com/office/powerpoint/2010/main" val="274213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dirty="0" smtClean="0"/>
              <a:t>Použité zdroje:</a:t>
            </a:r>
          </a:p>
          <a:p>
            <a:r>
              <a:rPr lang="cs-CZ" altLang="cs-CZ" sz="2000" dirty="0" smtClean="0"/>
              <a:t>CALDA, Emil a DUPAČ, Václav. </a:t>
            </a:r>
            <a:r>
              <a:rPr lang="cs-CZ" altLang="cs-CZ" sz="2000" i="1" dirty="0" smtClean="0"/>
              <a:t>Matematika pro gymnázia: Kombinatorika, pravděpodobnost, statistika</a:t>
            </a:r>
            <a:r>
              <a:rPr lang="cs-CZ" altLang="cs-CZ" sz="2000" dirty="0" smtClean="0"/>
              <a:t>. 4. </a:t>
            </a:r>
            <a:r>
              <a:rPr lang="cs-CZ" altLang="cs-CZ" sz="2000" dirty="0"/>
              <a:t>vyd. </a:t>
            </a:r>
            <a:r>
              <a:rPr lang="cs-CZ" altLang="cs-CZ" sz="2000" dirty="0" smtClean="0"/>
              <a:t>Praha: Prometheus, 2005. ISBN 978-80-7196-147-5.</a:t>
            </a:r>
          </a:p>
          <a:p>
            <a:r>
              <a:rPr lang="cs-CZ" sz="2000" dirty="0"/>
              <a:t>PETÁKOVÁ, Jindra. </a:t>
            </a:r>
            <a:r>
              <a:rPr lang="cs-CZ" sz="2000" i="1" dirty="0"/>
              <a:t>Příprava k maturitě a k příjímacím zkouškám na vysoké školy.</a:t>
            </a:r>
            <a:r>
              <a:rPr lang="cs-CZ" sz="2000" dirty="0"/>
              <a:t> Praha: Prometheus, 1998. ISBN 80-7196-099-3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22128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398</Words>
  <Application>Microsoft Office PowerPoint</Application>
  <PresentationFormat>Předvádění na obrazovce (4:3)</PresentationFormat>
  <Paragraphs>106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Prezentace aplikace PowerPoint</vt:lpstr>
      <vt:lpstr>Faktoriál čísla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Faktoriál čísla</dc:title>
  <dc:creator>Owner</dc:creator>
  <cp:lastModifiedBy>Owner</cp:lastModifiedBy>
  <cp:revision>24</cp:revision>
  <dcterms:created xsi:type="dcterms:W3CDTF">2014-03-03T19:44:18Z</dcterms:created>
  <dcterms:modified xsi:type="dcterms:W3CDTF">2014-03-29T14:47:20Z</dcterms:modified>
</cp:coreProperties>
</file>