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1"/>
  </p:notesMasterIdLst>
  <p:sldIdLst>
    <p:sldId id="263" r:id="rId2"/>
    <p:sldId id="256" r:id="rId3"/>
    <p:sldId id="257" r:id="rId4"/>
    <p:sldId id="261" r:id="rId5"/>
    <p:sldId id="258" r:id="rId6"/>
    <p:sldId id="259" r:id="rId7"/>
    <p:sldId id="260" r:id="rId8"/>
    <p:sldId id="262" r:id="rId9"/>
    <p:sldId id="264" r:id="rId10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828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4B4E64-EAD5-4D35-A7D0-0BB18B9F926D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66DE50-851B-4B30-8BAE-9DBE6038FD9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59071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7320-29B3-45F8-8050-34FC1FDDE1F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5325-2CEB-415F-883A-5947D9D558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54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7320-29B3-45F8-8050-34FC1FDDE1F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5325-2CEB-415F-883A-5947D9D558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8995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7320-29B3-45F8-8050-34FC1FDDE1F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5325-2CEB-415F-883A-5947D9D558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47224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7320-29B3-45F8-8050-34FC1FDDE1F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5325-2CEB-415F-883A-5947D9D558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08196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7320-29B3-45F8-8050-34FC1FDDE1F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5325-2CEB-415F-883A-5947D9D558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70599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7320-29B3-45F8-8050-34FC1FDDE1F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5325-2CEB-415F-883A-5947D9D558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207145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7320-29B3-45F8-8050-34FC1FDDE1F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5325-2CEB-415F-883A-5947D9D558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7968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7320-29B3-45F8-8050-34FC1FDDE1F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5325-2CEB-415F-883A-5947D9D558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79304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7320-29B3-45F8-8050-34FC1FDDE1F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5325-2CEB-415F-883A-5947D9D558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453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7320-29B3-45F8-8050-34FC1FDDE1F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5325-2CEB-415F-883A-5947D9D558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41721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0E7320-29B3-45F8-8050-34FC1FDDE1F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85325-2CEB-415F-883A-5947D9D558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0326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0E7320-29B3-45F8-8050-34FC1FDDE1F5}" type="datetimeFigureOut">
              <a:rPr lang="cs-CZ" smtClean="0"/>
              <a:t>29.3.2014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85325-2CEB-415F-883A-5947D9D5585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21310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5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22061908"/>
              </p:ext>
            </p:extLst>
          </p:nvPr>
        </p:nvGraphicFramePr>
        <p:xfrm>
          <a:off x="611560" y="692697"/>
          <a:ext cx="7848872" cy="4680518"/>
        </p:xfrm>
        <a:graphic>
          <a:graphicData uri="http://schemas.openxmlformats.org/drawingml/2006/table">
            <a:tbl>
              <a:tblPr/>
              <a:tblGrid>
                <a:gridCol w="1816575"/>
                <a:gridCol w="2201426"/>
                <a:gridCol w="969194"/>
                <a:gridCol w="173007"/>
                <a:gridCol w="173007"/>
                <a:gridCol w="436048"/>
                <a:gridCol w="1172211"/>
                <a:gridCol w="907404"/>
              </a:tblGrid>
              <a:tr h="1316995"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302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8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34" charset="0"/>
                        <a:cs typeface="Times New Roman" pitchFamily="18" charset="0"/>
                      </a:endParaRPr>
                    </a:p>
                  </a:txBody>
                  <a:tcPr marL="68760" marR="68760" marT="302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Obchodní akademie a Střední odborná škola, gen. F. Fajtla, Louny, </a:t>
                      </a:r>
                      <a:r>
                        <a:rPr kumimoji="0" lang="cs-CZ" altLang="cs-CZ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p.o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Osvoboditelů 380, Louny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6138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projektu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CZ.1.07/1.5.00/34.0644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sady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2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30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Číslo DUM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ctr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01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Předmět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Matematika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2699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Tematický okruh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Kombinatorika, pravděpodobnost </a:t>
                      </a: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 statistika</a:t>
                      </a: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20780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Název materiálu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Základní kombinatorická pravidla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Autor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Ing. Jana Milková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8057"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Datum tvorby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únor 2014</a:t>
                      </a:r>
                    </a:p>
                  </a:txBody>
                  <a:tcPr marL="68760" marR="68760" marT="10584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Ročník   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gridSpan="3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třetí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865839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Anotace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Prezentace uvádí základní kombinatorická pravidla a motivační příklady na seznámení s tematickým okruhem</a:t>
                      </a:r>
                      <a:endParaRPr kumimoji="0" lang="en-US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 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103896">
                <a:tc gridSpan="8">
                  <a:txBody>
                    <a:bodyPr/>
                    <a:lstStyle>
                      <a:lvl1pPr defTabSz="449263" eaLnBrk="0" hangingPunct="0">
                        <a:spcBef>
                          <a:spcPts val="8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1pPr>
                      <a:lvl2pPr defTabSz="449263" eaLnBrk="0" hangingPunct="0">
                        <a:spcBef>
                          <a:spcPts val="7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2pPr>
                      <a:lvl3pPr defTabSz="449263" eaLnBrk="0" hangingPunct="0">
                        <a:spcBef>
                          <a:spcPts val="6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3pPr>
                      <a:lvl4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4pPr>
                      <a:lvl5pPr defTabSz="449263" eaLnBrk="0" hangingPunct="0">
                        <a:spcBef>
                          <a:spcPts val="500"/>
                        </a:spcBef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5pPr>
                      <a:lvl6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6pPr>
                      <a:lvl7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7pPr>
                      <a:lvl8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8pPr>
                      <a:lvl9pPr defTabSz="449263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8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>
                          <a:solidFill>
                            <a:srgbClr val="000000"/>
                          </a:solidFill>
                          <a:latin typeface="Arial" charset="0"/>
                          <a:cs typeface="Arial" charset="0"/>
                        </a:defRPr>
                      </a:lvl9pPr>
                    </a:lstStyle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Metodický pokyn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cs-CZ" altLang="cs-CZ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cs-CZ" altLang="cs-CZ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Times New Roman" pitchFamily="18" charset="0"/>
                        </a:rPr>
                        <a:t>Jednotlivé snímky vyučující doprovází výkladem. Žáci píší výklad do sešitů, reagují na dotazy a pod vedením vyučující navrhují řešení uvedených příkladů.</a:t>
                      </a:r>
                    </a:p>
                  </a:txBody>
                  <a:tcPr marL="68760" marR="68760" marT="10584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1258094" y="890370"/>
            <a:ext cx="4178002" cy="954453"/>
            <a:chOff x="930" y="418"/>
            <a:chExt cx="2451" cy="533"/>
          </a:xfrm>
        </p:grpSpPr>
        <p:pic>
          <p:nvPicPr>
            <p:cNvPr id="4" name="Picture 26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0" y="418"/>
              <a:ext cx="1829" cy="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5" name="Picture 2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016" y="502"/>
              <a:ext cx="365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blipFill dpi="0" rotWithShape="0">
                    <a:blip/>
                    <a:srcRect/>
                    <a:stretch>
                      <a:fillRect/>
                    </a:stretch>
                  </a:blip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</p:grp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>
          <a:xfrm>
            <a:off x="611560" y="6021288"/>
            <a:ext cx="7920880" cy="700187"/>
          </a:xfrm>
        </p:spPr>
        <p:txBody>
          <a:bodyPr/>
          <a:lstStyle/>
          <a:p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Autorem materiálu a všech jeho částí, není-li uvedeno jinak, je  Ing. </a:t>
            </a:r>
            <a:r>
              <a:rPr lang="cs-CZ" altLang="cs-CZ" i="1" dirty="0" smtClean="0">
                <a:solidFill>
                  <a:srgbClr val="000000"/>
                </a:solidFill>
                <a:cs typeface="Arial" charset="0"/>
              </a:rPr>
              <a:t>Jana Milková. </a:t>
            </a:r>
            <a:r>
              <a:rPr lang="cs-CZ" altLang="cs-CZ" i="1" dirty="0">
                <a:solidFill>
                  <a:srgbClr val="000000"/>
                </a:solidFill>
                <a:cs typeface="Arial" charset="0"/>
              </a:rPr>
              <a:t>Dostupné z Metodického portálu www.rvp.cz, ISSN: 1802-4785. Provozuje Národní ústav pro vzdělávání, školské poradenské zařízení a zařízení pro další vzdělávání pedagogických pracovníků (NÚV).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4844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3568" y="2420888"/>
            <a:ext cx="7772400" cy="1470025"/>
          </a:xfrm>
        </p:spPr>
        <p:txBody>
          <a:bodyPr>
            <a:normAutofit/>
          </a:bodyPr>
          <a:lstStyle/>
          <a:p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Základní </a:t>
            </a:r>
            <a:b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cs-CZ" b="1" dirty="0" smtClean="0">
                <a:solidFill>
                  <a:schemeClr val="accent6">
                    <a:lumMod val="50000"/>
                  </a:schemeClr>
                </a:solidFill>
              </a:rPr>
              <a:t>kombinatorická pravidla</a:t>
            </a:r>
            <a:endParaRPr lang="cs-CZ" b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5118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cs-CZ" sz="2500" b="1" dirty="0" smtClean="0">
                <a:solidFill>
                  <a:schemeClr val="accent6">
                    <a:lumMod val="50000"/>
                  </a:schemeClr>
                </a:solidFill>
              </a:rPr>
              <a:t>Kombinatorika</a:t>
            </a:r>
          </a:p>
          <a:p>
            <a:pPr marL="0" indent="0">
              <a:buNone/>
            </a:pPr>
            <a:endParaRPr lang="cs-CZ" sz="2500" b="1" dirty="0"/>
          </a:p>
          <a:p>
            <a:pPr marL="0" indent="0">
              <a:buNone/>
            </a:pPr>
            <a:r>
              <a:rPr lang="cs-CZ" sz="2500" dirty="0" smtClean="0"/>
              <a:t>je obor matematiky, který má svůj původ v 17. století. Vznikal jako nástroj k určení pravděpodobnosti výhry při karetních hrách a při hrách s kostkami.</a:t>
            </a:r>
          </a:p>
          <a:p>
            <a:pPr marL="0" indent="0">
              <a:buNone/>
            </a:pPr>
            <a:r>
              <a:rPr lang="cs-CZ" sz="2500" dirty="0" smtClean="0"/>
              <a:t>Současná kombinatorika pomáhá řešit řadu problémů např. při sestavování jízdních řádů, rozvrhů, plánů,…</a:t>
            </a:r>
          </a:p>
          <a:p>
            <a:pPr marL="0" indent="0">
              <a:buNone/>
            </a:pPr>
            <a:endParaRPr lang="cs-CZ" sz="2500" dirty="0"/>
          </a:p>
          <a:p>
            <a:pPr marL="0" indent="0">
              <a:buNone/>
            </a:pPr>
            <a:r>
              <a:rPr lang="cs-CZ" sz="2500" u="sng" dirty="0" smtClean="0"/>
              <a:t>Odlišnosti kombinatoriky od jiných oborů matematiky:</a:t>
            </a:r>
          </a:p>
          <a:p>
            <a:r>
              <a:rPr lang="cs-CZ" sz="2500" dirty="0" smtClean="0"/>
              <a:t>pracuje pouze s konečnými množinami</a:t>
            </a:r>
          </a:p>
          <a:p>
            <a:r>
              <a:rPr lang="cs-CZ" sz="2500" dirty="0" smtClean="0"/>
              <a:t>pracuje pouze s celými kladnými čísly</a:t>
            </a:r>
          </a:p>
          <a:p>
            <a:r>
              <a:rPr lang="cs-CZ" sz="2500" dirty="0" smtClean="0"/>
              <a:t>často není možné si výsledek výpočtu ověřit</a:t>
            </a: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2442702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</p:spPr>
            <p:txBody>
              <a:bodyPr>
                <a:normAutofit/>
              </a:bodyPr>
              <a:lstStyle/>
              <a:p>
                <a:pPr marL="0" indent="0" algn="ctr">
                  <a:buNone/>
                </a:pPr>
                <a:endParaRPr lang="cs-CZ" sz="2500" b="1" dirty="0" smtClean="0">
                  <a:solidFill>
                    <a:schemeClr val="accent6">
                      <a:lumMod val="75000"/>
                    </a:schemeClr>
                  </a:solidFill>
                </a:endParaRPr>
              </a:p>
              <a:p>
                <a:pPr marL="0" indent="0" algn="ctr">
                  <a:buNone/>
                </a:pPr>
                <a:r>
                  <a:rPr lang="cs-CZ" sz="2500" b="1" dirty="0" smtClean="0">
                    <a:solidFill>
                      <a:schemeClr val="accent6">
                        <a:lumMod val="50000"/>
                      </a:schemeClr>
                    </a:solidFill>
                  </a:rPr>
                  <a:t>Pojmy:</a:t>
                </a:r>
              </a:p>
              <a:p>
                <a:pPr marL="0" indent="0">
                  <a:buNone/>
                </a:pPr>
                <a:endParaRPr lang="cs-CZ" sz="2500" b="1" dirty="0"/>
              </a:p>
              <a:p>
                <a:pPr marL="0" indent="0">
                  <a:buNone/>
                </a:pPr>
                <a:endParaRPr lang="cs-CZ" sz="2500" b="1" dirty="0" smtClean="0"/>
              </a:p>
              <a:p>
                <a:pPr marL="0" indent="0">
                  <a:buNone/>
                </a:pPr>
                <a:r>
                  <a:rPr lang="cs-CZ" sz="2500" b="1" dirty="0"/>
                  <a:t>k</a:t>
                </a:r>
                <a:r>
                  <a:rPr lang="cs-CZ" sz="2500" b="1" dirty="0" smtClean="0"/>
                  <a:t>onečná množina </a:t>
                </a:r>
                <a:r>
                  <a:rPr lang="cs-CZ" sz="2500" dirty="0" smtClean="0"/>
                  <a:t>– množina, která má právě </a:t>
                </a:r>
                <a:r>
                  <a:rPr lang="cs-CZ" sz="2500" i="1" dirty="0" smtClean="0"/>
                  <a:t>p </a:t>
                </a:r>
                <a:r>
                  <a:rPr lang="cs-CZ" sz="2500" dirty="0" smtClean="0"/>
                  <a:t>prvků</a:t>
                </a:r>
              </a:p>
              <a:p>
                <a:pPr marL="0" indent="0">
                  <a:buNone/>
                </a:pPr>
                <a:endParaRPr lang="cs-CZ" sz="2500" dirty="0" smtClean="0"/>
              </a:p>
              <a:p>
                <a:pPr marL="0" indent="0">
                  <a:buNone/>
                </a:pPr>
                <a:r>
                  <a:rPr lang="cs-CZ" sz="2500" b="1" dirty="0" smtClean="0"/>
                  <a:t>disjunktní množiny</a:t>
                </a:r>
                <a:r>
                  <a:rPr lang="cs-CZ" sz="2500" dirty="0" smtClean="0"/>
                  <a:t> – množiny, jejichž průnik je množina prázdná, tedy tyto množiny nemají žádný společný prvek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cs-CZ" sz="2500" b="1" i="1" smtClean="0">
                          <a:latin typeface="Cambria Math"/>
                        </a:rPr>
                        <m:t>𝑨</m:t>
                      </m:r>
                      <m:r>
                        <a:rPr lang="cs-CZ" sz="2500" b="1" i="1" smtClean="0">
                          <a:latin typeface="Cambria Math"/>
                          <a:ea typeface="Cambria Math"/>
                        </a:rPr>
                        <m:t>∩</m:t>
                      </m:r>
                      <m:r>
                        <a:rPr lang="cs-CZ" sz="2500" b="1" i="1" smtClean="0">
                          <a:latin typeface="Cambria Math"/>
                          <a:ea typeface="Cambria Math"/>
                        </a:rPr>
                        <m:t>𝑩</m:t>
                      </m:r>
                      <m:r>
                        <a:rPr lang="cs-CZ" sz="2500" b="1" i="1" smtClean="0">
                          <a:latin typeface="Cambria Math"/>
                          <a:ea typeface="Cambria Math"/>
                        </a:rPr>
                        <m:t>=∅</m:t>
                      </m:r>
                    </m:oMath>
                  </m:oMathPara>
                </a14:m>
                <a:endParaRPr lang="cs-CZ" sz="2500" b="1" dirty="0" smtClean="0"/>
              </a:p>
              <a:p>
                <a:pPr marL="0" indent="0">
                  <a:buNone/>
                </a:pPr>
                <a:endParaRPr lang="cs-CZ" sz="2500" b="1" dirty="0"/>
              </a:p>
            </p:txBody>
          </p:sp>
        </mc:Choice>
        <mc:Fallback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  <a:blipFill rotWithShape="1">
                <a:blip r:embed="rId2"/>
                <a:stretch>
                  <a:fillRect l="-1185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406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500" dirty="0" smtClean="0"/>
              <a:t>Problematikou kombinatoriky je vytvářet ze zadaných prvků dvojice, trojice, čtveřice,…. tedy libovolné k-</a:t>
            </a:r>
            <a:r>
              <a:rPr lang="cs-CZ" sz="2500" dirty="0" err="1" smtClean="0"/>
              <a:t>tice</a:t>
            </a:r>
            <a:r>
              <a:rPr lang="cs-CZ" sz="2500" dirty="0"/>
              <a:t> </a:t>
            </a:r>
            <a:r>
              <a:rPr lang="cs-CZ" sz="2500" dirty="0" smtClean="0"/>
              <a:t>a také otázka, kolik takových možností existuje. </a:t>
            </a:r>
          </a:p>
          <a:p>
            <a:pPr marL="0" indent="0">
              <a:buNone/>
            </a:pPr>
            <a:endParaRPr lang="cs-CZ" sz="2500" dirty="0"/>
          </a:p>
          <a:p>
            <a:pPr marL="0" indent="0">
              <a:buNone/>
            </a:pPr>
            <a:r>
              <a:rPr lang="cs-CZ" sz="2500" b="1" dirty="0" smtClean="0"/>
              <a:t>Př.: Jitka má v šatníku čtyři halenky a tři sukně. Kolik má možností k obléknutí? </a:t>
            </a:r>
            <a:endParaRPr lang="cs-CZ" sz="2500" b="1" dirty="0"/>
          </a:p>
          <a:p>
            <a:pPr marL="0" indent="0">
              <a:buNone/>
            </a:pPr>
            <a:r>
              <a:rPr lang="cs-CZ" sz="2500" dirty="0" smtClean="0"/>
              <a:t>	</a:t>
            </a:r>
            <a:r>
              <a:rPr lang="cs-CZ" sz="2500" u="sng" dirty="0" smtClean="0">
                <a:solidFill>
                  <a:srgbClr val="FF0000"/>
                </a:solidFill>
              </a:rPr>
              <a:t>sukně </a:t>
            </a:r>
            <a:r>
              <a:rPr lang="cs-CZ" sz="2500" u="sng" dirty="0" smtClean="0"/>
              <a:t>		</a:t>
            </a:r>
            <a:r>
              <a:rPr lang="cs-CZ" sz="2500" u="sng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sukně</a:t>
            </a:r>
            <a:r>
              <a:rPr lang="cs-CZ" sz="2500" u="sng" dirty="0" smtClean="0"/>
              <a:t> 		sukně 	</a:t>
            </a:r>
          </a:p>
          <a:p>
            <a:pPr marL="0" indent="0">
              <a:buNone/>
            </a:pPr>
            <a:r>
              <a:rPr lang="cs-CZ" sz="2500" dirty="0"/>
              <a:t>	</a:t>
            </a:r>
            <a:r>
              <a:rPr lang="cs-CZ" sz="2500" dirty="0" smtClean="0">
                <a:solidFill>
                  <a:srgbClr val="FFFF00"/>
                </a:solidFill>
              </a:rPr>
              <a:t>halenka</a:t>
            </a:r>
            <a:r>
              <a:rPr lang="cs-CZ" sz="2500" dirty="0" smtClean="0"/>
              <a:t>	</a:t>
            </a:r>
            <a:r>
              <a:rPr lang="cs-CZ" sz="2500" dirty="0" smtClean="0">
                <a:solidFill>
                  <a:srgbClr val="FFFF00"/>
                </a:solidFill>
              </a:rPr>
              <a:t>halenka</a:t>
            </a:r>
            <a:r>
              <a:rPr lang="cs-CZ" sz="2500" dirty="0" smtClean="0"/>
              <a:t>	</a:t>
            </a:r>
            <a:r>
              <a:rPr lang="cs-CZ" sz="2500" dirty="0">
                <a:solidFill>
                  <a:srgbClr val="FFFF00"/>
                </a:solidFill>
              </a:rPr>
              <a:t>halenka</a:t>
            </a:r>
          </a:p>
          <a:p>
            <a:pPr marL="0" indent="0">
              <a:buNone/>
            </a:pPr>
            <a:r>
              <a:rPr lang="cs-CZ" sz="2500" dirty="0"/>
              <a:t>	</a:t>
            </a:r>
            <a:r>
              <a:rPr lang="cs-CZ" sz="2500" dirty="0" smtClean="0">
                <a:solidFill>
                  <a:srgbClr val="00B050"/>
                </a:solidFill>
              </a:rPr>
              <a:t>halenka</a:t>
            </a:r>
            <a:r>
              <a:rPr lang="cs-CZ" sz="2500" dirty="0" smtClean="0"/>
              <a:t>	</a:t>
            </a:r>
            <a:r>
              <a:rPr lang="cs-CZ" sz="2500" dirty="0">
                <a:solidFill>
                  <a:srgbClr val="00B050"/>
                </a:solidFill>
              </a:rPr>
              <a:t>halenka</a:t>
            </a:r>
            <a:r>
              <a:rPr lang="cs-CZ" sz="2500" dirty="0" smtClean="0"/>
              <a:t> 	</a:t>
            </a:r>
            <a:r>
              <a:rPr lang="cs-CZ" sz="2500" dirty="0">
                <a:solidFill>
                  <a:srgbClr val="00B050"/>
                </a:solidFill>
              </a:rPr>
              <a:t>halenka</a:t>
            </a:r>
            <a:r>
              <a:rPr lang="cs-CZ" sz="2500" dirty="0" smtClean="0"/>
              <a:t> 	</a:t>
            </a:r>
          </a:p>
          <a:p>
            <a:pPr marL="0" indent="0">
              <a:buNone/>
            </a:pPr>
            <a:r>
              <a:rPr lang="cs-CZ" sz="2500" dirty="0"/>
              <a:t>	</a:t>
            </a:r>
            <a:r>
              <a:rPr lang="cs-CZ" sz="2500" dirty="0" smtClean="0">
                <a:solidFill>
                  <a:schemeClr val="accent6">
                    <a:lumMod val="75000"/>
                  </a:schemeClr>
                </a:solidFill>
              </a:rPr>
              <a:t>halenka</a:t>
            </a:r>
            <a:r>
              <a:rPr lang="cs-CZ" sz="2500" dirty="0" smtClean="0"/>
              <a:t>	</a:t>
            </a:r>
            <a:r>
              <a:rPr lang="cs-CZ" sz="2500" dirty="0">
                <a:solidFill>
                  <a:schemeClr val="accent6">
                    <a:lumMod val="75000"/>
                  </a:schemeClr>
                </a:solidFill>
              </a:rPr>
              <a:t>halenka</a:t>
            </a:r>
            <a:r>
              <a:rPr lang="cs-CZ" sz="2500" dirty="0" smtClean="0"/>
              <a:t>	</a:t>
            </a:r>
            <a:r>
              <a:rPr lang="cs-CZ" sz="2500" dirty="0">
                <a:solidFill>
                  <a:schemeClr val="accent6">
                    <a:lumMod val="75000"/>
                  </a:schemeClr>
                </a:solidFill>
              </a:rPr>
              <a:t>halenka</a:t>
            </a:r>
          </a:p>
          <a:p>
            <a:pPr marL="0" indent="0">
              <a:buNone/>
            </a:pPr>
            <a:r>
              <a:rPr lang="cs-CZ" sz="2500" dirty="0"/>
              <a:t>	</a:t>
            </a:r>
            <a:r>
              <a:rPr lang="cs-CZ" sz="2500" dirty="0" smtClean="0">
                <a:solidFill>
                  <a:schemeClr val="bg1">
                    <a:lumMod val="65000"/>
                  </a:schemeClr>
                </a:solidFill>
              </a:rPr>
              <a:t>halenka</a:t>
            </a:r>
            <a:r>
              <a:rPr lang="cs-CZ" sz="2500" dirty="0" smtClean="0"/>
              <a:t>	</a:t>
            </a:r>
            <a:r>
              <a:rPr lang="cs-CZ" sz="2500" dirty="0">
                <a:solidFill>
                  <a:schemeClr val="bg1">
                    <a:lumMod val="65000"/>
                  </a:schemeClr>
                </a:solidFill>
              </a:rPr>
              <a:t>halenka</a:t>
            </a:r>
            <a:r>
              <a:rPr lang="cs-CZ" sz="2500" dirty="0" smtClean="0"/>
              <a:t>	</a:t>
            </a:r>
            <a:r>
              <a:rPr lang="cs-CZ" sz="2500" dirty="0" smtClean="0">
                <a:solidFill>
                  <a:schemeClr val="bg1">
                    <a:lumMod val="65000"/>
                  </a:schemeClr>
                </a:solidFill>
              </a:rPr>
              <a:t>halenka</a:t>
            </a:r>
            <a:endParaRPr lang="cs-CZ" sz="2500" dirty="0">
              <a:solidFill>
                <a:schemeClr val="bg1">
                  <a:lumMod val="65000"/>
                </a:schemeClr>
              </a:solidFill>
            </a:endParaRPr>
          </a:p>
          <a:p>
            <a:pPr marL="0" indent="0">
              <a:buNone/>
            </a:pPr>
            <a:r>
              <a:rPr lang="cs-CZ" sz="2500" dirty="0" smtClean="0"/>
              <a:t>Ke každé sukni můžeme přiřadit čtyři halenky. Jitka má celkem </a:t>
            </a:r>
            <a:r>
              <a:rPr lang="cs-CZ" sz="2500" b="1" dirty="0" smtClean="0"/>
              <a:t>3 . 4 = 12 </a:t>
            </a:r>
            <a:r>
              <a:rPr lang="cs-CZ" sz="2500" dirty="0" smtClean="0"/>
              <a:t>možností k obléknutí.</a:t>
            </a:r>
          </a:p>
        </p:txBody>
      </p:sp>
    </p:spTree>
    <p:extLst>
      <p:ext uri="{BB962C8B-B14F-4D97-AF65-F5344CB8AC3E}">
        <p14:creationId xmlns:p14="http://schemas.microsoft.com/office/powerpoint/2010/main" val="1444631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Zástupný symbol pro obsah 2"/>
              <p:cNvSpPr>
                <a:spLocks noGrp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cs-CZ" sz="2500" dirty="0" smtClean="0"/>
                  <a:t>Aniž bychom znali základní kombinatorické pravidlo, použili jsme jej. Běžně ho v životě používáme.</a:t>
                </a:r>
              </a:p>
              <a:p>
                <a:pPr marL="0" indent="0">
                  <a:buNone/>
                </a:pPr>
                <a:r>
                  <a:rPr lang="cs-CZ" sz="2500" dirty="0" smtClean="0"/>
                  <a:t>Vytvářeli jsme dvojice z nabízených prvků za pomoci </a:t>
                </a:r>
              </a:p>
              <a:p>
                <a:pPr marL="0" indent="0" algn="ctr">
                  <a:buNone/>
                </a:pPr>
                <a:r>
                  <a:rPr lang="cs-CZ" sz="2500" b="1" dirty="0" smtClean="0">
                    <a:solidFill>
                      <a:srgbClr val="FF0000"/>
                    </a:solidFill>
                  </a:rPr>
                  <a:t>kombinatorického pravidla součinu.</a:t>
                </a:r>
                <a:endParaRPr lang="cs-CZ" sz="2500" dirty="0" smtClean="0">
                  <a:solidFill>
                    <a:srgbClr val="FF0000"/>
                  </a:solidFill>
                </a:endParaRPr>
              </a:p>
              <a:p>
                <a:pPr marL="0" indent="0">
                  <a:buNone/>
                </a:pPr>
                <a:r>
                  <a:rPr lang="cs-CZ" sz="2500" dirty="0" smtClean="0"/>
                  <a:t>Podle tohoto pravidla je počet všech uspořádaných k-</a:t>
                </a:r>
                <a:r>
                  <a:rPr lang="cs-CZ" sz="2500" dirty="0" err="1" smtClean="0"/>
                  <a:t>tic</a:t>
                </a:r>
                <a:r>
                  <a:rPr lang="cs-CZ" sz="2500" dirty="0" smtClean="0"/>
                  <a:t>, jejichž první člen lze vybrat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5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500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sz="2500" b="0" i="1" smtClean="0">
                            <a:latin typeface="Cambria Math"/>
                          </a:rPr>
                          <m:t>1</m:t>
                        </m:r>
                      </m:sub>
                    </m:sSub>
                  </m:oMath>
                </a14:m>
                <a:r>
                  <a:rPr lang="cs-CZ" sz="2500" dirty="0" smtClean="0"/>
                  <a:t> způsoby, druhý člen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5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500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sz="2500" b="0" i="1" smtClean="0">
                            <a:latin typeface="Cambria Math"/>
                          </a:rPr>
                          <m:t>2</m:t>
                        </m:r>
                      </m:sub>
                    </m:sSub>
                    <m:r>
                      <a:rPr lang="cs-CZ" sz="2500" b="0" i="1" smtClean="0">
                        <a:latin typeface="Cambria Math"/>
                      </a:rPr>
                      <m:t> </m:t>
                    </m:r>
                  </m:oMath>
                </a14:m>
                <a:r>
                  <a:rPr lang="cs-CZ" sz="2500" dirty="0" smtClean="0"/>
                  <a:t> způsoby, atd. až k-</a:t>
                </a:r>
                <a:r>
                  <a:rPr lang="cs-CZ" sz="2500" dirty="0" err="1" smtClean="0"/>
                  <a:t>tý</a:t>
                </a:r>
                <a:r>
                  <a:rPr lang="cs-CZ" sz="2500" dirty="0" smtClean="0"/>
                  <a:t> člen po výběru všech předcházejících členů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500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500" b="0" i="1" smtClean="0">
                            <a:latin typeface="Cambria Math"/>
                          </a:rPr>
                          <m:t>𝑛</m:t>
                        </m:r>
                      </m:e>
                      <m:sub>
                        <m:r>
                          <a:rPr lang="cs-CZ" sz="2500" b="0" i="1" smtClean="0">
                            <a:latin typeface="Cambria Math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cs-CZ" sz="2500" dirty="0" smtClean="0"/>
                  <a:t> způsoby,  součin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cs-CZ" sz="2500" b="1" i="1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cs-CZ" sz="2500" b="1" i="1" smtClean="0">
                            <a:latin typeface="Cambria Math"/>
                          </a:rPr>
                          <m:t>𝒏</m:t>
                        </m:r>
                      </m:e>
                      <m:sub>
                        <m:r>
                          <a:rPr lang="cs-CZ" sz="2500" b="1" i="1" smtClean="0">
                            <a:latin typeface="Cambria Math"/>
                          </a:rPr>
                          <m:t>𝟏</m:t>
                        </m:r>
                      </m:sub>
                    </m:sSub>
                    <m:r>
                      <a:rPr lang="cs-CZ" sz="2500" b="1" i="1" smtClean="0">
                        <a:latin typeface="Cambria Math"/>
                        <a:ea typeface="Cambria Math"/>
                      </a:rPr>
                      <m:t>∙</m:t>
                    </m:r>
                    <m:sSub>
                      <m:sSubPr>
                        <m:ctrlPr>
                          <a:rPr lang="cs-CZ" sz="2500" b="1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sz="2500" b="1" i="1" smtClean="0">
                            <a:latin typeface="Cambria Math"/>
                            <a:ea typeface="Cambria Math"/>
                          </a:rPr>
                          <m:t>𝒏</m:t>
                        </m:r>
                      </m:e>
                      <m:sub>
                        <m:r>
                          <a:rPr lang="cs-CZ" sz="2500" b="1" i="1" smtClean="0">
                            <a:latin typeface="Cambria Math"/>
                            <a:ea typeface="Cambria Math"/>
                          </a:rPr>
                          <m:t>𝟐</m:t>
                        </m:r>
                      </m:sub>
                    </m:sSub>
                    <m:r>
                      <a:rPr lang="cs-CZ" sz="2500" b="1" i="1">
                        <a:latin typeface="Cambria Math"/>
                        <a:ea typeface="Cambria Math"/>
                      </a:rPr>
                      <m:t>∙</m:t>
                    </m:r>
                    <m:r>
                      <a:rPr lang="cs-CZ" sz="2500" b="1" i="1" smtClean="0">
                        <a:latin typeface="Cambria Math"/>
                        <a:ea typeface="Cambria Math"/>
                      </a:rPr>
                      <m:t> … ∙</m:t>
                    </m:r>
                    <m:sSub>
                      <m:sSubPr>
                        <m:ctrlPr>
                          <a:rPr lang="cs-CZ" sz="2500" b="1" i="1" smtClean="0">
                            <a:latin typeface="Cambria Math"/>
                            <a:ea typeface="Cambria Math"/>
                          </a:rPr>
                        </m:ctrlPr>
                      </m:sSubPr>
                      <m:e>
                        <m:r>
                          <a:rPr lang="cs-CZ" sz="2500" b="1" i="1" smtClean="0">
                            <a:latin typeface="Cambria Math"/>
                            <a:ea typeface="Cambria Math"/>
                          </a:rPr>
                          <m:t>𝒏</m:t>
                        </m:r>
                      </m:e>
                      <m:sub>
                        <m:r>
                          <a:rPr lang="cs-CZ" sz="2500" b="1" i="1" smtClean="0">
                            <a:latin typeface="Cambria Math"/>
                            <a:ea typeface="Cambria Math"/>
                          </a:rPr>
                          <m:t>𝒌</m:t>
                        </m:r>
                      </m:sub>
                    </m:sSub>
                    <m:r>
                      <a:rPr lang="cs-CZ" sz="2500" b="0" i="1" smtClean="0">
                        <a:latin typeface="Cambria Math"/>
                        <a:ea typeface="Cambria Math"/>
                      </a:rPr>
                      <m:t>.</m:t>
                    </m:r>
                  </m:oMath>
                </a14:m>
                <a:endParaRPr lang="cs-CZ" sz="2500" dirty="0" smtClean="0"/>
              </a:p>
              <a:p>
                <a:pPr marL="0" indent="0">
                  <a:buNone/>
                </a:pPr>
                <a:endParaRPr lang="cs-CZ" sz="2500" dirty="0" smtClean="0"/>
              </a:p>
              <a:p>
                <a:pPr marL="0" indent="0">
                  <a:buNone/>
                </a:pPr>
                <a:r>
                  <a:rPr lang="cs-CZ" sz="2500" b="1" dirty="0" smtClean="0"/>
                  <a:t>Př.: </a:t>
                </a:r>
                <a:r>
                  <a:rPr lang="cs-CZ" sz="2500" dirty="0" smtClean="0"/>
                  <a:t>Házíme dvěma kostkami. Kolik různých uspořádaných dvojic ok může padnout?</a:t>
                </a:r>
              </a:p>
              <a:p>
                <a:pPr marL="457200" indent="-457200">
                  <a:buAutoNum type="arabicPeriod"/>
                </a:pPr>
                <a:r>
                  <a:rPr lang="cs-CZ" sz="2500" dirty="0" smtClean="0"/>
                  <a:t>kostka – 6 možností	2. kostka – 6 možností</a:t>
                </a:r>
              </a:p>
              <a:p>
                <a:pPr marL="0" indent="0">
                  <a:buNone/>
                </a:pPr>
                <a:r>
                  <a:rPr lang="cs-CZ" sz="2500" dirty="0"/>
                  <a:t>	</a:t>
                </a:r>
                <a:r>
                  <a:rPr lang="cs-CZ" sz="2500" dirty="0" smtClean="0"/>
                  <a:t>6 . 6 = 36 možností.</a:t>
                </a:r>
                <a:endParaRPr lang="cs-CZ" sz="2500" dirty="0"/>
              </a:p>
            </p:txBody>
          </p:sp>
        </mc:Choice>
        <mc:Fallback xmlns="">
          <p:sp>
            <p:nvSpPr>
              <p:cNvPr id="3" name="Zástupný symbol pro obsah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457200" y="548680"/>
                <a:ext cx="8229600" cy="5577483"/>
              </a:xfrm>
              <a:blipFill rotWithShape="1">
                <a:blip r:embed="rId2"/>
                <a:stretch>
                  <a:fillRect l="-1259" t="-142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67657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dirty="0" smtClean="0"/>
              <a:t>I druhé pravidlo kombinatoriky </a:t>
            </a:r>
          </a:p>
          <a:p>
            <a:pPr marL="0" indent="0" algn="ctr">
              <a:buNone/>
            </a:pPr>
            <a:r>
              <a:rPr lang="cs-CZ" sz="2500" b="1" dirty="0" smtClean="0">
                <a:solidFill>
                  <a:srgbClr val="FF0000"/>
                </a:solidFill>
              </a:rPr>
              <a:t>kombinatorické pravidlo součtu</a:t>
            </a:r>
            <a:endParaRPr lang="cs-CZ" sz="25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cs-CZ" sz="2500" dirty="0" smtClean="0"/>
              <a:t>často v běžném životě využíváme, aniž si to uvědomujeme.</a:t>
            </a:r>
          </a:p>
          <a:p>
            <a:pPr marL="0" indent="0">
              <a:buNone/>
            </a:pPr>
            <a:endParaRPr lang="cs-CZ" sz="2500" dirty="0"/>
          </a:p>
          <a:p>
            <a:pPr marL="0" indent="0">
              <a:buNone/>
            </a:pPr>
            <a:r>
              <a:rPr lang="cs-CZ" sz="2500" b="1" dirty="0" smtClean="0"/>
              <a:t>Př.:</a:t>
            </a:r>
            <a:r>
              <a:rPr lang="cs-CZ" sz="2500" dirty="0" smtClean="0"/>
              <a:t> </a:t>
            </a:r>
            <a:r>
              <a:rPr lang="cs-CZ" sz="2500" b="1" dirty="0" smtClean="0"/>
              <a:t>Kolik existuje přirozených čísel menších než 200 končí pětkou?</a:t>
            </a:r>
          </a:p>
          <a:p>
            <a:pPr marL="0" indent="0">
              <a:buNone/>
            </a:pPr>
            <a:r>
              <a:rPr lang="cs-CZ" sz="2500" dirty="0" smtClean="0"/>
              <a:t>jednociferné – 5……..	</a:t>
            </a:r>
            <a:r>
              <a:rPr lang="cs-CZ" sz="2500" b="1" dirty="0" smtClean="0">
                <a:solidFill>
                  <a:srgbClr val="FF0000"/>
                </a:solidFill>
              </a:rPr>
              <a:t>1</a:t>
            </a:r>
          </a:p>
          <a:p>
            <a:pPr marL="0" indent="0">
              <a:buNone/>
            </a:pPr>
            <a:r>
              <a:rPr lang="cs-CZ" sz="2500" dirty="0" smtClean="0"/>
              <a:t>dvouciferné - 15, 25, 35, 45, 55, 65, 75, 85, 95…..	</a:t>
            </a:r>
            <a:r>
              <a:rPr lang="cs-CZ" sz="2500" b="1" dirty="0" smtClean="0">
                <a:solidFill>
                  <a:srgbClr val="FF0000"/>
                </a:solidFill>
              </a:rPr>
              <a:t>9</a:t>
            </a:r>
          </a:p>
          <a:p>
            <a:pPr marL="0" indent="0">
              <a:buNone/>
            </a:pPr>
            <a:r>
              <a:rPr lang="cs-CZ" sz="2500" dirty="0" smtClean="0"/>
              <a:t>trojciferné – 105, 115, 125, 135, 145, 155, 165, 175, 185, 195, 		… </a:t>
            </a:r>
            <a:r>
              <a:rPr lang="cs-CZ" sz="2500" b="1" dirty="0" smtClean="0">
                <a:solidFill>
                  <a:srgbClr val="FF0000"/>
                </a:solidFill>
              </a:rPr>
              <a:t>10</a:t>
            </a:r>
            <a:r>
              <a:rPr lang="cs-CZ" sz="2500" dirty="0" smtClean="0"/>
              <a:t>	</a:t>
            </a:r>
          </a:p>
          <a:p>
            <a:pPr marL="0" indent="0">
              <a:buNone/>
            </a:pPr>
            <a:r>
              <a:rPr lang="cs-CZ" sz="2500" dirty="0" smtClean="0"/>
              <a:t>Celkem:  </a:t>
            </a:r>
            <a:r>
              <a:rPr lang="cs-CZ" sz="2500" b="1" dirty="0" smtClean="0"/>
              <a:t>1 + 9 + 10 = 20 </a:t>
            </a:r>
          </a:p>
          <a:p>
            <a:pPr marL="0" indent="0">
              <a:buNone/>
            </a:pPr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1538424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476672"/>
            <a:ext cx="8229600" cy="564949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sz="2500" b="1" dirty="0" smtClean="0"/>
              <a:t>Př.: </a:t>
            </a:r>
            <a:r>
              <a:rPr lang="cs-CZ" sz="2500" dirty="0" smtClean="0"/>
              <a:t>Na kopec vedou čtyři pěší stezky a jedna lanovka. </a:t>
            </a:r>
          </a:p>
          <a:p>
            <a:pPr marL="0" indent="0">
              <a:buNone/>
            </a:pPr>
            <a:r>
              <a:rPr lang="cs-CZ" sz="2500" dirty="0" smtClean="0"/>
              <a:t>Kolika způsoby můžeme naplánovat cestu:</a:t>
            </a:r>
          </a:p>
          <a:p>
            <a:pPr marL="0" indent="0">
              <a:buNone/>
            </a:pPr>
            <a:r>
              <a:rPr lang="cs-CZ" sz="2500" b="1" dirty="0" smtClean="0"/>
              <a:t>	</a:t>
            </a:r>
          </a:p>
          <a:p>
            <a:pPr marL="0" indent="0">
              <a:buNone/>
            </a:pPr>
            <a:r>
              <a:rPr lang="cs-CZ" sz="2500" dirty="0" smtClean="0"/>
              <a:t>	a) na vrchol a zpět</a:t>
            </a:r>
          </a:p>
          <a:p>
            <a:pPr marL="0" indent="0">
              <a:buNone/>
            </a:pPr>
            <a:r>
              <a:rPr lang="cs-CZ" sz="2500" dirty="0" smtClean="0"/>
              <a:t>	b) na vrchol a zpět tak, aby zpáteční cesta byla jiná 	     než cesta na vrchol</a:t>
            </a:r>
          </a:p>
          <a:p>
            <a:pPr marL="0" indent="0">
              <a:buNone/>
            </a:pPr>
            <a:r>
              <a:rPr lang="cs-CZ" sz="2500" dirty="0"/>
              <a:t>	</a:t>
            </a:r>
            <a:r>
              <a:rPr lang="cs-CZ" sz="2500" dirty="0" smtClean="0"/>
              <a:t>c) na vrchol a zpět tak, abychom aspoň jednu cestu  </a:t>
            </a:r>
          </a:p>
          <a:p>
            <a:pPr marL="0" indent="0">
              <a:buNone/>
            </a:pPr>
            <a:r>
              <a:rPr lang="cs-CZ" sz="2500" dirty="0"/>
              <a:t> </a:t>
            </a:r>
            <a:r>
              <a:rPr lang="cs-CZ" sz="2500" dirty="0" smtClean="0"/>
              <a:t>  	    použili lanovku</a:t>
            </a:r>
          </a:p>
          <a:p>
            <a:pPr marL="0" indent="0">
              <a:buNone/>
            </a:pPr>
            <a:r>
              <a:rPr lang="cs-CZ" sz="2500" dirty="0"/>
              <a:t>	</a:t>
            </a:r>
            <a:r>
              <a:rPr lang="cs-CZ" sz="2500" dirty="0" smtClean="0"/>
              <a:t>d) na vrchol a zpět tak, abychom lanovku použili právě </a:t>
            </a:r>
          </a:p>
          <a:p>
            <a:pPr marL="0" indent="0">
              <a:buNone/>
            </a:pPr>
            <a:r>
              <a:rPr lang="cs-CZ" sz="2500" dirty="0"/>
              <a:t>	</a:t>
            </a:r>
            <a:r>
              <a:rPr lang="cs-CZ" sz="2500" dirty="0" smtClean="0"/>
              <a:t>    jednou</a:t>
            </a:r>
          </a:p>
          <a:p>
            <a:pPr marL="0" indent="0">
              <a:buNone/>
            </a:pPr>
            <a:endParaRPr lang="cs-CZ" sz="2500" b="1" dirty="0"/>
          </a:p>
          <a:p>
            <a:pPr marL="0" indent="0">
              <a:buNone/>
            </a:pPr>
            <a:endParaRPr lang="cs-CZ" sz="2500" b="1" dirty="0" smtClean="0"/>
          </a:p>
          <a:p>
            <a:pPr marL="0" indent="0" algn="r">
              <a:buNone/>
            </a:pPr>
            <a:r>
              <a:rPr lang="cs-CZ" sz="25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a) 25	b) 20	c) 9	d) 8</a:t>
            </a:r>
            <a:endParaRPr lang="cs-CZ" sz="25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056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sz="2500" dirty="0" smtClean="0"/>
              <a:t>Použité zdroje:</a:t>
            </a:r>
          </a:p>
          <a:p>
            <a:r>
              <a:rPr lang="cs-CZ" altLang="cs-CZ" sz="2000" dirty="0" smtClean="0"/>
              <a:t>CALDA, Emil a DUPAČ, Václav. </a:t>
            </a:r>
            <a:r>
              <a:rPr lang="cs-CZ" altLang="cs-CZ" sz="2000" i="1" dirty="0" smtClean="0"/>
              <a:t>Matematika pro gymnázia: Kombinatorika, pravděpodobnost, statistika</a:t>
            </a:r>
            <a:r>
              <a:rPr lang="cs-CZ" altLang="cs-CZ" sz="2000" dirty="0" smtClean="0"/>
              <a:t>. 4. vyd. Praha: Prometheus, 2005. ISBN 978-80-7196-147-5.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137416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150</TotalTime>
  <Words>438</Words>
  <Application>Microsoft Office PowerPoint</Application>
  <PresentationFormat>Předvádění na obrazovce (4:3)</PresentationFormat>
  <Paragraphs>86</Paragraphs>
  <Slides>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0" baseType="lpstr">
      <vt:lpstr>Motiv systému Office</vt:lpstr>
      <vt:lpstr>Prezentace aplikace PowerPoint</vt:lpstr>
      <vt:lpstr>Základní  kombinatorická pravidla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Kombinatorika  a její základní pravidla</dc:title>
  <dc:creator>Owner</dc:creator>
  <cp:lastModifiedBy>Owner</cp:lastModifiedBy>
  <cp:revision>18</cp:revision>
  <dcterms:created xsi:type="dcterms:W3CDTF">2014-02-24T19:23:45Z</dcterms:created>
  <dcterms:modified xsi:type="dcterms:W3CDTF">2014-03-29T14:44:07Z</dcterms:modified>
</cp:coreProperties>
</file>