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891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104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809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34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1827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9549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552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47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271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398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4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27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772908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Informační technologie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Použití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aplikavcí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MS Office v praxi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HTML - tabulky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září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čtvrtý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uvádí základní příkazy pro tvorbu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tabulek a její formátování.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reagují na dotazy a pod vedením vyučující navrhují řešení zápisů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tagů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a na svých PC ověřují správnost zápisu příkazu.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pPr algn="ctr"/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18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1556792"/>
            <a:ext cx="8424936" cy="4896544"/>
          </a:xfrm>
        </p:spPr>
        <p:txBody>
          <a:bodyPr>
            <a:normAutofit fontScale="77500" lnSpcReduction="20000"/>
          </a:bodyPr>
          <a:lstStyle/>
          <a:p>
            <a:r>
              <a:rPr lang="cs-CZ" sz="2600" dirty="0" smtClean="0"/>
              <a:t>Výsledek v prohlížeči:</a:t>
            </a:r>
          </a:p>
          <a:p>
            <a:endParaRPr lang="cs-CZ" sz="2600" dirty="0"/>
          </a:p>
          <a:p>
            <a:endParaRPr lang="cs-CZ" sz="2600" dirty="0" smtClean="0"/>
          </a:p>
          <a:p>
            <a:pPr marL="45720" indent="0">
              <a:buNone/>
            </a:pPr>
            <a:r>
              <a:rPr lang="cs-CZ" sz="2600" dirty="0"/>
              <a:t>&lt;</a:t>
            </a:r>
            <a:r>
              <a:rPr lang="cs-CZ" sz="2600" dirty="0" err="1"/>
              <a:t>html</a:t>
            </a:r>
            <a:r>
              <a:rPr lang="cs-CZ" sz="2600" dirty="0"/>
              <a:t>&gt;</a:t>
            </a:r>
          </a:p>
          <a:p>
            <a:pPr marL="45720" indent="0">
              <a:buNone/>
            </a:pPr>
            <a:r>
              <a:rPr lang="cs-CZ" sz="2600" dirty="0"/>
              <a:t>&lt;body&gt;</a:t>
            </a:r>
          </a:p>
          <a:p>
            <a:pPr marL="45720" indent="0">
              <a:buNone/>
            </a:pPr>
            <a:r>
              <a:rPr lang="cs-CZ" sz="2600" dirty="0" smtClean="0"/>
              <a:t>&lt;</a:t>
            </a:r>
            <a:r>
              <a:rPr lang="cs-CZ" sz="2600" dirty="0"/>
              <a:t>table </a:t>
            </a:r>
            <a:r>
              <a:rPr lang="cs-CZ" sz="2600" dirty="0" err="1" smtClean="0"/>
              <a:t>border</a:t>
            </a:r>
            <a:r>
              <a:rPr lang="cs-CZ" sz="2600" dirty="0" smtClean="0"/>
              <a:t>=3 </a:t>
            </a:r>
            <a:r>
              <a:rPr lang="cs-CZ" sz="2600" dirty="0" err="1" smtClean="0"/>
              <a:t>Width</a:t>
            </a:r>
            <a:r>
              <a:rPr lang="cs-CZ" sz="2600" dirty="0" smtClean="0"/>
              <a:t>=60</a:t>
            </a:r>
            <a:r>
              <a:rPr lang="cs-CZ" sz="2600" dirty="0"/>
              <a:t>%&gt;</a:t>
            </a:r>
          </a:p>
          <a:p>
            <a:pPr marL="45720" indent="0">
              <a:buNone/>
            </a:pPr>
            <a:r>
              <a:rPr lang="cs-CZ" sz="2600" dirty="0" smtClean="0"/>
              <a:t>&lt;</a:t>
            </a:r>
            <a:r>
              <a:rPr lang="cs-CZ" sz="2600" dirty="0" err="1"/>
              <a:t>tr</a:t>
            </a:r>
            <a:r>
              <a:rPr lang="cs-CZ" sz="2600" dirty="0"/>
              <a:t> </a:t>
            </a:r>
            <a:r>
              <a:rPr lang="cs-CZ" sz="2600" dirty="0" err="1"/>
              <a:t>align</a:t>
            </a:r>
            <a:r>
              <a:rPr lang="cs-CZ" sz="2600" dirty="0"/>
              <a:t>=center </a:t>
            </a:r>
            <a:r>
              <a:rPr lang="cs-CZ" sz="2600" dirty="0" err="1"/>
              <a:t>bgcolor</a:t>
            </a:r>
            <a:r>
              <a:rPr lang="cs-CZ" sz="2600" dirty="0"/>
              <a:t>=</a:t>
            </a:r>
            <a:r>
              <a:rPr lang="cs-CZ" sz="2600" dirty="0" err="1"/>
              <a:t>red</a:t>
            </a:r>
            <a:r>
              <a:rPr lang="cs-CZ" sz="2600" dirty="0" smtClean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 </a:t>
            </a:r>
            <a:r>
              <a:rPr lang="cs-CZ" sz="2600" dirty="0" err="1" smtClean="0"/>
              <a:t>colspan</a:t>
            </a:r>
            <a:r>
              <a:rPr lang="cs-CZ" sz="2600" dirty="0" smtClean="0"/>
              <a:t>=4&gt;JMÉNO</a:t>
            </a:r>
            <a:r>
              <a:rPr lang="cs-CZ" sz="2600" dirty="0"/>
              <a:t>&lt;/</a:t>
            </a:r>
            <a:r>
              <a:rPr lang="cs-CZ" sz="2600" dirty="0" err="1"/>
              <a:t>td</a:t>
            </a:r>
            <a:r>
              <a:rPr lang="cs-CZ" sz="2600" dirty="0" smtClean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</a:p>
          <a:p>
            <a:pPr marL="45720" indent="0">
              <a:buNone/>
            </a:pPr>
            <a:r>
              <a:rPr lang="cs-CZ" sz="2600" dirty="0" smtClean="0"/>
              <a:t>&lt;</a:t>
            </a:r>
            <a:r>
              <a:rPr lang="cs-CZ" sz="2600" dirty="0" err="1"/>
              <a:t>tr</a:t>
            </a:r>
            <a:r>
              <a:rPr lang="cs-CZ" sz="2600" dirty="0"/>
              <a:t> </a:t>
            </a:r>
            <a:r>
              <a:rPr lang="cs-CZ" sz="2600" dirty="0" err="1"/>
              <a:t>align</a:t>
            </a:r>
            <a:r>
              <a:rPr lang="cs-CZ" sz="2600" dirty="0"/>
              <a:t>=center</a:t>
            </a:r>
            <a:r>
              <a:rPr lang="cs-CZ" sz="2600" dirty="0" smtClean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&gt;1&lt;/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 </a:t>
            </a:r>
            <a:r>
              <a:rPr lang="cs-CZ" sz="2600" dirty="0" err="1"/>
              <a:t>colspan</a:t>
            </a:r>
            <a:r>
              <a:rPr lang="cs-CZ" sz="2600" dirty="0"/>
              <a:t>=2 </a:t>
            </a:r>
            <a:r>
              <a:rPr lang="cs-CZ" sz="2600" dirty="0" err="1"/>
              <a:t>rowspan</a:t>
            </a:r>
            <a:r>
              <a:rPr lang="cs-CZ" sz="2600" dirty="0"/>
              <a:t>=2 </a:t>
            </a:r>
            <a:r>
              <a:rPr lang="cs-CZ" sz="2600" dirty="0" err="1"/>
              <a:t>bgcolor</a:t>
            </a:r>
            <a:r>
              <a:rPr lang="cs-CZ" sz="2600" dirty="0"/>
              <a:t>=</a:t>
            </a:r>
            <a:r>
              <a:rPr lang="cs-CZ" sz="2600" dirty="0" err="1"/>
              <a:t>lightblue</a:t>
            </a:r>
            <a:r>
              <a:rPr lang="cs-CZ" sz="2600" dirty="0"/>
              <a:t>&gt;PŘÍJMENÍ&lt;/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&gt;4&lt;/</a:t>
            </a:r>
            <a:r>
              <a:rPr lang="cs-CZ" sz="2600" dirty="0" err="1"/>
              <a:t>td</a:t>
            </a:r>
            <a:r>
              <a:rPr lang="cs-CZ" sz="2600" dirty="0" smtClean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</a:p>
          <a:p>
            <a:pPr marL="45720" indent="0">
              <a:buNone/>
            </a:pPr>
            <a:r>
              <a:rPr lang="cs-CZ" sz="2600" dirty="0" smtClean="0"/>
              <a:t>&lt;</a:t>
            </a:r>
            <a:r>
              <a:rPr lang="cs-CZ" sz="2600" dirty="0" err="1"/>
              <a:t>tr</a:t>
            </a:r>
            <a:r>
              <a:rPr lang="cs-CZ" sz="2600" dirty="0"/>
              <a:t> </a:t>
            </a:r>
            <a:r>
              <a:rPr lang="cs-CZ" sz="2600" dirty="0" err="1"/>
              <a:t>align</a:t>
            </a:r>
            <a:r>
              <a:rPr lang="cs-CZ" sz="2600" dirty="0"/>
              <a:t>=center</a:t>
            </a:r>
            <a:r>
              <a:rPr lang="cs-CZ" sz="2600" dirty="0" smtClean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&gt;1&lt;/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&gt;4&lt;/</a:t>
            </a:r>
            <a:r>
              <a:rPr lang="cs-CZ" sz="2600" dirty="0" err="1"/>
              <a:t>td</a:t>
            </a:r>
            <a:r>
              <a:rPr lang="cs-CZ" sz="2600" dirty="0" smtClean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</a:p>
          <a:p>
            <a:pPr marL="45720" indent="0">
              <a:buNone/>
            </a:pPr>
            <a:r>
              <a:rPr lang="cs-CZ" sz="2600" dirty="0" smtClean="0"/>
              <a:t>&lt;</a:t>
            </a:r>
            <a:r>
              <a:rPr lang="cs-CZ" sz="2600" dirty="0" err="1"/>
              <a:t>tr</a:t>
            </a:r>
            <a:r>
              <a:rPr lang="cs-CZ" sz="2600" dirty="0"/>
              <a:t> </a:t>
            </a:r>
            <a:r>
              <a:rPr lang="cs-CZ" sz="2600" dirty="0" err="1"/>
              <a:t>align</a:t>
            </a:r>
            <a:r>
              <a:rPr lang="cs-CZ" sz="2600" dirty="0"/>
              <a:t>=center</a:t>
            </a:r>
            <a:r>
              <a:rPr lang="cs-CZ" sz="2600" dirty="0" smtClean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&gt;1&lt;/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&gt;2&lt;/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&gt;3&lt;/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/>
              <a:t>td</a:t>
            </a:r>
            <a:r>
              <a:rPr lang="cs-CZ" sz="2600" dirty="0"/>
              <a:t>&gt;4&lt;/</a:t>
            </a:r>
            <a:r>
              <a:rPr lang="cs-CZ" sz="2600" dirty="0" err="1"/>
              <a:t>td</a:t>
            </a:r>
            <a:r>
              <a:rPr lang="cs-CZ" sz="2600" dirty="0" smtClean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</a:p>
          <a:p>
            <a:pPr marL="45720" indent="0">
              <a:buNone/>
            </a:pPr>
            <a:r>
              <a:rPr lang="cs-CZ" sz="2600" dirty="0" smtClean="0"/>
              <a:t>&lt;/</a:t>
            </a:r>
            <a:r>
              <a:rPr lang="cs-CZ" sz="2600" dirty="0"/>
              <a:t>table&gt;</a:t>
            </a:r>
          </a:p>
          <a:p>
            <a:pPr marL="45720" indent="0">
              <a:buNone/>
            </a:pPr>
            <a:r>
              <a:rPr lang="cs-CZ" sz="2600" dirty="0" smtClean="0"/>
              <a:t>&lt;/</a:t>
            </a:r>
            <a:r>
              <a:rPr lang="cs-CZ" sz="2600" dirty="0"/>
              <a:t>body&gt;</a:t>
            </a:r>
          </a:p>
          <a:p>
            <a:pPr marL="45720" indent="0">
              <a:buNone/>
            </a:pPr>
            <a:r>
              <a:rPr lang="cs-CZ" sz="2600" dirty="0"/>
              <a:t>&lt;/</a:t>
            </a:r>
            <a:r>
              <a:rPr lang="cs-CZ" sz="2600" dirty="0" err="1"/>
              <a:t>html</a:t>
            </a:r>
            <a:r>
              <a:rPr lang="cs-CZ" sz="2600" dirty="0"/>
              <a:t>&gt;</a:t>
            </a:r>
          </a:p>
          <a:p>
            <a:endParaRPr lang="cs-CZ" sz="2600" dirty="0" smtClean="0"/>
          </a:p>
          <a:p>
            <a:endParaRPr lang="cs-CZ" sz="2600" dirty="0" smtClean="0"/>
          </a:p>
          <a:p>
            <a:endParaRPr lang="cs-CZ" sz="26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" t="12348" r="39824" b="72286"/>
          <a:stretch/>
        </p:blipFill>
        <p:spPr bwMode="auto">
          <a:xfrm>
            <a:off x="1691680" y="2132856"/>
            <a:ext cx="6932712" cy="999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45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1556792"/>
            <a:ext cx="8424936" cy="48965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cs-CZ" sz="2600" b="1" dirty="0" smtClean="0"/>
              <a:t>Použité zdroje:</a:t>
            </a:r>
            <a:endParaRPr lang="cs-CZ" sz="2600" b="1" dirty="0"/>
          </a:p>
          <a:p>
            <a:pPr marL="457200" indent="-457200">
              <a:buClrTx/>
            </a:pPr>
            <a:r>
              <a:rPr lang="cs-CZ" sz="2600" dirty="0"/>
              <a:t>AUTOR NEUVEDEN. </a:t>
            </a:r>
            <a:r>
              <a:rPr lang="cs-CZ" sz="2600" i="1" dirty="0"/>
              <a:t>Kurz HTML</a:t>
            </a:r>
            <a:r>
              <a:rPr lang="cs-CZ" sz="2600" dirty="0"/>
              <a:t> [online]. [cit. 21.9.2013]. Dostupný na WWW: http://jary.borec.cz/html/</a:t>
            </a:r>
          </a:p>
          <a:p>
            <a:pPr marL="457200" indent="-457200">
              <a:buClrTx/>
            </a:pPr>
            <a:r>
              <a:rPr lang="pt-BR" sz="2600" dirty="0"/>
              <a:t>AUTOR NEUVEDEN. </a:t>
            </a:r>
            <a:r>
              <a:rPr lang="pt-BR" sz="2600" i="1" dirty="0"/>
              <a:t>HTML příručka</a:t>
            </a:r>
            <a:r>
              <a:rPr lang="pt-BR" sz="2600" dirty="0"/>
              <a:t> [online]. [cit. 21.4.2014]. Dostupný na WWW: http://www.jakpsatweb.cz/html/ </a:t>
            </a:r>
            <a:endParaRPr lang="cs-CZ" sz="2600" dirty="0"/>
          </a:p>
          <a:p>
            <a:endParaRPr lang="cs-CZ" sz="2600" dirty="0" smtClean="0"/>
          </a:p>
          <a:p>
            <a:endParaRPr lang="cs-CZ" sz="2600" dirty="0" smtClean="0"/>
          </a:p>
          <a:p>
            <a:endParaRPr lang="cs-CZ" sz="2600" dirty="0" smtClean="0"/>
          </a:p>
        </p:txBody>
      </p:sp>
    </p:spTree>
    <p:extLst>
      <p:ext uri="{BB962C8B-B14F-4D97-AF65-F5344CB8AC3E}">
        <p14:creationId xmlns:p14="http://schemas.microsoft.com/office/powerpoint/2010/main" val="2564273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188640"/>
            <a:ext cx="5637010" cy="88211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HTML - tabulky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83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39552" y="1772816"/>
            <a:ext cx="7992888" cy="4266808"/>
          </a:xfrm>
        </p:spPr>
        <p:txBody>
          <a:bodyPr>
            <a:normAutofit/>
          </a:bodyPr>
          <a:lstStyle/>
          <a:p>
            <a:endParaRPr lang="cs-CZ" sz="2600" dirty="0" smtClean="0"/>
          </a:p>
          <a:p>
            <a:r>
              <a:rPr lang="cs-CZ" sz="2600" dirty="0" smtClean="0"/>
              <a:t>Každá </a:t>
            </a:r>
            <a:r>
              <a:rPr lang="cs-CZ" sz="2600" dirty="0"/>
              <a:t>tabulka se skládá alespoň z jednoho řádku (</a:t>
            </a:r>
            <a:r>
              <a:rPr lang="cs-CZ" sz="2600" dirty="0" err="1"/>
              <a:t>row</a:t>
            </a:r>
            <a:r>
              <a:rPr lang="cs-CZ" sz="2600" dirty="0"/>
              <a:t>) a sloupce (</a:t>
            </a:r>
            <a:r>
              <a:rPr lang="cs-CZ" sz="2600" dirty="0" err="1"/>
              <a:t>column</a:t>
            </a:r>
            <a:r>
              <a:rPr lang="cs-CZ" sz="2600" dirty="0"/>
              <a:t>). </a:t>
            </a:r>
            <a:endParaRPr lang="cs-CZ" sz="2600" dirty="0" smtClean="0"/>
          </a:p>
          <a:p>
            <a:r>
              <a:rPr lang="cs-CZ" sz="2600" dirty="0" smtClean="0"/>
              <a:t>Řádky </a:t>
            </a:r>
            <a:r>
              <a:rPr lang="cs-CZ" sz="2600" dirty="0"/>
              <a:t>a sloupce se skládají z jednotlivých buněk (cell). </a:t>
            </a:r>
            <a:endParaRPr lang="cs-CZ" sz="2600" dirty="0" smtClean="0"/>
          </a:p>
          <a:p>
            <a:r>
              <a:rPr lang="cs-CZ" sz="2600" dirty="0" smtClean="0"/>
              <a:t>Tabulka </a:t>
            </a:r>
            <a:r>
              <a:rPr lang="cs-CZ" sz="2600" dirty="0"/>
              <a:t>dále může mít záhlaví (</a:t>
            </a:r>
            <a:r>
              <a:rPr lang="cs-CZ" sz="2600" dirty="0" err="1"/>
              <a:t>header</a:t>
            </a:r>
            <a:r>
              <a:rPr lang="cs-CZ" sz="2600" dirty="0"/>
              <a:t>) a popisek </a:t>
            </a:r>
            <a:r>
              <a:rPr lang="cs-CZ" sz="2600" dirty="0" err="1"/>
              <a:t>caption</a:t>
            </a:r>
            <a:r>
              <a:rPr lang="cs-CZ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0161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39552" y="1556792"/>
            <a:ext cx="7992888" cy="4482832"/>
          </a:xfrm>
        </p:spPr>
        <p:txBody>
          <a:bodyPr>
            <a:normAutofit/>
          </a:bodyPr>
          <a:lstStyle/>
          <a:p>
            <a:r>
              <a:rPr lang="cs-CZ" sz="2600" dirty="0" smtClean="0"/>
              <a:t>Pro tvorbu tabulek používáme </a:t>
            </a:r>
            <a:r>
              <a:rPr lang="cs-CZ" sz="2600" dirty="0" err="1" smtClean="0"/>
              <a:t>tagy</a:t>
            </a:r>
            <a:r>
              <a:rPr lang="cs-CZ" sz="2600" dirty="0" smtClean="0"/>
              <a:t>:</a:t>
            </a:r>
          </a:p>
          <a:p>
            <a:pPr lvl="1"/>
            <a:r>
              <a:rPr lang="cs-CZ" sz="2600" b="1" dirty="0" smtClean="0"/>
              <a:t>TABLE</a:t>
            </a:r>
            <a:r>
              <a:rPr lang="cs-CZ" sz="2600" dirty="0" smtClean="0"/>
              <a:t> – párový </a:t>
            </a:r>
            <a:r>
              <a:rPr lang="cs-CZ" sz="2600" dirty="0" err="1" smtClean="0"/>
              <a:t>tag</a:t>
            </a:r>
            <a:r>
              <a:rPr lang="cs-CZ" sz="2600" dirty="0" smtClean="0"/>
              <a:t>, ohraničuje tabulku</a:t>
            </a:r>
          </a:p>
          <a:p>
            <a:pPr lvl="1"/>
            <a:r>
              <a:rPr lang="cs-CZ" sz="2600" b="1" dirty="0" smtClean="0"/>
              <a:t>TH</a:t>
            </a:r>
            <a:r>
              <a:rPr lang="cs-CZ" sz="2600" dirty="0" smtClean="0"/>
              <a:t> – párový </a:t>
            </a:r>
            <a:r>
              <a:rPr lang="cs-CZ" sz="2600" dirty="0" err="1" smtClean="0"/>
              <a:t>tag</a:t>
            </a:r>
            <a:r>
              <a:rPr lang="cs-CZ" sz="2600" dirty="0" smtClean="0"/>
              <a:t> znamená </a:t>
            </a:r>
            <a:r>
              <a:rPr lang="cs-CZ" sz="2600" dirty="0"/>
              <a:t>hlavičkové </a:t>
            </a:r>
            <a:r>
              <a:rPr lang="cs-CZ" sz="2600" dirty="0" smtClean="0"/>
              <a:t>pole </a:t>
            </a:r>
            <a:br>
              <a:rPr lang="cs-CZ" sz="2600" dirty="0" smtClean="0"/>
            </a:br>
            <a:r>
              <a:rPr lang="cs-CZ" sz="2600" dirty="0" smtClean="0"/>
              <a:t>Obsah </a:t>
            </a:r>
            <a:r>
              <a:rPr lang="cs-CZ" sz="2600" dirty="0"/>
              <a:t>bývá tučný a zarovnaný na střed.</a:t>
            </a:r>
          </a:p>
          <a:p>
            <a:pPr lvl="1"/>
            <a:r>
              <a:rPr lang="cs-CZ" sz="2600" b="1" dirty="0" smtClean="0"/>
              <a:t>TR</a:t>
            </a:r>
            <a:r>
              <a:rPr lang="cs-CZ" sz="2600" dirty="0" smtClean="0"/>
              <a:t> – řádek tabulky (nepovinně párový </a:t>
            </a:r>
            <a:r>
              <a:rPr lang="cs-CZ" sz="2600" dirty="0" err="1" smtClean="0"/>
              <a:t>tag</a:t>
            </a:r>
            <a:r>
              <a:rPr lang="cs-CZ" sz="2600" dirty="0" smtClean="0"/>
              <a:t>)</a:t>
            </a:r>
          </a:p>
          <a:p>
            <a:pPr lvl="1"/>
            <a:r>
              <a:rPr lang="cs-CZ" sz="2600" b="1" dirty="0" smtClean="0"/>
              <a:t>TD</a:t>
            </a:r>
            <a:r>
              <a:rPr lang="cs-CZ" sz="2600" dirty="0" smtClean="0"/>
              <a:t> – buňka tabulky (nepovinně párový </a:t>
            </a:r>
            <a:r>
              <a:rPr lang="cs-CZ" sz="2600" dirty="0" err="1" smtClean="0"/>
              <a:t>tag</a:t>
            </a:r>
            <a:r>
              <a:rPr lang="cs-CZ" sz="2600" dirty="0" smtClean="0"/>
              <a:t>)</a:t>
            </a:r>
          </a:p>
          <a:p>
            <a:pPr lvl="1"/>
            <a:r>
              <a:rPr lang="cs-CZ" sz="2600" b="1" dirty="0"/>
              <a:t>CAPTION</a:t>
            </a:r>
            <a:r>
              <a:rPr lang="cs-CZ" sz="2600" dirty="0"/>
              <a:t> – popisek </a:t>
            </a:r>
            <a:r>
              <a:rPr lang="cs-CZ" sz="2600" dirty="0" smtClean="0"/>
              <a:t>tabulky, uvádí se ihned po otevíracím </a:t>
            </a:r>
            <a:r>
              <a:rPr lang="cs-CZ" sz="2600" dirty="0" err="1" smtClean="0"/>
              <a:t>tagu</a:t>
            </a:r>
            <a:r>
              <a:rPr lang="cs-CZ" sz="2600" dirty="0" smtClean="0"/>
              <a:t> tabulky</a:t>
            </a:r>
            <a:endParaRPr lang="cs-CZ" sz="2600" dirty="0"/>
          </a:p>
          <a:p>
            <a:pPr lvl="1"/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93519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39552" y="1556792"/>
            <a:ext cx="7992888" cy="4482832"/>
          </a:xfrm>
        </p:spPr>
        <p:txBody>
          <a:bodyPr>
            <a:normAutofit/>
          </a:bodyPr>
          <a:lstStyle/>
          <a:p>
            <a:r>
              <a:rPr lang="cs-CZ" sz="2600" dirty="0"/>
              <a:t>&lt;table&gt;</a:t>
            </a:r>
            <a:br>
              <a:rPr lang="cs-CZ" sz="2600" dirty="0"/>
            </a:br>
            <a:r>
              <a:rPr lang="cs-CZ" sz="2600" dirty="0"/>
              <a:t>  &lt;</a:t>
            </a:r>
            <a:r>
              <a:rPr lang="cs-CZ" sz="2600" dirty="0" err="1"/>
              <a:t>tr</a:t>
            </a:r>
            <a:r>
              <a:rPr lang="cs-CZ" sz="2600" dirty="0"/>
              <a:t>&gt;&lt;</a:t>
            </a:r>
            <a:r>
              <a:rPr lang="cs-CZ" sz="2600" dirty="0" err="1" smtClean="0"/>
              <a:t>td</a:t>
            </a:r>
            <a:r>
              <a:rPr lang="cs-CZ" sz="2600" dirty="0" smtClean="0"/>
              <a:t>&gt;1&lt;/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 smtClean="0"/>
              <a:t>td</a:t>
            </a:r>
            <a:r>
              <a:rPr lang="cs-CZ" sz="2600" dirty="0" smtClean="0"/>
              <a:t>&gt;2&lt;/</a:t>
            </a:r>
            <a:r>
              <a:rPr lang="cs-CZ" sz="2600" dirty="0" err="1"/>
              <a:t>td</a:t>
            </a:r>
            <a:r>
              <a:rPr lang="cs-CZ" sz="2600" dirty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  <a:br>
              <a:rPr lang="cs-CZ" sz="2600" dirty="0"/>
            </a:br>
            <a:r>
              <a:rPr lang="cs-CZ" sz="2600" dirty="0"/>
              <a:t>  &lt;</a:t>
            </a:r>
            <a:r>
              <a:rPr lang="cs-CZ" sz="2600" dirty="0" err="1"/>
              <a:t>tr</a:t>
            </a:r>
            <a:r>
              <a:rPr lang="cs-CZ" sz="2600" dirty="0"/>
              <a:t>&gt;&lt;</a:t>
            </a:r>
            <a:r>
              <a:rPr lang="cs-CZ" sz="2600" dirty="0" err="1" smtClean="0"/>
              <a:t>td</a:t>
            </a:r>
            <a:r>
              <a:rPr lang="cs-CZ" sz="2600" dirty="0" smtClean="0"/>
              <a:t>&gt;3&lt;/</a:t>
            </a:r>
            <a:r>
              <a:rPr lang="cs-CZ" sz="2600" dirty="0" err="1"/>
              <a:t>td</a:t>
            </a:r>
            <a:r>
              <a:rPr lang="cs-CZ" sz="2600" dirty="0" smtClean="0"/>
              <a:t>&gt;&lt;</a:t>
            </a:r>
            <a:r>
              <a:rPr lang="cs-CZ" sz="2600" dirty="0" err="1" smtClean="0"/>
              <a:t>td</a:t>
            </a:r>
            <a:r>
              <a:rPr lang="cs-CZ" sz="2600" dirty="0" smtClean="0"/>
              <a:t>&gt;4&lt;/</a:t>
            </a:r>
            <a:r>
              <a:rPr lang="cs-CZ" sz="2600" dirty="0" err="1"/>
              <a:t>td</a:t>
            </a:r>
            <a:r>
              <a:rPr lang="cs-CZ" sz="2600" dirty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  <a:br>
              <a:rPr lang="cs-CZ" sz="2600" dirty="0"/>
            </a:br>
            <a:r>
              <a:rPr lang="cs-CZ" sz="2600" dirty="0"/>
              <a:t>  &lt;</a:t>
            </a:r>
            <a:r>
              <a:rPr lang="cs-CZ" sz="2600" dirty="0" err="1"/>
              <a:t>tr</a:t>
            </a:r>
            <a:r>
              <a:rPr lang="cs-CZ" sz="2600" dirty="0" smtClean="0"/>
              <a:t>&gt;&lt;</a:t>
            </a:r>
            <a:r>
              <a:rPr lang="cs-CZ" sz="2600" dirty="0" err="1" smtClean="0"/>
              <a:t>td</a:t>
            </a:r>
            <a:r>
              <a:rPr lang="cs-CZ" sz="2600" dirty="0" smtClean="0"/>
              <a:t>&gt;5&lt;/</a:t>
            </a:r>
            <a:r>
              <a:rPr lang="cs-CZ" sz="2600" dirty="0" err="1"/>
              <a:t>td</a:t>
            </a:r>
            <a:r>
              <a:rPr lang="cs-CZ" sz="2600" dirty="0"/>
              <a:t>&gt;&lt;</a:t>
            </a:r>
            <a:r>
              <a:rPr lang="cs-CZ" sz="2600" dirty="0" err="1" smtClean="0"/>
              <a:t>td</a:t>
            </a:r>
            <a:r>
              <a:rPr lang="cs-CZ" sz="2600" dirty="0" smtClean="0"/>
              <a:t>&gt;6&lt;/</a:t>
            </a:r>
            <a:r>
              <a:rPr lang="cs-CZ" sz="2600" dirty="0" err="1"/>
              <a:t>td</a:t>
            </a:r>
            <a:r>
              <a:rPr lang="cs-CZ" sz="2600" dirty="0"/>
              <a:t>&gt;&lt;/</a:t>
            </a:r>
            <a:r>
              <a:rPr lang="cs-CZ" sz="2600" dirty="0" err="1"/>
              <a:t>tr</a:t>
            </a:r>
            <a:r>
              <a:rPr lang="cs-CZ" sz="2600" dirty="0"/>
              <a:t>&gt;</a:t>
            </a:r>
            <a:br>
              <a:rPr lang="cs-CZ" sz="2600" dirty="0"/>
            </a:br>
            <a:r>
              <a:rPr lang="cs-CZ" sz="2600" dirty="0" smtClean="0"/>
              <a:t>&lt;/</a:t>
            </a:r>
            <a:r>
              <a:rPr lang="cs-CZ" sz="2600" dirty="0"/>
              <a:t>table</a:t>
            </a:r>
            <a:r>
              <a:rPr lang="cs-CZ" sz="2600" dirty="0" smtClean="0"/>
              <a:t>&gt;</a:t>
            </a:r>
          </a:p>
          <a:p>
            <a:pPr marL="45720" indent="0">
              <a:buNone/>
            </a:pPr>
            <a:r>
              <a:rPr lang="cs-CZ" sz="2600" dirty="0" smtClean="0"/>
              <a:t>Výsledek v prohlížeči:  	1   2</a:t>
            </a:r>
          </a:p>
          <a:p>
            <a:pPr marL="45720" indent="0">
              <a:buNone/>
            </a:pPr>
            <a:r>
              <a:rPr lang="cs-CZ" sz="2600" dirty="0"/>
              <a:t>	</a:t>
            </a:r>
            <a:r>
              <a:rPr lang="cs-CZ" sz="2600" dirty="0" smtClean="0"/>
              <a:t>			3   4</a:t>
            </a:r>
          </a:p>
          <a:p>
            <a:pPr marL="45720" indent="0">
              <a:buNone/>
            </a:pPr>
            <a:r>
              <a:rPr lang="cs-CZ" sz="2600" dirty="0"/>
              <a:t>	</a:t>
            </a:r>
            <a:r>
              <a:rPr lang="cs-CZ" sz="2600" dirty="0" smtClean="0"/>
              <a:t>			5   6    a to tabulku moc nepřipomíná.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4171143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8208912" cy="4896544"/>
          </a:xfrm>
        </p:spPr>
        <p:txBody>
          <a:bodyPr>
            <a:normAutofit/>
          </a:bodyPr>
          <a:lstStyle/>
          <a:p>
            <a:endParaRPr lang="cs-CZ" sz="2600" dirty="0" smtClean="0"/>
          </a:p>
          <a:p>
            <a:r>
              <a:rPr lang="cs-CZ" sz="2600" dirty="0" smtClean="0"/>
              <a:t>Parametry </a:t>
            </a:r>
            <a:r>
              <a:rPr lang="cs-CZ" sz="2600" dirty="0" err="1" smtClean="0"/>
              <a:t>tagu</a:t>
            </a:r>
            <a:r>
              <a:rPr lang="cs-CZ" sz="2600" dirty="0" smtClean="0"/>
              <a:t> TABLE:</a:t>
            </a:r>
          </a:p>
          <a:p>
            <a:endParaRPr lang="cs-CZ" sz="2600" dirty="0" smtClean="0"/>
          </a:p>
          <a:p>
            <a:r>
              <a:rPr lang="cs-CZ" sz="2600" b="1" dirty="0" smtClean="0"/>
              <a:t>BORDER</a:t>
            </a:r>
            <a:r>
              <a:rPr lang="cs-CZ" sz="2600" dirty="0" smtClean="0"/>
              <a:t> – rámeček, uvádí se tloušťka čar v pixelech</a:t>
            </a:r>
          </a:p>
          <a:p>
            <a:r>
              <a:rPr lang="cs-CZ" sz="2600" b="1" dirty="0" smtClean="0"/>
              <a:t>WIDTH</a:t>
            </a:r>
            <a:r>
              <a:rPr lang="cs-CZ" sz="2600" dirty="0" smtClean="0"/>
              <a:t> – šířka tabulky, uvádí se v pixelech, nebo v procentech z celé šířky okna prohlížeče</a:t>
            </a:r>
          </a:p>
          <a:p>
            <a:r>
              <a:rPr lang="cs-CZ" sz="2600" b="1" dirty="0" smtClean="0"/>
              <a:t>HEIGHT</a:t>
            </a:r>
            <a:r>
              <a:rPr lang="cs-CZ" sz="2600" dirty="0" smtClean="0"/>
              <a:t> – výška tabulky (stejné jako u šířky)</a:t>
            </a:r>
          </a:p>
          <a:p>
            <a:r>
              <a:rPr lang="cs-CZ" sz="2600" b="1" dirty="0" smtClean="0"/>
              <a:t>CELLPADDING</a:t>
            </a:r>
            <a:r>
              <a:rPr lang="cs-CZ" sz="2600" dirty="0" smtClean="0"/>
              <a:t> – vnitřní okraj buněk</a:t>
            </a:r>
          </a:p>
          <a:p>
            <a:r>
              <a:rPr lang="cs-CZ" sz="2600" b="1" dirty="0" smtClean="0"/>
              <a:t>CELLSPACING</a:t>
            </a:r>
            <a:r>
              <a:rPr lang="cs-CZ" sz="2600" dirty="0" smtClean="0"/>
              <a:t> – vnější okraj buněk</a:t>
            </a:r>
          </a:p>
        </p:txBody>
      </p:sp>
    </p:spTree>
    <p:extLst>
      <p:ext uri="{BB962C8B-B14F-4D97-AF65-F5344CB8AC3E}">
        <p14:creationId xmlns:p14="http://schemas.microsoft.com/office/powerpoint/2010/main" val="325750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8208912" cy="4896544"/>
          </a:xfrm>
        </p:spPr>
        <p:txBody>
          <a:bodyPr>
            <a:normAutofit/>
          </a:bodyPr>
          <a:lstStyle/>
          <a:p>
            <a:r>
              <a:rPr lang="cs-CZ" sz="2600" dirty="0" smtClean="0"/>
              <a:t>Parametry </a:t>
            </a:r>
            <a:r>
              <a:rPr lang="cs-CZ" sz="2600" dirty="0" err="1" smtClean="0"/>
              <a:t>tagu</a:t>
            </a:r>
            <a:r>
              <a:rPr lang="cs-CZ" sz="2600" dirty="0" smtClean="0"/>
              <a:t> TD:</a:t>
            </a:r>
          </a:p>
          <a:p>
            <a:endParaRPr lang="cs-CZ" sz="2600" dirty="0" smtClean="0"/>
          </a:p>
          <a:p>
            <a:r>
              <a:rPr lang="cs-CZ" sz="2600" b="1" dirty="0" smtClean="0"/>
              <a:t>ALIGN</a:t>
            </a:r>
            <a:r>
              <a:rPr lang="cs-CZ" sz="2600" dirty="0" smtClean="0"/>
              <a:t> – horizontální zarovnání textu buňky (</a:t>
            </a:r>
            <a:r>
              <a:rPr lang="cs-CZ" sz="2600" dirty="0" err="1" smtClean="0"/>
              <a:t>left</a:t>
            </a:r>
            <a:r>
              <a:rPr lang="cs-CZ" sz="2600" dirty="0" smtClean="0"/>
              <a:t>, </a:t>
            </a:r>
            <a:r>
              <a:rPr lang="cs-CZ" sz="2600" dirty="0" err="1" smtClean="0"/>
              <a:t>right</a:t>
            </a:r>
            <a:r>
              <a:rPr lang="cs-CZ" sz="2600" dirty="0" smtClean="0"/>
              <a:t>, center)</a:t>
            </a:r>
          </a:p>
          <a:p>
            <a:r>
              <a:rPr lang="cs-CZ" sz="2600" b="1" dirty="0" smtClean="0"/>
              <a:t>VALIGN</a:t>
            </a:r>
            <a:r>
              <a:rPr lang="cs-CZ" sz="2600" dirty="0" smtClean="0"/>
              <a:t> – vertikální zarovnání textu buňky (top, </a:t>
            </a:r>
            <a:r>
              <a:rPr lang="cs-CZ" sz="2600" dirty="0" err="1" smtClean="0"/>
              <a:t>middle</a:t>
            </a:r>
            <a:r>
              <a:rPr lang="cs-CZ" sz="2600" dirty="0" smtClean="0"/>
              <a:t>, </a:t>
            </a:r>
            <a:r>
              <a:rPr lang="cs-CZ" sz="2600" dirty="0" err="1" smtClean="0"/>
              <a:t>bottom</a:t>
            </a:r>
            <a:r>
              <a:rPr lang="cs-CZ" sz="2600" dirty="0" smtClean="0"/>
              <a:t>)</a:t>
            </a:r>
          </a:p>
          <a:p>
            <a:r>
              <a:rPr lang="cs-CZ" sz="2600" b="1" dirty="0" smtClean="0"/>
              <a:t>BGCOLOR</a:t>
            </a:r>
            <a:r>
              <a:rPr lang="cs-CZ" sz="2600" dirty="0" smtClean="0"/>
              <a:t> – barevné pozadí buňky</a:t>
            </a:r>
          </a:p>
          <a:p>
            <a:r>
              <a:rPr lang="cs-CZ" sz="2600" b="1" dirty="0" smtClean="0"/>
              <a:t>BACKGROUND</a:t>
            </a:r>
            <a:r>
              <a:rPr lang="cs-CZ" sz="2600" dirty="0" smtClean="0"/>
              <a:t> – obrázek na pozadí buňky</a:t>
            </a:r>
          </a:p>
          <a:p>
            <a:r>
              <a:rPr lang="cs-CZ" sz="2600" b="1" dirty="0" smtClean="0"/>
              <a:t>ROWSPAN</a:t>
            </a:r>
            <a:r>
              <a:rPr lang="cs-CZ" sz="2600" dirty="0" smtClean="0"/>
              <a:t> – sloučení buněk v rámci sloupce</a:t>
            </a:r>
          </a:p>
          <a:p>
            <a:r>
              <a:rPr lang="cs-CZ" sz="2600" b="1" dirty="0" smtClean="0"/>
              <a:t>COLSPAN </a:t>
            </a:r>
            <a:r>
              <a:rPr lang="cs-CZ" sz="2600" dirty="0" smtClean="0"/>
              <a:t>– sloučení buněk v rámci řádku</a:t>
            </a:r>
            <a:endParaRPr lang="cs-CZ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1983841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5576" y="148478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>
          <a:xfrm>
            <a:off x="179512" y="1124744"/>
            <a:ext cx="8856984" cy="4896544"/>
          </a:xfrm>
        </p:spPr>
        <p:txBody>
          <a:bodyPr/>
          <a:lstStyle/>
          <a:p>
            <a:r>
              <a:rPr lang="cs-CZ" dirty="0" smtClean="0"/>
              <a:t>Vytvořte tabulku:</a:t>
            </a:r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&lt;table </a:t>
            </a:r>
            <a:r>
              <a:rPr lang="cs-CZ" dirty="0" err="1" smtClean="0"/>
              <a:t>border</a:t>
            </a:r>
            <a:r>
              <a:rPr lang="cs-CZ" dirty="0" smtClean="0"/>
              <a:t>=„3“&gt;</a:t>
            </a:r>
          </a:p>
          <a:p>
            <a:pPr marL="45720" indent="0">
              <a:buNone/>
            </a:pPr>
            <a:r>
              <a:rPr lang="cs-CZ" dirty="0" smtClean="0"/>
              <a:t>&lt;</a:t>
            </a:r>
            <a:r>
              <a:rPr lang="cs-CZ" dirty="0" err="1" smtClean="0"/>
              <a:t>tr</a:t>
            </a:r>
            <a:r>
              <a:rPr lang="cs-CZ" dirty="0" smtClean="0"/>
              <a:t> </a:t>
            </a:r>
            <a:r>
              <a:rPr lang="cs-CZ" dirty="0" err="1" smtClean="0"/>
              <a:t>align</a:t>
            </a:r>
            <a:r>
              <a:rPr lang="cs-CZ" dirty="0" smtClean="0"/>
              <a:t>=center&gt;&lt;</a:t>
            </a:r>
            <a:r>
              <a:rPr lang="cs-CZ" dirty="0" err="1" smtClean="0"/>
              <a:t>td</a:t>
            </a:r>
            <a:r>
              <a:rPr lang="cs-CZ" dirty="0" smtClean="0"/>
              <a:t>&gt;1&lt;/</a:t>
            </a:r>
            <a:r>
              <a:rPr lang="cs-CZ" dirty="0" err="1" smtClean="0"/>
              <a:t>td</a:t>
            </a:r>
            <a:r>
              <a:rPr lang="cs-CZ" dirty="0" smtClean="0"/>
              <a:t>&gt;&lt;</a:t>
            </a:r>
            <a:r>
              <a:rPr lang="cs-CZ" dirty="0" err="1" smtClean="0"/>
              <a:t>td</a:t>
            </a:r>
            <a:r>
              <a:rPr lang="cs-CZ" dirty="0" smtClean="0"/>
              <a:t> </a:t>
            </a:r>
            <a:r>
              <a:rPr lang="cs-CZ" dirty="0" err="1" smtClean="0"/>
              <a:t>colspan</a:t>
            </a:r>
            <a:r>
              <a:rPr lang="cs-CZ" dirty="0" smtClean="0"/>
              <a:t>=2&gt;2&lt;/</a:t>
            </a:r>
            <a:r>
              <a:rPr lang="cs-CZ" dirty="0" err="1" smtClean="0"/>
              <a:t>td</a:t>
            </a:r>
            <a:r>
              <a:rPr lang="cs-CZ" dirty="0" smtClean="0"/>
              <a:t>&gt;&lt;/</a:t>
            </a:r>
            <a:r>
              <a:rPr lang="cs-CZ" dirty="0" err="1" smtClean="0"/>
              <a:t>tr</a:t>
            </a:r>
            <a:r>
              <a:rPr lang="cs-CZ" dirty="0" smtClean="0"/>
              <a:t>&gt;</a:t>
            </a:r>
          </a:p>
          <a:p>
            <a:pPr marL="45720" indent="0">
              <a:buNone/>
            </a:pPr>
            <a:r>
              <a:rPr lang="cs-CZ" dirty="0" smtClean="0"/>
              <a:t>&lt;</a:t>
            </a:r>
            <a:r>
              <a:rPr lang="cs-CZ" dirty="0" err="1"/>
              <a:t>tr</a:t>
            </a:r>
            <a:r>
              <a:rPr lang="cs-CZ" dirty="0"/>
              <a:t> </a:t>
            </a:r>
            <a:r>
              <a:rPr lang="cs-CZ" dirty="0" err="1" smtClean="0"/>
              <a:t>align</a:t>
            </a:r>
            <a:r>
              <a:rPr lang="cs-CZ" dirty="0" smtClean="0"/>
              <a:t>=center&gt;&lt;</a:t>
            </a:r>
            <a:r>
              <a:rPr lang="cs-CZ" dirty="0" err="1" smtClean="0"/>
              <a:t>td</a:t>
            </a:r>
            <a:r>
              <a:rPr lang="cs-CZ" dirty="0" smtClean="0"/>
              <a:t> </a:t>
            </a:r>
            <a:r>
              <a:rPr lang="cs-CZ" dirty="0" err="1" smtClean="0"/>
              <a:t>rowspan</a:t>
            </a:r>
            <a:r>
              <a:rPr lang="cs-CZ" dirty="0" smtClean="0"/>
              <a:t>=2&gt;3&lt;/</a:t>
            </a:r>
            <a:r>
              <a:rPr lang="cs-CZ" dirty="0" err="1" smtClean="0"/>
              <a:t>td</a:t>
            </a:r>
            <a:r>
              <a:rPr lang="cs-CZ" dirty="0" smtClean="0"/>
              <a:t>&gt;&lt;</a:t>
            </a:r>
            <a:r>
              <a:rPr lang="cs-CZ" dirty="0" err="1" smtClean="0"/>
              <a:t>td</a:t>
            </a:r>
            <a:r>
              <a:rPr lang="cs-CZ" dirty="0" smtClean="0"/>
              <a:t>&gt;4&lt;/</a:t>
            </a:r>
            <a:r>
              <a:rPr lang="cs-CZ" dirty="0" err="1" smtClean="0"/>
              <a:t>td</a:t>
            </a:r>
            <a:r>
              <a:rPr lang="cs-CZ" dirty="0" smtClean="0"/>
              <a:t>&gt;&lt;</a:t>
            </a:r>
            <a:r>
              <a:rPr lang="cs-CZ" dirty="0" err="1" smtClean="0"/>
              <a:t>td</a:t>
            </a:r>
            <a:r>
              <a:rPr lang="cs-CZ" dirty="0" smtClean="0"/>
              <a:t>&gt;5&lt;/</a:t>
            </a:r>
            <a:r>
              <a:rPr lang="cs-CZ" dirty="0" err="1" smtClean="0"/>
              <a:t>td</a:t>
            </a:r>
            <a:r>
              <a:rPr lang="cs-CZ" dirty="0" smtClean="0"/>
              <a:t>&gt;&lt;/</a:t>
            </a:r>
            <a:r>
              <a:rPr lang="cs-CZ" dirty="0" err="1" smtClean="0"/>
              <a:t>tr</a:t>
            </a:r>
            <a:r>
              <a:rPr lang="cs-CZ" dirty="0" smtClean="0"/>
              <a:t>&gt;</a:t>
            </a:r>
          </a:p>
          <a:p>
            <a:pPr marL="45720" indent="0">
              <a:buNone/>
            </a:pPr>
            <a:r>
              <a:rPr lang="cs-CZ" dirty="0" smtClean="0"/>
              <a:t>&lt;</a:t>
            </a:r>
            <a:r>
              <a:rPr lang="cs-CZ" dirty="0" err="1" smtClean="0"/>
              <a:t>tr</a:t>
            </a:r>
            <a:r>
              <a:rPr lang="cs-CZ" dirty="0"/>
              <a:t> </a:t>
            </a:r>
            <a:r>
              <a:rPr lang="cs-CZ" dirty="0" err="1" smtClean="0"/>
              <a:t>align</a:t>
            </a:r>
            <a:r>
              <a:rPr lang="cs-CZ" dirty="0" smtClean="0"/>
              <a:t>=center&gt;&lt;</a:t>
            </a:r>
            <a:r>
              <a:rPr lang="cs-CZ" dirty="0" err="1" smtClean="0"/>
              <a:t>td</a:t>
            </a:r>
            <a:r>
              <a:rPr lang="cs-CZ" dirty="0" smtClean="0"/>
              <a:t>&gt;6&lt;/</a:t>
            </a:r>
            <a:r>
              <a:rPr lang="cs-CZ" dirty="0" err="1" smtClean="0"/>
              <a:t>td</a:t>
            </a:r>
            <a:r>
              <a:rPr lang="cs-CZ" dirty="0" smtClean="0"/>
              <a:t>&gt;&lt;</a:t>
            </a:r>
            <a:r>
              <a:rPr lang="cs-CZ" dirty="0" err="1" smtClean="0"/>
              <a:t>td</a:t>
            </a:r>
            <a:r>
              <a:rPr lang="cs-CZ" dirty="0" smtClean="0"/>
              <a:t>&gt;7&lt;/</a:t>
            </a:r>
            <a:r>
              <a:rPr lang="cs-CZ" dirty="0" err="1" smtClean="0"/>
              <a:t>td</a:t>
            </a:r>
            <a:r>
              <a:rPr lang="cs-CZ" dirty="0" smtClean="0"/>
              <a:t>&gt;&lt;/</a:t>
            </a:r>
            <a:r>
              <a:rPr lang="cs-CZ" dirty="0" err="1" smtClean="0"/>
              <a:t>tr</a:t>
            </a:r>
            <a:r>
              <a:rPr lang="cs-CZ" dirty="0" smtClean="0"/>
              <a:t>&gt;</a:t>
            </a:r>
          </a:p>
          <a:p>
            <a:pPr marL="45720" indent="0">
              <a:buNone/>
            </a:pPr>
            <a:r>
              <a:rPr lang="cs-CZ" dirty="0" smtClean="0"/>
              <a:t>&lt;/table&gt;</a:t>
            </a:r>
            <a:endParaRPr lang="cs-CZ" dirty="0"/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Výsledek v prohlížeči: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00738"/>
              </p:ext>
            </p:extLst>
          </p:nvPr>
        </p:nvGraphicFramePr>
        <p:xfrm>
          <a:off x="3563888" y="1268760"/>
          <a:ext cx="1800200" cy="934299"/>
        </p:xfrm>
        <a:graphic>
          <a:graphicData uri="http://schemas.openxmlformats.org/drawingml/2006/table">
            <a:tbl>
              <a:tblPr firstRow="1" firstCol="1" bandRow="1"/>
              <a:tblGrid>
                <a:gridCol w="599506"/>
                <a:gridCol w="600347"/>
                <a:gridCol w="600347"/>
              </a:tblGrid>
              <a:tr h="3114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1143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Calibri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43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/>
                          <a:ea typeface="Calibri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" t="12059" r="50000" b="75624"/>
          <a:stretch/>
        </p:blipFill>
        <p:spPr bwMode="auto">
          <a:xfrm>
            <a:off x="3923928" y="5085184"/>
            <a:ext cx="4155468" cy="586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853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/>
          <a:lstStyle/>
          <a:p>
            <a:pPr algn="ctr"/>
            <a:r>
              <a:rPr lang="cs-CZ" dirty="0" smtClean="0"/>
              <a:t>Tabulka v HTML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8208912" cy="4896544"/>
          </a:xfrm>
        </p:spPr>
        <p:txBody>
          <a:bodyPr>
            <a:normAutofit/>
          </a:bodyPr>
          <a:lstStyle/>
          <a:p>
            <a:r>
              <a:rPr lang="cs-CZ" sz="2600" dirty="0" smtClean="0"/>
              <a:t>Vytvořte tabulku podle obrázku. Do buněk s barevným pozadím vepište svoje jméno a příjmení:</a:t>
            </a:r>
          </a:p>
          <a:p>
            <a:endParaRPr lang="cs-CZ" sz="2600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228014"/>
              </p:ext>
            </p:extLst>
          </p:nvPr>
        </p:nvGraphicFramePr>
        <p:xfrm>
          <a:off x="1403648" y="2852936"/>
          <a:ext cx="5976664" cy="1152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4166"/>
                <a:gridCol w="1494166"/>
                <a:gridCol w="1494166"/>
                <a:gridCol w="1494166"/>
              </a:tblGrid>
              <a:tr h="288032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Jméno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aseline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100" baseline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Příjmení</a:t>
                      </a:r>
                      <a:endParaRPr lang="cs-CZ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4</a:t>
                      </a:r>
                      <a:endParaRPr lang="cs-CZ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aseline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100" baseline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4</a:t>
                      </a:r>
                      <a:endParaRPr lang="cs-CZ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aseline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100" baseline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2</a:t>
                      </a:r>
                      <a:endParaRPr lang="cs-CZ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3</a:t>
                      </a:r>
                      <a:endParaRPr lang="cs-CZ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</a:rPr>
                        <a:t>4</a:t>
                      </a:r>
                      <a:endParaRPr lang="cs-CZ" sz="11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485415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160</TotalTime>
  <Words>527</Words>
  <Application>Microsoft Office PowerPoint</Application>
  <PresentationFormat>Předvádění na obrazovce (4:3)</PresentationFormat>
  <Paragraphs>114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Aerodynamika</vt:lpstr>
      <vt:lpstr>Motiv systému Office</vt:lpstr>
      <vt:lpstr>Prezentace aplikace PowerPoint</vt:lpstr>
      <vt:lpstr>HTML - tabulky</vt:lpstr>
      <vt:lpstr>Tabulka v HTML</vt:lpstr>
      <vt:lpstr>Tabulka v HTML</vt:lpstr>
      <vt:lpstr>Tabulka v HTML</vt:lpstr>
      <vt:lpstr>Tabulka v HTML</vt:lpstr>
      <vt:lpstr>Tabulka v HTML</vt:lpstr>
      <vt:lpstr>Tabulka v HTML</vt:lpstr>
      <vt:lpstr>Tabulka v HTML</vt:lpstr>
      <vt:lpstr>Tabulka v HTML</vt:lpstr>
      <vt:lpstr>Tabulka v HTML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Owner</dc:creator>
  <cp:lastModifiedBy>Owner</cp:lastModifiedBy>
  <cp:revision>17</cp:revision>
  <dcterms:created xsi:type="dcterms:W3CDTF">2014-04-19T20:44:38Z</dcterms:created>
  <dcterms:modified xsi:type="dcterms:W3CDTF">2014-04-21T17:57:54Z</dcterms:modified>
</cp:coreProperties>
</file>