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</p:sld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4948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5215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382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5150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9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2984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39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143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124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273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9738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C431C-36F3-41E9-9508-05784F488DD0}" type="datetimeFigureOut">
              <a:rPr lang="cs-CZ" smtClean="0"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1B8B-6B17-455B-B9E1-BD411F6F5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7777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263295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Informační technologie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Použití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aplikavcí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MS Office v praxi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HTML - obrázek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září 2013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čtvrtý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uvádí základní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příkazy pro vkládání obrázku a formátování jeho polohy a obtékání textem.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reagují na dotazy a pod vedením vyučující navrhují řešení zápisů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tagů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a na svých PC ověřují správnost zápisu příkazu. 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pPr algn="ctr"/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642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 – rámeček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211688"/>
          </a:xfrm>
        </p:spPr>
        <p:txBody>
          <a:bodyPr>
            <a:normAutofit/>
          </a:bodyPr>
          <a:lstStyle/>
          <a:p>
            <a:pPr marL="514350" indent="-457200">
              <a:buFont typeface="Arial" panose="020B0604020202020204" pitchFamily="34" charset="0"/>
              <a:buChar char="•"/>
            </a:pPr>
            <a:r>
              <a:rPr lang="cs-CZ" sz="2600" dirty="0" smtClean="0"/>
              <a:t>šířka rámečku se zadává v pixelech</a:t>
            </a:r>
          </a:p>
          <a:p>
            <a:pPr marL="57150" indent="0">
              <a:buNone/>
            </a:pPr>
            <a:r>
              <a:rPr lang="cs-CZ" sz="2600" b="1" dirty="0" smtClean="0"/>
              <a:t>&lt;IMG SRC=„obrazek.gif“ BORDER=„3“&gt;</a:t>
            </a:r>
            <a:endParaRPr lang="cs-CZ" sz="2600" b="1" dirty="0"/>
          </a:p>
          <a:p>
            <a:pPr marL="57150" indent="0">
              <a:buNone/>
            </a:pPr>
            <a:endParaRPr lang="cs-CZ" sz="2600" dirty="0" smtClean="0"/>
          </a:p>
          <a:p>
            <a:pPr marL="57150" indent="0">
              <a:buNone/>
            </a:pPr>
            <a:r>
              <a:rPr lang="cs-CZ" sz="2600" dirty="0" smtClean="0"/>
              <a:t>Volné okraje okolo rámečku – aby text nebyl nalepen přímo na obrázek, používají se dva parametry pro IMG:</a:t>
            </a:r>
          </a:p>
          <a:p>
            <a:pPr marL="514350" indent="-457200">
              <a:buFont typeface="Arial" panose="020B0604020202020204" pitchFamily="34" charset="0"/>
              <a:buChar char="•"/>
            </a:pPr>
            <a:r>
              <a:rPr lang="cs-CZ" sz="2600" b="1" dirty="0" smtClean="0"/>
              <a:t>HSPACE </a:t>
            </a:r>
            <a:r>
              <a:rPr lang="cs-CZ" sz="2600" dirty="0" smtClean="0"/>
              <a:t>– volný prostor v bodech zleva i zprava</a:t>
            </a:r>
            <a:endParaRPr lang="cs-CZ" sz="2600" b="1" dirty="0" smtClean="0"/>
          </a:p>
          <a:p>
            <a:pPr marL="514350" indent="-457200">
              <a:buFont typeface="Arial" panose="020B0604020202020204" pitchFamily="34" charset="0"/>
              <a:buChar char="•"/>
            </a:pPr>
            <a:r>
              <a:rPr lang="cs-CZ" sz="2600" b="1" dirty="0" smtClean="0"/>
              <a:t>VSPACE</a:t>
            </a:r>
            <a:r>
              <a:rPr lang="cs-CZ" sz="2600" dirty="0" smtClean="0"/>
              <a:t> -  volný prostor v bodech nad a pod obrázkem</a:t>
            </a:r>
            <a:endParaRPr lang="cs-CZ" sz="2600" b="1" dirty="0" smtClean="0"/>
          </a:p>
          <a:p>
            <a:pPr marL="57150" indent="0">
              <a:buNone/>
            </a:pPr>
            <a:r>
              <a:rPr lang="cs-CZ" sz="2600" b="1" dirty="0" smtClean="0">
                <a:solidFill>
                  <a:schemeClr val="tx2"/>
                </a:solidFill>
              </a:rPr>
              <a:t>&lt;IMG SRC=„obrazek.gif“ ALIGN=„</a:t>
            </a:r>
            <a:r>
              <a:rPr lang="cs-CZ" sz="2600" b="1" dirty="0" err="1" smtClean="0">
                <a:solidFill>
                  <a:schemeClr val="tx2"/>
                </a:solidFill>
              </a:rPr>
              <a:t>left</a:t>
            </a:r>
            <a:r>
              <a:rPr lang="cs-CZ" sz="2600" b="1" dirty="0" smtClean="0">
                <a:solidFill>
                  <a:schemeClr val="tx2"/>
                </a:solidFill>
              </a:rPr>
              <a:t>“ BORDER=„3“ HSPACE=„10“&gt;</a:t>
            </a:r>
          </a:p>
          <a:p>
            <a:pPr marL="57150" indent="0">
              <a:buNone/>
            </a:pPr>
            <a:r>
              <a:rPr lang="cs-CZ" sz="2600" dirty="0" smtClean="0"/>
              <a:t>Obrázek bude mít okolo sebe rámeček a text od rámečku bude vlevo i vpravo odsazen 10 bodů.</a:t>
            </a:r>
            <a:endParaRPr lang="cs-CZ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60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211688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r>
              <a:rPr lang="cs-CZ" sz="2400" b="1" dirty="0" smtClean="0"/>
              <a:t>Použité zdroje:</a:t>
            </a:r>
          </a:p>
          <a:p>
            <a:pPr marL="457200" indent="-457200">
              <a:buClrTx/>
            </a:pPr>
            <a:r>
              <a:rPr lang="cs-CZ" sz="2400" dirty="0" smtClean="0"/>
              <a:t>AUTOR </a:t>
            </a:r>
            <a:r>
              <a:rPr lang="cs-CZ" sz="2400" dirty="0"/>
              <a:t>NEUVEDEN. </a:t>
            </a:r>
            <a:r>
              <a:rPr lang="cs-CZ" sz="2400" i="1" dirty="0"/>
              <a:t>Kurz HTML</a:t>
            </a:r>
            <a:r>
              <a:rPr lang="cs-CZ" sz="2400" dirty="0"/>
              <a:t> [online]. [cit. 21.9.2013]. Dostupný na WWW: http://jary.borec.cz/html/</a:t>
            </a:r>
          </a:p>
          <a:p>
            <a:pPr marL="457200" indent="-457200">
              <a:buClrTx/>
            </a:pPr>
            <a:r>
              <a:rPr lang="pt-BR" sz="2400" dirty="0"/>
              <a:t>AUTOR NEUVEDEN. </a:t>
            </a:r>
            <a:r>
              <a:rPr lang="pt-BR" sz="2400" i="1" dirty="0"/>
              <a:t>HTML příručka</a:t>
            </a:r>
            <a:r>
              <a:rPr lang="pt-BR" sz="2400" dirty="0"/>
              <a:t> [online]. [cit. 21.4.2014]. Dostupný na WWW: http://www.jakpsatweb.cz/html/ </a:t>
            </a:r>
            <a:endParaRPr lang="cs-CZ" sz="2400" dirty="0"/>
          </a:p>
          <a:p>
            <a:pPr marL="57150" indent="0">
              <a:buNone/>
            </a:pPr>
            <a:endParaRPr lang="cs-CZ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75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HTML –</a:t>
            </a:r>
            <a:b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		 obrázky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74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- obrázky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124744"/>
            <a:ext cx="7467600" cy="5211688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Prohlížeče internetových stránek podporují bitmapové formáty obrázků JPG (JPEG), GIF a PNG. </a:t>
            </a:r>
            <a:endParaRPr lang="cs-CZ" b="1" dirty="0" smtClean="0"/>
          </a:p>
          <a:p>
            <a:r>
              <a:rPr lang="cs-CZ" b="1" dirty="0" smtClean="0"/>
              <a:t>Zobrazení </a:t>
            </a:r>
            <a:r>
              <a:rPr lang="cs-CZ" b="1" dirty="0"/>
              <a:t>obrázku v dokumentu se provádí </a:t>
            </a:r>
            <a:r>
              <a:rPr lang="cs-CZ" b="1" dirty="0" smtClean="0"/>
              <a:t>nepárovým příkazem </a:t>
            </a:r>
            <a:r>
              <a:rPr lang="cs-CZ" b="1" dirty="0">
                <a:solidFill>
                  <a:srgbClr val="FF0000"/>
                </a:solidFill>
              </a:rPr>
              <a:t>IMG</a:t>
            </a:r>
            <a:r>
              <a:rPr lang="cs-CZ" b="1" dirty="0"/>
              <a:t> který má </a:t>
            </a:r>
            <a:r>
              <a:rPr lang="cs-CZ" b="1" dirty="0" smtClean="0"/>
              <a:t>další parametry</a:t>
            </a:r>
            <a:r>
              <a:rPr lang="cs-CZ" b="1" dirty="0"/>
              <a:t>: </a:t>
            </a:r>
            <a:endParaRPr lang="cs-CZ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800" b="1" dirty="0" smtClean="0"/>
              <a:t>SRC</a:t>
            </a:r>
            <a:r>
              <a:rPr lang="cs-CZ" sz="2400" b="1" dirty="0" smtClean="0"/>
              <a:t>  - </a:t>
            </a:r>
            <a:r>
              <a:rPr lang="cs-CZ" sz="2800" b="1" dirty="0" smtClean="0">
                <a:solidFill>
                  <a:schemeClr val="tx2"/>
                </a:solidFill>
              </a:rPr>
              <a:t>povinný -  určuje umístění obrázku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chemeClr val="tx2"/>
                </a:solidFill>
              </a:rPr>
              <a:t>&lt;IMG SRC="obrazek.gif"&gt; </a:t>
            </a:r>
          </a:p>
          <a:p>
            <a:pPr marL="0" indent="0">
              <a:buNone/>
            </a:pPr>
            <a:r>
              <a:rPr lang="cs-CZ" b="1" dirty="0" smtClean="0"/>
              <a:t>	</a:t>
            </a:r>
            <a:r>
              <a:rPr lang="cs-CZ" dirty="0" smtClean="0"/>
              <a:t>vloží </a:t>
            </a:r>
            <a:r>
              <a:rPr lang="cs-CZ" dirty="0"/>
              <a:t>obrázek, který se jmenuje </a:t>
            </a:r>
            <a:r>
              <a:rPr lang="cs-CZ" dirty="0" smtClean="0"/>
              <a:t>obrazek.gif </a:t>
            </a:r>
            <a:r>
              <a:rPr lang="cs-CZ" dirty="0"/>
              <a:t>a je </a:t>
            </a:r>
            <a:r>
              <a:rPr lang="cs-CZ" dirty="0" smtClean="0"/>
              <a:t>	ve stejném adresáři </a:t>
            </a:r>
            <a:r>
              <a:rPr lang="cs-CZ" dirty="0"/>
              <a:t>jako ona stránka.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Pokud </a:t>
            </a:r>
            <a:r>
              <a:rPr lang="cs-CZ" dirty="0"/>
              <a:t>bude v jiném adresáři (složce), přidá se </a:t>
            </a:r>
            <a:r>
              <a:rPr lang="cs-CZ" dirty="0" smtClean="0"/>
              <a:t>	adresářová </a:t>
            </a:r>
            <a:r>
              <a:rPr lang="cs-CZ" dirty="0"/>
              <a:t>cesta. </a:t>
            </a:r>
            <a:r>
              <a:rPr lang="cs-CZ" dirty="0" smtClean="0"/>
              <a:t>Například: 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chemeClr val="tx2"/>
                </a:solidFill>
              </a:rPr>
              <a:t>&lt;IMG SRC="</a:t>
            </a:r>
            <a:r>
              <a:rPr lang="cs-CZ" sz="2800" b="1" dirty="0" err="1">
                <a:solidFill>
                  <a:schemeClr val="tx2"/>
                </a:solidFill>
              </a:rPr>
              <a:t>adresar</a:t>
            </a:r>
            <a:r>
              <a:rPr lang="cs-CZ" sz="2800" b="1" dirty="0">
                <a:solidFill>
                  <a:schemeClr val="tx2"/>
                </a:solidFill>
              </a:rPr>
              <a:t>/jiny_obrazek.gif"&gt;</a:t>
            </a:r>
          </a:p>
          <a:p>
            <a:pPr marL="457200" lvl="1" indent="0">
              <a:buNone/>
            </a:pPr>
            <a:endParaRPr lang="cs-CZ" sz="2800" b="1" dirty="0" smtClean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800" b="1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31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 - rozměry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124744"/>
            <a:ext cx="7467600" cy="521168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2600" b="1" dirty="0" err="1" smtClean="0">
                <a:solidFill>
                  <a:schemeClr val="tx2"/>
                </a:solidFill>
              </a:rPr>
              <a:t>width</a:t>
            </a:r>
            <a:r>
              <a:rPr lang="cs-CZ" sz="2600" dirty="0" smtClean="0">
                <a:solidFill>
                  <a:schemeClr val="tx2"/>
                </a:solidFill>
              </a:rPr>
              <a:t> – šířka v pixelech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b="1" dirty="0" err="1" smtClean="0">
                <a:solidFill>
                  <a:schemeClr val="tx2"/>
                </a:solidFill>
              </a:rPr>
              <a:t>height</a:t>
            </a:r>
            <a:r>
              <a:rPr lang="cs-CZ" sz="2600" dirty="0" smtClean="0">
                <a:solidFill>
                  <a:schemeClr val="tx2"/>
                </a:solidFill>
              </a:rPr>
              <a:t> – výška v pixelech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 smtClean="0">
              <a:solidFill>
                <a:schemeClr val="tx2"/>
              </a:solidFill>
            </a:endParaRPr>
          </a:p>
          <a:p>
            <a:r>
              <a:rPr lang="cs-CZ" sz="2600" dirty="0"/>
              <a:t>Pokud se </a:t>
            </a:r>
            <a:r>
              <a:rPr lang="cs-CZ" sz="2600" dirty="0" smtClean="0"/>
              <a:t>u </a:t>
            </a:r>
            <a:r>
              <a:rPr lang="cs-CZ" sz="2600" dirty="0"/>
              <a:t>obrázku </a:t>
            </a:r>
            <a:r>
              <a:rPr lang="cs-CZ" sz="2600" b="1" dirty="0"/>
              <a:t>uvedou rozměry</a:t>
            </a:r>
            <a:r>
              <a:rPr lang="cs-CZ" sz="2600" dirty="0"/>
              <a:t>, prohlížeč pro obrázek </a:t>
            </a:r>
            <a:r>
              <a:rPr lang="cs-CZ" sz="2600" b="1" dirty="0"/>
              <a:t>vyhradí místo</a:t>
            </a:r>
            <a:r>
              <a:rPr lang="cs-CZ" sz="2600" dirty="0"/>
              <a:t>, přestože obrázek zatím není stažený. </a:t>
            </a:r>
          </a:p>
          <a:p>
            <a:r>
              <a:rPr lang="cs-CZ" sz="2600" dirty="0"/>
              <a:t>Pokud se </a:t>
            </a:r>
            <a:r>
              <a:rPr lang="cs-CZ" sz="2600" b="1" dirty="0"/>
              <a:t>rozměry neuvedou</a:t>
            </a:r>
            <a:r>
              <a:rPr lang="cs-CZ" sz="2600" dirty="0"/>
              <a:t>, místo se nevyhradí a po natažení obrázku text jakoby "poskočí", což může způsobit zmatek ve čtenářově orientaci, ale hlavně to vypadá divně. </a:t>
            </a:r>
          </a:p>
          <a:p>
            <a:pPr marL="457200" lvl="1" indent="0">
              <a:buNone/>
            </a:pPr>
            <a:endParaRPr lang="cs-CZ" sz="2800" b="1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04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 - rozměry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124744"/>
            <a:ext cx="7467600" cy="521168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600" dirty="0"/>
              <a:t>Pokud se uvedou rozměry jiné, obrázek změní zobrazení. Takto se dají obrázky zmenšovat, zvětšovat a deformovat (dělá to až prohlížeč). </a:t>
            </a:r>
          </a:p>
          <a:p>
            <a:pPr marL="457200" lvl="1" indent="0">
              <a:buNone/>
            </a:pPr>
            <a:r>
              <a:rPr lang="cs-CZ" sz="2600" b="1" dirty="0" smtClean="0">
                <a:solidFill>
                  <a:schemeClr val="tx2"/>
                </a:solidFill>
              </a:rPr>
              <a:t>Jestliže chceme obrázek zvětšit či zmenšit je lepší zadat jen jeden jeho rozměr, druhý pak bude automaticky dopočítán, aby nedošlo ke zkreslení obrázku.</a:t>
            </a:r>
          </a:p>
          <a:p>
            <a:pPr marL="457200" lvl="1" indent="0">
              <a:buNone/>
            </a:pPr>
            <a:r>
              <a:rPr lang="cs-CZ" sz="2800" b="1" dirty="0" smtClean="0">
                <a:solidFill>
                  <a:schemeClr val="tx2"/>
                </a:solidFill>
              </a:rPr>
              <a:t>&lt;IMG SRC=„obrazek.gif“ </a:t>
            </a:r>
            <a:r>
              <a:rPr lang="cs-CZ" sz="2800" b="1" dirty="0" err="1" smtClean="0">
                <a:solidFill>
                  <a:schemeClr val="tx2"/>
                </a:solidFill>
              </a:rPr>
              <a:t>width</a:t>
            </a:r>
            <a:r>
              <a:rPr lang="cs-CZ" sz="2800" b="1" dirty="0" smtClean="0">
                <a:solidFill>
                  <a:schemeClr val="tx2"/>
                </a:solidFill>
              </a:rPr>
              <a:t>=„50“&gt; </a:t>
            </a:r>
          </a:p>
          <a:p>
            <a:pPr marL="457200" lvl="1" indent="0">
              <a:buNone/>
            </a:pPr>
            <a:r>
              <a:rPr lang="cs-CZ" sz="2600" dirty="0" smtClean="0">
                <a:solidFill>
                  <a:schemeClr val="tx2"/>
                </a:solidFill>
              </a:rPr>
              <a:t>Šířka obrázku bude 50, výška se přepočítá ve stejném poměru.</a:t>
            </a:r>
          </a:p>
          <a:p>
            <a:pPr marL="914400" lvl="2" indent="0">
              <a:buNone/>
            </a:pP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7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 - popisky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124744"/>
            <a:ext cx="7467600" cy="521168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600" dirty="0" smtClean="0"/>
              <a:t>HTML umožňuje každému obrázku jeden popisek: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 smtClean="0">
                <a:solidFill>
                  <a:schemeClr val="tx2"/>
                </a:solidFill>
              </a:rPr>
              <a:t>Zobrazí se nad obrázkem ve formě bubliny po najetím myši na obrázek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 smtClean="0">
                <a:solidFill>
                  <a:schemeClr val="tx2"/>
                </a:solidFill>
              </a:rPr>
              <a:t>Ukáže se v rámečku vyhrazeném pro načítání během stahování obrázku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 smtClean="0">
                <a:solidFill>
                  <a:schemeClr val="tx2"/>
                </a:solidFill>
              </a:rPr>
              <a:t>Zobrazí se na místě obrázků, pokud vypneme zobrazování obrázků pro rychlé zobrazování</a:t>
            </a:r>
          </a:p>
          <a:p>
            <a:pPr marL="457200" lvl="1" indent="0">
              <a:buNone/>
            </a:pPr>
            <a:r>
              <a:rPr lang="cs-CZ" sz="2600" b="1" dirty="0" smtClean="0">
                <a:solidFill>
                  <a:schemeClr val="tx2"/>
                </a:solidFill>
              </a:rPr>
              <a:t>ALT</a:t>
            </a:r>
            <a:r>
              <a:rPr lang="cs-CZ" sz="2600" dirty="0" smtClean="0">
                <a:solidFill>
                  <a:schemeClr val="tx2"/>
                </a:solidFill>
              </a:rPr>
              <a:t>=„popisek“</a:t>
            </a:r>
          </a:p>
          <a:p>
            <a:pPr marL="457200" lvl="1" indent="0">
              <a:buNone/>
            </a:pPr>
            <a:r>
              <a:rPr lang="cs-CZ" sz="2600" b="1" dirty="0" smtClean="0">
                <a:solidFill>
                  <a:schemeClr val="tx2"/>
                </a:solidFill>
              </a:rPr>
              <a:t>&lt;IMG SRC=„obrazek.gif“ ALT=„toto je obrázek“&gt;</a:t>
            </a:r>
          </a:p>
          <a:p>
            <a:pPr marL="457200" lvl="1" indent="0">
              <a:buNone/>
            </a:pPr>
            <a:r>
              <a:rPr lang="cs-CZ" sz="2600" dirty="0" smtClean="0">
                <a:solidFill>
                  <a:schemeClr val="tx2"/>
                </a:solidFill>
              </a:rPr>
              <a:t>Obrázek dostane popisek „toto je obrázek“</a:t>
            </a:r>
          </a:p>
          <a:p>
            <a:pPr marL="914400" lvl="2" indent="0">
              <a:buNone/>
            </a:pP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76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 – obtékání a umístění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124744"/>
            <a:ext cx="7467600" cy="52116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600" dirty="0" smtClean="0">
                <a:solidFill>
                  <a:schemeClr val="tx2"/>
                </a:solidFill>
              </a:rPr>
              <a:t>Lze</a:t>
            </a:r>
            <a:r>
              <a:rPr lang="cs-CZ" sz="3800" dirty="0" smtClean="0">
                <a:solidFill>
                  <a:schemeClr val="tx2"/>
                </a:solidFill>
              </a:rPr>
              <a:t> </a:t>
            </a:r>
            <a:r>
              <a:rPr lang="cs-CZ" sz="2600" dirty="0" smtClean="0">
                <a:solidFill>
                  <a:schemeClr val="tx2"/>
                </a:solidFill>
              </a:rPr>
              <a:t>nastavit parametrem </a:t>
            </a:r>
            <a:r>
              <a:rPr lang="cs-CZ" sz="2600" b="1" dirty="0" smtClean="0">
                <a:solidFill>
                  <a:schemeClr val="tx2"/>
                </a:solidFill>
              </a:rPr>
              <a:t>ALIGN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600" b="1" dirty="0" smtClean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/>
              <a:t>LEFT - obrázek bude umístěn vlevo a obtékán textem </a:t>
            </a:r>
            <a:r>
              <a:rPr lang="cs-CZ" sz="2600" dirty="0" smtClean="0"/>
              <a:t>zprava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 smtClean="0"/>
              <a:t>RIGHT </a:t>
            </a:r>
            <a:r>
              <a:rPr lang="cs-CZ" sz="2600" dirty="0"/>
              <a:t>- obrázek bude umístěn vpravo a obtékán textem </a:t>
            </a:r>
            <a:r>
              <a:rPr lang="cs-CZ" sz="2600" dirty="0" smtClean="0"/>
              <a:t>zleva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600" dirty="0" smtClean="0"/>
          </a:p>
          <a:p>
            <a:pPr marL="457200" lvl="1" indent="0">
              <a:buNone/>
            </a:pPr>
            <a:r>
              <a:rPr lang="cs-CZ" sz="2600" b="1" dirty="0" smtClean="0">
                <a:solidFill>
                  <a:schemeClr val="tx2"/>
                </a:solidFill>
              </a:rPr>
              <a:t>&lt;</a:t>
            </a:r>
            <a:r>
              <a:rPr lang="cs-CZ" sz="2800" b="1" dirty="0" smtClean="0"/>
              <a:t>IMG SRC=„obrázek.gif“ ALIGN=„LEFT“</a:t>
            </a:r>
            <a:r>
              <a:rPr lang="cs-CZ" sz="2600" b="1" dirty="0" smtClean="0">
                <a:solidFill>
                  <a:schemeClr val="tx2"/>
                </a:solidFill>
              </a:rPr>
              <a:t>&gt;</a:t>
            </a:r>
          </a:p>
          <a:p>
            <a:pPr marL="457200" lvl="1" indent="0">
              <a:buNone/>
            </a:pPr>
            <a:r>
              <a:rPr lang="cs-CZ" sz="2600" dirty="0" smtClean="0">
                <a:solidFill>
                  <a:schemeClr val="tx2"/>
                </a:solidFill>
              </a:rPr>
              <a:t>Obrázek bude umístěný vlevo, textem obtékán zprava.</a:t>
            </a:r>
          </a:p>
          <a:p>
            <a:pPr marL="457200" lvl="1" indent="0">
              <a:buNone/>
            </a:pPr>
            <a:endParaRPr lang="cs-CZ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 – obtékání a umístění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124744"/>
            <a:ext cx="7467600" cy="5211688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cs-CZ" sz="2600" dirty="0" smtClean="0">
                <a:solidFill>
                  <a:schemeClr val="tx2"/>
                </a:solidFill>
              </a:rPr>
              <a:t>Další možnosti zarovnání:</a:t>
            </a:r>
          </a:p>
          <a:p>
            <a:pPr marL="57150" indent="0">
              <a:buNone/>
            </a:pPr>
            <a:endParaRPr lang="cs-CZ" sz="2600" dirty="0" smtClean="0">
              <a:solidFill>
                <a:schemeClr val="tx2"/>
              </a:solidFill>
            </a:endParaRPr>
          </a:p>
          <a:p>
            <a:pPr marL="57150" indent="0">
              <a:buNone/>
            </a:pPr>
            <a:r>
              <a:rPr lang="cs-CZ" sz="2600" b="1" dirty="0" smtClean="0"/>
              <a:t>TOP</a:t>
            </a:r>
            <a:r>
              <a:rPr lang="cs-CZ" sz="2600" dirty="0" smtClean="0"/>
              <a:t> – horní okraj obrázku zarovná s textem</a:t>
            </a:r>
          </a:p>
          <a:p>
            <a:pPr marL="57150" indent="0">
              <a:buNone/>
            </a:pPr>
            <a:r>
              <a:rPr lang="cs-CZ" sz="2600" b="1" dirty="0" smtClean="0">
                <a:solidFill>
                  <a:schemeClr val="tx2"/>
                </a:solidFill>
              </a:rPr>
              <a:t>MIDLE</a:t>
            </a:r>
            <a:r>
              <a:rPr lang="cs-CZ" sz="2600" dirty="0" smtClean="0">
                <a:solidFill>
                  <a:schemeClr val="tx2"/>
                </a:solidFill>
              </a:rPr>
              <a:t> – zarovná střed obrázku  se základnou textu, zbývající text pokračuje pod obrázkem</a:t>
            </a:r>
          </a:p>
          <a:p>
            <a:pPr marL="57150" indent="0">
              <a:buNone/>
            </a:pPr>
            <a:r>
              <a:rPr lang="cs-CZ" sz="2600" b="1" dirty="0" smtClean="0"/>
              <a:t>BOTTOM</a:t>
            </a:r>
            <a:r>
              <a:rPr lang="cs-CZ" sz="2600" dirty="0" smtClean="0"/>
              <a:t> – zarovná dolní okraj obrázku s textem </a:t>
            </a:r>
          </a:p>
          <a:p>
            <a:pPr marL="57150" indent="0">
              <a:buNone/>
            </a:pPr>
            <a:r>
              <a:rPr lang="cs-CZ" sz="2600" b="1" dirty="0" smtClean="0">
                <a:solidFill>
                  <a:schemeClr val="tx2"/>
                </a:solidFill>
              </a:rPr>
              <a:t>ABSMIDDLE</a:t>
            </a:r>
            <a:r>
              <a:rPr lang="cs-CZ" sz="2600" dirty="0" smtClean="0">
                <a:solidFill>
                  <a:schemeClr val="tx2"/>
                </a:solidFill>
              </a:rPr>
              <a:t> – zarovná střed obrázku na střed daného řádku</a:t>
            </a:r>
          </a:p>
          <a:p>
            <a:pPr marL="57150" indent="0">
              <a:buNone/>
            </a:pPr>
            <a:r>
              <a:rPr lang="cs-CZ" sz="2600" b="1" dirty="0" smtClean="0"/>
              <a:t>ABSBOTTOM</a:t>
            </a:r>
            <a:r>
              <a:rPr lang="cs-CZ" sz="2600" dirty="0" smtClean="0"/>
              <a:t> – spodní okraj obrázku s nejspodnějším písmenem v textu</a:t>
            </a:r>
          </a:p>
          <a:p>
            <a:pPr marL="57150" indent="0">
              <a:buNone/>
            </a:pPr>
            <a:r>
              <a:rPr lang="cs-CZ" sz="2600" dirty="0" smtClean="0"/>
              <a:t> </a:t>
            </a:r>
            <a:endParaRPr lang="cs-CZ" sz="2600" dirty="0" smtClean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34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239000" cy="720080"/>
          </a:xfrm>
        </p:spPr>
        <p:txBody>
          <a:bodyPr/>
          <a:lstStyle/>
          <a:p>
            <a:r>
              <a:rPr lang="cs-CZ" sz="3200" dirty="0" smtClean="0">
                <a:solidFill>
                  <a:srgbClr val="FF0000"/>
                </a:solidFill>
              </a:rPr>
              <a:t>HTML – obrázky – obtékání a umístění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124744"/>
            <a:ext cx="7467600" cy="5211688"/>
          </a:xfrm>
        </p:spPr>
        <p:txBody>
          <a:bodyPr>
            <a:normAutofit/>
          </a:bodyPr>
          <a:lstStyle/>
          <a:p>
            <a:pPr marL="57150" indent="0">
              <a:buNone/>
            </a:pPr>
            <a:endParaRPr lang="cs-CZ" sz="2600" dirty="0" smtClean="0"/>
          </a:p>
          <a:p>
            <a:pPr marL="57150" indent="0">
              <a:buNone/>
            </a:pPr>
            <a:endParaRPr lang="cs-CZ" sz="2600" dirty="0"/>
          </a:p>
          <a:p>
            <a:pPr marL="57150" indent="0">
              <a:buNone/>
            </a:pPr>
            <a:r>
              <a:rPr lang="cs-CZ" sz="2600" dirty="0" smtClean="0"/>
              <a:t>Příklady zápisu </a:t>
            </a:r>
            <a:r>
              <a:rPr lang="cs-CZ" sz="2600" dirty="0" err="1" smtClean="0"/>
              <a:t>tagu</a:t>
            </a:r>
            <a:r>
              <a:rPr lang="cs-CZ" sz="2600" dirty="0" smtClean="0"/>
              <a:t> pro vložení obrázku s požadovaným obtékáním:</a:t>
            </a:r>
          </a:p>
          <a:p>
            <a:pPr marL="57150" indent="0">
              <a:buNone/>
            </a:pPr>
            <a:endParaRPr lang="cs-CZ" sz="2600" dirty="0" smtClean="0"/>
          </a:p>
          <a:p>
            <a:pPr marL="57150" indent="0">
              <a:buNone/>
            </a:pPr>
            <a:r>
              <a:rPr lang="cs-CZ" sz="2600" dirty="0" smtClean="0"/>
              <a:t>&lt;IMG SRC=„obrazek.gif“ ALIGN=„TOP“ &gt; </a:t>
            </a:r>
            <a:endParaRPr lang="cs-CZ" sz="2600" dirty="0" smtClean="0">
              <a:solidFill>
                <a:schemeClr val="tx2"/>
              </a:solidFill>
            </a:endParaRPr>
          </a:p>
          <a:p>
            <a:pPr marL="57150" indent="0">
              <a:buNone/>
            </a:pPr>
            <a:r>
              <a:rPr lang="cs-CZ" sz="2600" dirty="0"/>
              <a:t>&lt;IMG SRC=„obrazek.gif“ ALIGN</a:t>
            </a:r>
            <a:r>
              <a:rPr lang="cs-CZ" sz="2600" dirty="0" smtClean="0"/>
              <a:t>=„BOTTOM“ &gt;</a:t>
            </a:r>
          </a:p>
          <a:p>
            <a:pPr marL="57150" indent="0">
              <a:buNone/>
            </a:pPr>
            <a:r>
              <a:rPr lang="cs-CZ" sz="2600" dirty="0" smtClean="0"/>
              <a:t>…. </a:t>
            </a:r>
            <a:endParaRPr lang="cs-CZ" sz="2600" dirty="0"/>
          </a:p>
          <a:p>
            <a:pPr marL="57150" indent="0">
              <a:buNone/>
            </a:pPr>
            <a:endParaRPr lang="cs-CZ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47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Teplo</Template>
  <TotalTime>127</TotalTime>
  <Words>649</Words>
  <Application>Microsoft Office PowerPoint</Application>
  <PresentationFormat>Předvádění na obrazovce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Thermal</vt:lpstr>
      <vt:lpstr>Motiv systému Office</vt:lpstr>
      <vt:lpstr>Prezentace aplikace PowerPoint</vt:lpstr>
      <vt:lpstr>HTML –    obrázky</vt:lpstr>
      <vt:lpstr>HTML - obrázky</vt:lpstr>
      <vt:lpstr>HTML – obrázky - rozměry</vt:lpstr>
      <vt:lpstr>HTML – obrázky - rozměry</vt:lpstr>
      <vt:lpstr>HTML – obrázky - popisky</vt:lpstr>
      <vt:lpstr>HTML – obrázky – obtékání a umístění</vt:lpstr>
      <vt:lpstr>HTML – obrázky – obtékání a umístění</vt:lpstr>
      <vt:lpstr>HTML – obrázky – obtékání a umístění</vt:lpstr>
      <vt:lpstr>HTML – obrázky – rámeček</vt:lpstr>
      <vt:lpstr>HTML – obrázky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Owner</dc:creator>
  <cp:lastModifiedBy>Owner</cp:lastModifiedBy>
  <cp:revision>11</cp:revision>
  <dcterms:created xsi:type="dcterms:W3CDTF">2014-04-19T18:39:12Z</dcterms:created>
  <dcterms:modified xsi:type="dcterms:W3CDTF">2014-04-21T17:55:10Z</dcterms:modified>
</cp:coreProperties>
</file>