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C83849-212A-4E0D-9164-DCE066B7864B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65DC596-DD01-4083-BA53-ABDEC1F2A2D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190471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Informační technologie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Použití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aplikavcí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MS Office v praxi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HTML - formátování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září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čtvrtý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způsoby formátování pozadí webové stránky a formátování textu.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reagují na dotazy a pod vedením vyučující navrhují řešení zápisů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tagů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a na svých PC ověřují správnost zápisu příkazu.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pPr algn="ctr"/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38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256584"/>
          </a:xfrm>
        </p:spPr>
        <p:txBody>
          <a:bodyPr/>
          <a:lstStyle/>
          <a:p>
            <a:pPr marL="457200" indent="-457200">
              <a:buClrTx/>
            </a:pPr>
            <a:r>
              <a:rPr lang="cs-CZ" dirty="0" smtClean="0"/>
              <a:t>Text lze upravovat užitím příkazů: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0" indent="0">
              <a:buClrTx/>
              <a:buNone/>
            </a:pPr>
            <a:r>
              <a:rPr lang="cs-CZ" dirty="0" smtClean="0"/>
              <a:t>&lt;P&gt;Toto je písmo bez formátování&lt;/P&gt;</a:t>
            </a:r>
          </a:p>
          <a:p>
            <a:pPr marL="0" indent="0">
              <a:buClrTx/>
              <a:buNone/>
            </a:pPr>
            <a:r>
              <a:rPr lang="cs-CZ" dirty="0" smtClean="0"/>
              <a:t>&lt;B&gt;</a:t>
            </a:r>
            <a:r>
              <a:rPr lang="cs-CZ" b="1" dirty="0" smtClean="0"/>
              <a:t>Toto je tučné písmo</a:t>
            </a:r>
            <a:r>
              <a:rPr lang="cs-CZ" dirty="0" smtClean="0"/>
              <a:t>&lt;/B&gt;</a:t>
            </a:r>
          </a:p>
          <a:p>
            <a:pPr marL="0" indent="0">
              <a:buClrTx/>
              <a:buNone/>
            </a:pPr>
            <a:r>
              <a:rPr lang="cs-CZ" dirty="0" smtClean="0"/>
              <a:t>&lt;I&gt;</a:t>
            </a:r>
            <a:r>
              <a:rPr lang="cs-CZ" i="1" dirty="0" smtClean="0"/>
              <a:t>Toto</a:t>
            </a:r>
            <a:r>
              <a:rPr lang="cs-CZ" dirty="0" smtClean="0"/>
              <a:t> je </a:t>
            </a:r>
            <a:r>
              <a:rPr lang="cs-CZ" i="1" dirty="0" smtClean="0"/>
              <a:t>písmo psané kurzívou</a:t>
            </a:r>
            <a:r>
              <a:rPr lang="cs-CZ" dirty="0" smtClean="0"/>
              <a:t>&lt;/I&gt;</a:t>
            </a:r>
          </a:p>
          <a:p>
            <a:pPr marL="0" indent="0">
              <a:buClrTx/>
              <a:buNone/>
            </a:pPr>
            <a:r>
              <a:rPr lang="cs-CZ" dirty="0" smtClean="0"/>
              <a:t>&lt;U&gt; </a:t>
            </a:r>
            <a:r>
              <a:rPr lang="cs-CZ" u="sng" dirty="0" smtClean="0"/>
              <a:t>Toto písmo bude podtržené</a:t>
            </a:r>
            <a:r>
              <a:rPr lang="cs-CZ" dirty="0" smtClean="0"/>
              <a:t>&lt;/U&gt;</a:t>
            </a:r>
            <a:endParaRPr lang="cs-CZ" dirty="0"/>
          </a:p>
          <a:p>
            <a:pPr marL="0" indent="0">
              <a:buClrTx/>
              <a:buNone/>
            </a:pPr>
            <a:r>
              <a:rPr lang="cs-CZ" dirty="0" smtClean="0"/>
              <a:t>&lt;strike&gt;</a:t>
            </a:r>
            <a:r>
              <a:rPr lang="cs-CZ" strike="sngStrike" dirty="0" smtClean="0"/>
              <a:t>přeškrtnuté písmo</a:t>
            </a:r>
            <a:r>
              <a:rPr lang="cs-CZ" dirty="0" smtClean="0"/>
              <a:t>&lt;/strike&gt;</a:t>
            </a:r>
          </a:p>
          <a:p>
            <a:pPr marL="0" indent="0">
              <a:buClrTx/>
              <a:buNone/>
            </a:pPr>
            <a:r>
              <a:rPr lang="cs-CZ" dirty="0" smtClean="0"/>
              <a:t>&lt;big&gt;písmo se o 1 bod zvětší&lt;/big&gt;</a:t>
            </a:r>
          </a:p>
          <a:p>
            <a:pPr marL="0" indent="0">
              <a:buClrTx/>
              <a:buNone/>
            </a:pPr>
            <a:r>
              <a:rPr lang="cs-CZ" dirty="0" smtClean="0"/>
              <a:t>&lt;</a:t>
            </a:r>
            <a:r>
              <a:rPr lang="cs-CZ" dirty="0" err="1" smtClean="0"/>
              <a:t>small</a:t>
            </a:r>
            <a:r>
              <a:rPr lang="cs-CZ" dirty="0" smtClean="0"/>
              <a:t>&gt;písmo se o 1 bod zmenší&lt;/</a:t>
            </a:r>
            <a:r>
              <a:rPr lang="cs-CZ" dirty="0" err="1" smtClean="0"/>
              <a:t>small</a:t>
            </a:r>
            <a:r>
              <a:rPr lang="cs-CZ" dirty="0" smtClean="0"/>
              <a:t>&gt;</a:t>
            </a:r>
          </a:p>
          <a:p>
            <a:pPr marL="0" indent="0">
              <a:buClrTx/>
              <a:buNone/>
            </a:pPr>
            <a:r>
              <a:rPr lang="cs-CZ" dirty="0" smtClean="0"/>
              <a:t>&lt;sub&gt;</a:t>
            </a:r>
            <a:r>
              <a:rPr lang="cs-CZ" baseline="-25000" dirty="0" smtClean="0"/>
              <a:t>písmo psané jako dolní index</a:t>
            </a:r>
            <a:r>
              <a:rPr lang="cs-CZ" dirty="0" smtClean="0"/>
              <a:t>&lt;/sub&gt;</a:t>
            </a:r>
          </a:p>
          <a:p>
            <a:pPr marL="0" indent="0">
              <a:buClrTx/>
              <a:buNone/>
            </a:pPr>
            <a:r>
              <a:rPr lang="cs-CZ" dirty="0" smtClean="0"/>
              <a:t>&lt;sup&gt;</a:t>
            </a:r>
            <a:r>
              <a:rPr lang="cs-CZ" baseline="30000" dirty="0" smtClean="0"/>
              <a:t>písmo psané jako horní index</a:t>
            </a:r>
            <a:r>
              <a:rPr lang="cs-CZ" dirty="0" smtClean="0"/>
              <a:t>&lt;/sup&gt;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0" indent="0">
              <a:buClrTx/>
              <a:buNone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text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80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256584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cs-CZ" dirty="0" smtClean="0"/>
              <a:t>Ke změně formátu písma používáme příkaz:</a:t>
            </a:r>
          </a:p>
          <a:p>
            <a:pPr marL="0" indent="0" algn="ctr">
              <a:buClrTx/>
              <a:buNone/>
            </a:pPr>
            <a:r>
              <a:rPr lang="cs-CZ" b="1" dirty="0" smtClean="0"/>
              <a:t>&lt;font&gt;</a:t>
            </a:r>
          </a:p>
          <a:p>
            <a:pPr marL="457200" indent="-457200">
              <a:buClrTx/>
            </a:pPr>
            <a:r>
              <a:rPr lang="cs-CZ" dirty="0" smtClean="0"/>
              <a:t>Jeho parametry:	</a:t>
            </a:r>
            <a:r>
              <a:rPr lang="cs-CZ" dirty="0" err="1" smtClean="0"/>
              <a:t>size</a:t>
            </a:r>
            <a:r>
              <a:rPr lang="cs-CZ" dirty="0" smtClean="0"/>
              <a:t> – velikost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		face – typ 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		</a:t>
            </a:r>
            <a:r>
              <a:rPr lang="cs-CZ" dirty="0" err="1" smtClean="0"/>
              <a:t>color</a:t>
            </a:r>
            <a:r>
              <a:rPr lang="cs-CZ" dirty="0" smtClean="0"/>
              <a:t> – barva</a:t>
            </a:r>
          </a:p>
          <a:p>
            <a:pPr marL="0" indent="0">
              <a:buClrTx/>
              <a:buNone/>
            </a:pPr>
            <a:r>
              <a:rPr lang="cs-CZ" dirty="0" smtClean="0"/>
              <a:t>&lt;font </a:t>
            </a:r>
            <a:r>
              <a:rPr lang="cs-CZ" dirty="0" err="1" smtClean="0"/>
              <a:t>size</a:t>
            </a:r>
            <a:r>
              <a:rPr lang="cs-CZ" dirty="0" smtClean="0"/>
              <a:t>=„2“ face=„</a:t>
            </a:r>
            <a:r>
              <a:rPr lang="cs-CZ" dirty="0" err="1" smtClean="0"/>
              <a:t>tahoma</a:t>
            </a:r>
            <a:r>
              <a:rPr lang="cs-CZ" dirty="0" smtClean="0"/>
              <a:t>“ </a:t>
            </a:r>
            <a:r>
              <a:rPr lang="cs-CZ" dirty="0" err="1" smtClean="0"/>
              <a:t>color</a:t>
            </a:r>
            <a:r>
              <a:rPr lang="cs-CZ" dirty="0" smtClean="0"/>
              <a:t>=„</a:t>
            </a:r>
            <a:r>
              <a:rPr lang="cs-CZ" dirty="0" err="1" smtClean="0"/>
              <a:t>red</a:t>
            </a:r>
            <a:r>
              <a:rPr lang="cs-CZ" dirty="0" smtClean="0"/>
              <a:t>“&gt;text bude velikostí 2, písmem </a:t>
            </a:r>
            <a:r>
              <a:rPr lang="cs-CZ" dirty="0" err="1" smtClean="0"/>
              <a:t>tahoma</a:t>
            </a:r>
            <a:r>
              <a:rPr lang="cs-CZ" dirty="0" smtClean="0"/>
              <a:t> a červeně&lt;/font&gt;</a:t>
            </a:r>
          </a:p>
          <a:p>
            <a:pPr marL="0" indent="0">
              <a:buClrTx/>
              <a:buNone/>
            </a:pPr>
            <a:r>
              <a:rPr lang="cs-CZ" dirty="0" smtClean="0"/>
              <a:t>Není nutné nastavovat všechny parametry, ale jen ty, které chceme změnit:</a:t>
            </a:r>
          </a:p>
          <a:p>
            <a:pPr marL="0" indent="0">
              <a:buClrTx/>
              <a:buNone/>
            </a:pPr>
            <a:r>
              <a:rPr lang="cs-CZ" dirty="0" smtClean="0"/>
              <a:t>&lt;font </a:t>
            </a:r>
            <a:r>
              <a:rPr lang="cs-CZ" dirty="0" err="1" smtClean="0"/>
              <a:t>color</a:t>
            </a:r>
            <a:r>
              <a:rPr lang="cs-CZ" dirty="0" smtClean="0"/>
              <a:t>=„green“&gt;změní se pouze barva písma z černé na zelenou, velikost i typ zůstanou&lt;/font&gt;</a:t>
            </a:r>
          </a:p>
          <a:p>
            <a:pPr marL="0" indent="0">
              <a:buClrTx/>
              <a:buNone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text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256584"/>
          </a:xfrm>
        </p:spPr>
        <p:txBody>
          <a:bodyPr/>
          <a:lstStyle/>
          <a:p>
            <a:pPr marL="0" indent="0">
              <a:buClrTx/>
              <a:buNone/>
            </a:pPr>
            <a:endParaRPr lang="cs-CZ" dirty="0" smtClean="0"/>
          </a:p>
          <a:p>
            <a:pPr marL="0" indent="0">
              <a:buClrTx/>
              <a:buNone/>
            </a:pPr>
            <a:r>
              <a:rPr lang="cs-CZ" dirty="0" smtClean="0"/>
              <a:t>Odstavce textu je možné od sebe oddělit: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457200" indent="-457200">
              <a:buClrTx/>
            </a:pPr>
            <a:r>
              <a:rPr lang="cs-CZ" dirty="0" smtClean="0"/>
              <a:t>vodorovnou linkou různé barvy a tloušťky:</a:t>
            </a:r>
          </a:p>
          <a:p>
            <a:pPr marL="0" indent="0">
              <a:buClrTx/>
              <a:buNone/>
            </a:pPr>
            <a:r>
              <a:rPr lang="cs-CZ" dirty="0" smtClean="0"/>
              <a:t>		&lt;hr&gt;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&lt;hr </a:t>
            </a:r>
            <a:r>
              <a:rPr lang="cs-CZ" dirty="0" err="1" smtClean="0"/>
              <a:t>size</a:t>
            </a:r>
            <a:r>
              <a:rPr lang="cs-CZ" dirty="0" smtClean="0"/>
              <a:t>=„3“ </a:t>
            </a:r>
            <a:r>
              <a:rPr lang="cs-CZ" dirty="0" err="1" smtClean="0"/>
              <a:t>color</a:t>
            </a:r>
            <a:r>
              <a:rPr lang="cs-CZ" dirty="0" smtClean="0"/>
              <a:t>=„</a:t>
            </a:r>
            <a:r>
              <a:rPr lang="cs-CZ" dirty="0" err="1" smtClean="0"/>
              <a:t>gray</a:t>
            </a:r>
            <a:r>
              <a:rPr lang="cs-CZ" dirty="0" smtClean="0"/>
              <a:t>“&gt;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457200" indent="-457200">
              <a:buClrTx/>
            </a:pPr>
            <a:r>
              <a:rPr lang="cs-CZ" dirty="0" err="1" smtClean="0"/>
              <a:t>meziodstavcovou</a:t>
            </a:r>
            <a:r>
              <a:rPr lang="cs-CZ" dirty="0" smtClean="0"/>
              <a:t> mezerou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&lt;br&gt;</a:t>
            </a:r>
          </a:p>
          <a:p>
            <a:pPr marL="0" indent="0">
              <a:buClrTx/>
              <a:buNone/>
            </a:pPr>
            <a:r>
              <a:rPr lang="cs-CZ" dirty="0" smtClean="0"/>
              <a:t>Oba </a:t>
            </a:r>
            <a:r>
              <a:rPr lang="cs-CZ" dirty="0" err="1" smtClean="0"/>
              <a:t>tagy</a:t>
            </a:r>
            <a:r>
              <a:rPr lang="cs-CZ" dirty="0" smtClean="0"/>
              <a:t> jsou NEPÁROVÉ.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doplňky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81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256584"/>
          </a:xfrm>
        </p:spPr>
        <p:txBody>
          <a:bodyPr/>
          <a:lstStyle/>
          <a:p>
            <a:pPr marL="457200" indent="-457200">
              <a:buClrTx/>
            </a:pPr>
            <a:r>
              <a:rPr lang="cs-CZ" dirty="0" smtClean="0"/>
              <a:t>Nastavte světle šedé pozadí stránky</a:t>
            </a:r>
          </a:p>
          <a:p>
            <a:pPr marL="457200" indent="-457200">
              <a:buClrTx/>
            </a:pPr>
            <a:r>
              <a:rPr lang="cs-CZ" dirty="0" smtClean="0"/>
              <a:t>Vaše jméno a příjmení – nadpis H1 žlutě na střed řádky</a:t>
            </a:r>
          </a:p>
          <a:p>
            <a:pPr marL="457200" indent="-457200">
              <a:buClrTx/>
            </a:pPr>
            <a:r>
              <a:rPr lang="cs-CZ" dirty="0" smtClean="0"/>
              <a:t>Linka – červeně, tloušťky 8</a:t>
            </a:r>
          </a:p>
          <a:p>
            <a:pPr marL="457200" indent="-457200">
              <a:buClrTx/>
            </a:pPr>
            <a:r>
              <a:rPr lang="cs-CZ" dirty="0" smtClean="0"/>
              <a:t>Ulice a číslo popisné vašeho bydliště – velikost 5. tučně, písmo typu Garamond, umístit vpravo na řádku</a:t>
            </a:r>
          </a:p>
          <a:p>
            <a:pPr marL="457200" indent="-457200">
              <a:buClrTx/>
            </a:pPr>
            <a:r>
              <a:rPr lang="cs-CZ" dirty="0" smtClean="0"/>
              <a:t>Směrovací číslo a obec – text velikostí 7, písmem </a:t>
            </a:r>
            <a:r>
              <a:rPr lang="cs-CZ" dirty="0" err="1" smtClean="0"/>
              <a:t>Arial</a:t>
            </a:r>
            <a:r>
              <a:rPr lang="cs-CZ" dirty="0" smtClean="0"/>
              <a:t>, podtrženě, modře, na střed řádku</a:t>
            </a:r>
          </a:p>
          <a:p>
            <a:pPr marL="457200" indent="-457200">
              <a:buClrTx/>
            </a:pPr>
            <a:r>
              <a:rPr lang="cs-CZ" dirty="0" smtClean="0"/>
              <a:t>vypracoval(a): jméno a příjmení – bez formátování, vpravo na řádku</a:t>
            </a:r>
          </a:p>
          <a:p>
            <a:pPr marL="457200" indent="-457200">
              <a:buClrTx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cvičení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5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616624"/>
          </a:xfrm>
        </p:spPr>
        <p:txBody>
          <a:bodyPr>
            <a:normAutofit/>
          </a:bodyPr>
          <a:lstStyle/>
          <a:p>
            <a:pPr marL="457200" indent="-457200">
              <a:buClrTx/>
            </a:pPr>
            <a:r>
              <a:rPr lang="cs-CZ" dirty="0" smtClean="0"/>
              <a:t>Řešení – zdrojový </a:t>
            </a:r>
            <a:r>
              <a:rPr lang="cs-CZ" dirty="0" smtClean="0"/>
              <a:t>kód:</a:t>
            </a:r>
          </a:p>
          <a:p>
            <a:pPr marL="457200" indent="-457200">
              <a:buClrTx/>
            </a:pPr>
            <a:endParaRPr lang="cs-CZ" dirty="0" smtClean="0"/>
          </a:p>
          <a:p>
            <a:pPr marL="457200" indent="-457200">
              <a:buClrTx/>
            </a:pPr>
            <a:r>
              <a:rPr lang="cs-CZ" sz="2600" dirty="0"/>
              <a:t>&lt;body </a:t>
            </a:r>
            <a:r>
              <a:rPr lang="cs-CZ" sz="2600" dirty="0" err="1"/>
              <a:t>bgcolor</a:t>
            </a:r>
            <a:r>
              <a:rPr lang="cs-CZ" sz="2600" dirty="0"/>
              <a:t>=</a:t>
            </a:r>
            <a:r>
              <a:rPr lang="cs-CZ" sz="2600" dirty="0" err="1"/>
              <a:t>lightgrey</a:t>
            </a:r>
            <a:r>
              <a:rPr lang="cs-CZ" sz="2600" dirty="0"/>
              <a:t>&gt;</a:t>
            </a:r>
          </a:p>
          <a:p>
            <a:pPr marL="457200" indent="-457200">
              <a:buClrTx/>
            </a:pPr>
            <a:r>
              <a:rPr lang="cs-CZ" sz="2600" dirty="0"/>
              <a:t>&lt;H1&gt;&lt;center&gt;&lt;font </a:t>
            </a:r>
            <a:r>
              <a:rPr lang="cs-CZ" sz="2600" dirty="0" err="1"/>
              <a:t>color</a:t>
            </a:r>
            <a:r>
              <a:rPr lang="cs-CZ" sz="2600" dirty="0"/>
              <a:t>=</a:t>
            </a:r>
            <a:r>
              <a:rPr lang="cs-CZ" sz="2600" dirty="0" err="1"/>
              <a:t>yellow</a:t>
            </a:r>
            <a:r>
              <a:rPr lang="cs-CZ" sz="2600" dirty="0"/>
              <a:t>&gt;Jméno  Příjmení&lt;/font&gt;&lt;/center&gt;&lt;/H1&gt;</a:t>
            </a:r>
          </a:p>
          <a:p>
            <a:pPr marL="457200" indent="-457200">
              <a:buClrTx/>
            </a:pPr>
            <a:r>
              <a:rPr lang="cs-CZ" sz="2600" dirty="0"/>
              <a:t>&lt;hr </a:t>
            </a:r>
            <a:r>
              <a:rPr lang="cs-CZ" sz="2600" dirty="0" err="1"/>
              <a:t>size</a:t>
            </a:r>
            <a:r>
              <a:rPr lang="cs-CZ" sz="2600" dirty="0"/>
              <a:t>=8 </a:t>
            </a:r>
            <a:r>
              <a:rPr lang="cs-CZ" sz="2600" dirty="0" err="1"/>
              <a:t>color</a:t>
            </a:r>
            <a:r>
              <a:rPr lang="cs-CZ" sz="2600" dirty="0"/>
              <a:t>=</a:t>
            </a:r>
            <a:r>
              <a:rPr lang="cs-CZ" sz="2600" dirty="0" err="1"/>
              <a:t>red</a:t>
            </a:r>
            <a:r>
              <a:rPr lang="cs-CZ" sz="2600" dirty="0"/>
              <a:t>&gt;</a:t>
            </a:r>
          </a:p>
          <a:p>
            <a:pPr marL="457200" indent="-457200">
              <a:buClrTx/>
            </a:pPr>
            <a:r>
              <a:rPr lang="cs-CZ" sz="2600" dirty="0"/>
              <a:t>&lt;P </a:t>
            </a:r>
            <a:r>
              <a:rPr lang="cs-CZ" sz="2600" dirty="0" err="1"/>
              <a:t>align</a:t>
            </a:r>
            <a:r>
              <a:rPr lang="cs-CZ" sz="2600" dirty="0"/>
              <a:t>=</a:t>
            </a:r>
            <a:r>
              <a:rPr lang="cs-CZ" sz="2600" dirty="0" err="1"/>
              <a:t>right</a:t>
            </a:r>
            <a:r>
              <a:rPr lang="cs-CZ" sz="2600" dirty="0"/>
              <a:t>&gt;&lt;font </a:t>
            </a:r>
            <a:r>
              <a:rPr lang="cs-CZ" sz="2600" dirty="0" err="1"/>
              <a:t>size</a:t>
            </a:r>
            <a:r>
              <a:rPr lang="cs-CZ" sz="2600" dirty="0"/>
              <a:t>=5 face=Garamond</a:t>
            </a:r>
            <a:r>
              <a:rPr lang="cs-CZ" sz="2600" dirty="0" smtClean="0"/>
              <a:t>&gt; &lt;</a:t>
            </a:r>
            <a:r>
              <a:rPr lang="cs-CZ" sz="2600" dirty="0"/>
              <a:t>b&gt;Ulice, č. p XXXX&lt;/b&gt;&lt;/font&gt;&lt;/p&gt;</a:t>
            </a:r>
          </a:p>
          <a:p>
            <a:pPr marL="457200" indent="-457200">
              <a:buClrTx/>
            </a:pPr>
            <a:r>
              <a:rPr lang="cs-CZ" sz="2600" dirty="0"/>
              <a:t>&lt;center&gt;&lt;font </a:t>
            </a:r>
            <a:r>
              <a:rPr lang="cs-CZ" sz="2600" dirty="0" err="1"/>
              <a:t>size</a:t>
            </a:r>
            <a:r>
              <a:rPr lang="cs-CZ" sz="2600" dirty="0"/>
              <a:t>=7 </a:t>
            </a:r>
            <a:r>
              <a:rPr lang="cs-CZ" sz="2600" dirty="0" err="1"/>
              <a:t>color</a:t>
            </a:r>
            <a:r>
              <a:rPr lang="cs-CZ" sz="2600" dirty="0"/>
              <a:t>=blue face=</a:t>
            </a:r>
            <a:r>
              <a:rPr lang="cs-CZ" sz="2600" dirty="0" err="1"/>
              <a:t>Arial</a:t>
            </a:r>
            <a:r>
              <a:rPr lang="cs-CZ" sz="2600" dirty="0"/>
              <a:t>&gt;XXX XX OBEC&lt;/font&gt;&lt;/center&gt;</a:t>
            </a:r>
          </a:p>
          <a:p>
            <a:pPr marL="457200" indent="-457200">
              <a:buClrTx/>
            </a:pPr>
            <a:r>
              <a:rPr lang="cs-CZ" sz="2600" dirty="0"/>
              <a:t>vypracoval: jméno příjmení</a:t>
            </a:r>
          </a:p>
          <a:p>
            <a:pPr marL="457200" indent="-457200">
              <a:buClrTx/>
            </a:pPr>
            <a:r>
              <a:rPr lang="cs-CZ" sz="2600" dirty="0"/>
              <a:t>&lt;/body&gt;</a:t>
            </a:r>
            <a:endParaRPr lang="cs-CZ" sz="26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cvičení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18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256584"/>
          </a:xfrm>
        </p:spPr>
        <p:txBody>
          <a:bodyPr/>
          <a:lstStyle/>
          <a:p>
            <a:pPr marL="457200" indent="-457200">
              <a:buClrTx/>
            </a:pPr>
            <a:r>
              <a:rPr lang="cs-CZ" dirty="0" smtClean="0"/>
              <a:t>Řešení – zobrazení prohlížečem</a:t>
            </a:r>
          </a:p>
          <a:p>
            <a:pPr marL="0" indent="0">
              <a:buClrTx/>
              <a:buNone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cvičení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60" b="3330"/>
          <a:stretch/>
        </p:blipFill>
        <p:spPr bwMode="auto">
          <a:xfrm>
            <a:off x="352452" y="1772816"/>
            <a:ext cx="8300287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93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752528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cs-CZ" dirty="0" smtClean="0"/>
              <a:t>Použité zdroje: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457200" indent="-457200">
              <a:buClrTx/>
            </a:pPr>
            <a:r>
              <a:rPr lang="cs-CZ" sz="2400" dirty="0"/>
              <a:t>AUTOR NEUVEDEN. </a:t>
            </a:r>
            <a:r>
              <a:rPr lang="cs-CZ" sz="2400" i="1" dirty="0"/>
              <a:t>Kurz HTML</a:t>
            </a:r>
            <a:r>
              <a:rPr lang="cs-CZ" sz="2400" dirty="0"/>
              <a:t> [online]. [cit. </a:t>
            </a:r>
            <a:r>
              <a:rPr lang="cs-CZ" sz="2400" dirty="0" smtClean="0"/>
              <a:t>21.9.2013]. </a:t>
            </a:r>
            <a:r>
              <a:rPr lang="cs-CZ" sz="2400" dirty="0"/>
              <a:t>Dostupný na WWW: http://jary.borec.cz/html/</a:t>
            </a:r>
            <a:endParaRPr lang="cs-CZ" dirty="0" smtClean="0"/>
          </a:p>
          <a:p>
            <a:pPr marL="457200" indent="-457200">
              <a:buClrTx/>
            </a:pPr>
            <a:r>
              <a:rPr lang="pt-BR" sz="2400" dirty="0"/>
              <a:t>AUTOR NEUVEDEN. </a:t>
            </a:r>
            <a:r>
              <a:rPr lang="pt-BR" sz="2400" i="1" dirty="0"/>
              <a:t>HTML příručka</a:t>
            </a:r>
            <a:r>
              <a:rPr lang="pt-BR" sz="2400" dirty="0"/>
              <a:t> [online]. [cit. 21.4.2014]. Dostupný na WWW: http://www.jakpsatweb.cz/html/ </a:t>
            </a:r>
            <a:endParaRPr lang="cs-CZ" sz="24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cvičení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4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Formátování v HTML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453955"/>
          </a:xfrm>
        </p:spPr>
        <p:txBody>
          <a:bodyPr/>
          <a:lstStyle/>
          <a:p>
            <a:pPr marL="457200" indent="-457200"/>
            <a:r>
              <a:rPr lang="cs-CZ" dirty="0" smtClean="0">
                <a:solidFill>
                  <a:srgbClr val="0070C0"/>
                </a:solidFill>
              </a:rPr>
              <a:t>BGCOLOR</a:t>
            </a:r>
          </a:p>
          <a:p>
            <a:pPr marL="0" indent="0">
              <a:buNone/>
            </a:pPr>
            <a:endParaRPr lang="cs-CZ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smtClean="0"/>
              <a:t>U </a:t>
            </a:r>
            <a:r>
              <a:rPr lang="cs-CZ" dirty="0"/>
              <a:t>příkazu BODY lze parametrem </a:t>
            </a:r>
            <a:r>
              <a:rPr lang="cs-CZ" b="1" dirty="0"/>
              <a:t>BGCOLOR</a:t>
            </a:r>
            <a:r>
              <a:rPr lang="cs-CZ" dirty="0"/>
              <a:t> určit barvu pozadí </a:t>
            </a:r>
            <a:r>
              <a:rPr lang="cs-CZ" dirty="0" smtClean="0"/>
              <a:t>stránky: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&lt;BODY BGCOLOR</a:t>
            </a:r>
            <a:r>
              <a:rPr lang="cs-CZ" dirty="0" smtClean="0"/>
              <a:t>=„</a:t>
            </a:r>
            <a:r>
              <a:rPr lang="cs-CZ" dirty="0" err="1" smtClean="0"/>
              <a:t>chocolate</a:t>
            </a:r>
            <a:r>
              <a:rPr lang="cs-CZ" dirty="0" smtClean="0"/>
              <a:t>"&gt;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&lt;/</a:t>
            </a:r>
            <a:r>
              <a:rPr lang="cs-CZ" dirty="0"/>
              <a:t>BODY&gt;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Pozadí stránky - jednobarevné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/>
          <a:lstStyle/>
          <a:p>
            <a:pPr marL="457200" indent="-457200"/>
            <a:r>
              <a:rPr lang="cs-CZ" dirty="0" smtClean="0">
                <a:solidFill>
                  <a:srgbClr val="0070C0"/>
                </a:solidFill>
              </a:rPr>
              <a:t>BACKGROUND</a:t>
            </a:r>
          </a:p>
          <a:p>
            <a:pPr marL="0" indent="0">
              <a:buNone/>
            </a:pPr>
            <a:endParaRPr lang="cs-CZ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smtClean="0"/>
              <a:t>U </a:t>
            </a:r>
            <a:r>
              <a:rPr lang="cs-CZ" dirty="0"/>
              <a:t>příkazu </a:t>
            </a:r>
            <a:r>
              <a:rPr lang="cs-CZ" dirty="0" smtClean="0"/>
              <a:t>BODY </a:t>
            </a:r>
            <a:r>
              <a:rPr lang="cs-CZ" dirty="0"/>
              <a:t>parametrem </a:t>
            </a:r>
            <a:r>
              <a:rPr lang="cs-CZ" b="1" dirty="0"/>
              <a:t>BACKGROUND</a:t>
            </a:r>
            <a:r>
              <a:rPr lang="cs-CZ" dirty="0"/>
              <a:t> </a:t>
            </a:r>
            <a:r>
              <a:rPr lang="cs-CZ" dirty="0" smtClean="0"/>
              <a:t>umístíme obrázek na pozadí stránky: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&lt;BODY BACKGROUND</a:t>
            </a:r>
            <a:r>
              <a:rPr lang="cs-CZ" dirty="0" smtClean="0"/>
              <a:t>=„obrazek.gif</a:t>
            </a:r>
            <a:r>
              <a:rPr lang="cs-CZ" dirty="0"/>
              <a:t>"&gt;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smtClean="0"/>
              <a:t>&lt;/</a:t>
            </a:r>
            <a:r>
              <a:rPr lang="cs-CZ" dirty="0"/>
              <a:t>BODY</a:t>
            </a:r>
            <a:r>
              <a:rPr lang="cs-CZ" dirty="0" smtClean="0"/>
              <a:t>&gt;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Je-li obrázek malý, rozprostře se po ploše několikrát, je-li velký, ořeže se (nezobrazí se celý)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Pozadí stránky - motiv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25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Pozadí stránky - motiv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12687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Použit malý obrázek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9" b="3153"/>
          <a:stretch/>
        </p:blipFill>
        <p:spPr bwMode="auto">
          <a:xfrm>
            <a:off x="27710" y="1673263"/>
            <a:ext cx="9089478" cy="4613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04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Pozadí stránky - motiv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12687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Použit velký obrázek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1" b="2974"/>
          <a:stretch/>
        </p:blipFill>
        <p:spPr bwMode="auto">
          <a:xfrm>
            <a:off x="69275" y="1769896"/>
            <a:ext cx="8961401" cy="457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84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Základní, implicitní nastavení písma:</a:t>
            </a:r>
          </a:p>
          <a:p>
            <a:pPr marL="0" indent="0">
              <a:buNone/>
            </a:pPr>
            <a:r>
              <a:rPr lang="cs-CZ" b="1" dirty="0" err="1" smtClean="0"/>
              <a:t>Times</a:t>
            </a:r>
            <a:r>
              <a:rPr lang="cs-CZ" b="1" dirty="0" smtClean="0"/>
              <a:t> New Roman, velikosti 2, černá barva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Formát písma v poznámkovém bloku nemá vliv na velikost písma zobrazeného prohlížečem. </a:t>
            </a:r>
          </a:p>
          <a:p>
            <a:pPr marL="0" indent="0">
              <a:buNone/>
            </a:pPr>
            <a:r>
              <a:rPr lang="cs-CZ" dirty="0" smtClean="0"/>
              <a:t>Proto v poznámkovém bloku používáme stále stejný formát písma.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Chceme-li zobrazené písmo měnit, musíme je formátovat pomocí </a:t>
            </a:r>
            <a:r>
              <a:rPr lang="cs-CZ" dirty="0" err="1" smtClean="0"/>
              <a:t>tagů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71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256584"/>
          </a:xfrm>
        </p:spPr>
        <p:txBody>
          <a:bodyPr/>
          <a:lstStyle/>
          <a:p>
            <a:pPr marL="457200" indent="-457200">
              <a:buClrTx/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457200" indent="-457200">
              <a:buClrTx/>
              <a:buFont typeface="Wingdings" panose="05000000000000000000" pitchFamily="2" charset="2"/>
              <a:buChar char="Ø"/>
            </a:pPr>
            <a:r>
              <a:rPr lang="cs-CZ" dirty="0" smtClean="0"/>
              <a:t>6 úrovní nadpisů: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 </a:t>
            </a:r>
            <a:r>
              <a:rPr lang="cs-CZ" b="1" dirty="0" smtClean="0"/>
              <a:t>H1</a:t>
            </a:r>
            <a:r>
              <a:rPr lang="cs-CZ" dirty="0" smtClean="0"/>
              <a:t> (největší) až </a:t>
            </a:r>
            <a:r>
              <a:rPr lang="cs-CZ" b="1" dirty="0" smtClean="0"/>
              <a:t>H6</a:t>
            </a:r>
            <a:r>
              <a:rPr lang="cs-CZ" dirty="0" smtClean="0"/>
              <a:t> (nejmenší)</a:t>
            </a:r>
          </a:p>
          <a:p>
            <a:pPr marL="457200" indent="-457200">
              <a:buClrTx/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457200" indent="-457200">
              <a:buClrTx/>
              <a:buFont typeface="Wingdings" panose="05000000000000000000" pitchFamily="2" charset="2"/>
              <a:buChar char="Ø"/>
            </a:pPr>
            <a:r>
              <a:rPr lang="cs-CZ" dirty="0" smtClean="0"/>
              <a:t>Zapisujeme pomocí </a:t>
            </a:r>
            <a:r>
              <a:rPr lang="cs-CZ" u="sng" dirty="0" smtClean="0"/>
              <a:t>párových</a:t>
            </a:r>
            <a:r>
              <a:rPr lang="cs-CZ" dirty="0" smtClean="0"/>
              <a:t> </a:t>
            </a:r>
            <a:r>
              <a:rPr lang="cs-CZ" dirty="0" err="1" smtClean="0"/>
              <a:t>tagů</a:t>
            </a:r>
            <a:r>
              <a:rPr lang="cs-CZ" dirty="0" smtClean="0"/>
              <a:t>: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&lt;H1&gt; nadpis první úrovně &lt;/H1&gt;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	&lt;H2&gt; nadpis druhé úrovně &lt;/H2&gt;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457200" indent="-457200">
              <a:buClrTx/>
              <a:buFont typeface="Wingdings" panose="05000000000000000000" pitchFamily="2" charset="2"/>
              <a:buChar char="Ø"/>
            </a:pPr>
            <a:r>
              <a:rPr lang="cs-CZ" dirty="0" smtClean="0"/>
              <a:t>Každá úroveň je přímo definována – má svoji velikost.</a:t>
            </a:r>
          </a:p>
          <a:p>
            <a:pPr marL="0" indent="0">
              <a:buClrTx/>
              <a:buNone/>
            </a:pPr>
            <a:endParaRPr lang="cs-CZ" dirty="0" smtClean="0"/>
          </a:p>
          <a:p>
            <a:pPr marL="713232" lvl="1" indent="-457200">
              <a:buClrTx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nadpisy 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7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256584"/>
          </a:xfrm>
        </p:spPr>
        <p:txBody>
          <a:bodyPr/>
          <a:lstStyle/>
          <a:p>
            <a:pPr marL="457200" indent="-457200">
              <a:buClrTx/>
            </a:pPr>
            <a:endParaRPr lang="cs-CZ" dirty="0" smtClean="0"/>
          </a:p>
          <a:p>
            <a:pPr marL="457200" indent="-457200">
              <a:buClrTx/>
            </a:pPr>
            <a:endParaRPr lang="cs-CZ" dirty="0" smtClean="0"/>
          </a:p>
          <a:p>
            <a:pPr marL="457200" indent="-457200">
              <a:buClrTx/>
            </a:pPr>
            <a:r>
              <a:rPr lang="cs-CZ" dirty="0" smtClean="0"/>
              <a:t>Standardně jsou nadpisy zarovnány </a:t>
            </a:r>
            <a:r>
              <a:rPr lang="cs-CZ" u="sng" dirty="0" smtClean="0"/>
              <a:t>vlevo</a:t>
            </a:r>
            <a:endParaRPr lang="cs-CZ" dirty="0" smtClean="0"/>
          </a:p>
          <a:p>
            <a:pPr marL="0" indent="0">
              <a:buClrTx/>
              <a:buNone/>
            </a:pPr>
            <a:endParaRPr lang="cs-CZ" u="sng" dirty="0" smtClean="0"/>
          </a:p>
          <a:p>
            <a:pPr marL="0" indent="0">
              <a:buClrTx/>
              <a:buNone/>
            </a:pPr>
            <a:endParaRPr lang="cs-CZ" u="sng" dirty="0" smtClean="0"/>
          </a:p>
          <a:p>
            <a:pPr marL="457200" indent="-457200">
              <a:buClrTx/>
            </a:pPr>
            <a:r>
              <a:rPr lang="cs-CZ" dirty="0" smtClean="0"/>
              <a:t>Možnost dalšího zarovnání pomocí parametru příkazu nadpisů: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vpravo - &lt;H1 </a:t>
            </a:r>
            <a:r>
              <a:rPr lang="cs-CZ" dirty="0" err="1" smtClean="0"/>
              <a:t>align</a:t>
            </a:r>
            <a:r>
              <a:rPr lang="cs-CZ" dirty="0" smtClean="0"/>
              <a:t>=„</a:t>
            </a:r>
            <a:r>
              <a:rPr lang="cs-CZ" dirty="0" err="1" smtClean="0"/>
              <a:t>left</a:t>
            </a:r>
            <a:r>
              <a:rPr lang="cs-CZ" dirty="0" smtClean="0"/>
              <a:t>“ &gt;……..&lt;/H1&gt;</a:t>
            </a:r>
          </a:p>
          <a:p>
            <a:pPr marL="0" indent="0">
              <a:buClrTx/>
              <a:buNone/>
            </a:pPr>
            <a:r>
              <a:rPr lang="cs-CZ" dirty="0"/>
              <a:t>	</a:t>
            </a:r>
            <a:r>
              <a:rPr lang="cs-CZ" dirty="0" smtClean="0"/>
              <a:t>na střed - &lt;H2 </a:t>
            </a:r>
            <a:r>
              <a:rPr lang="cs-CZ" dirty="0" err="1" smtClean="0"/>
              <a:t>align</a:t>
            </a:r>
            <a:r>
              <a:rPr lang="cs-CZ" dirty="0" smtClean="0"/>
              <a:t>=„center“&gt; ……&lt;/H2&gt;</a:t>
            </a:r>
          </a:p>
          <a:p>
            <a:pPr marL="493776" lvl="2" indent="0">
              <a:buClrTx/>
              <a:buNone/>
            </a:pPr>
            <a:r>
              <a:rPr lang="cs-CZ" sz="2700" dirty="0"/>
              <a:t>	</a:t>
            </a:r>
            <a:r>
              <a:rPr lang="cs-CZ" sz="2700" dirty="0" smtClean="0"/>
              <a:t>vlevo - &lt;H3 </a:t>
            </a:r>
            <a:r>
              <a:rPr lang="cs-CZ" sz="2700" dirty="0" err="1" smtClean="0"/>
              <a:t>align</a:t>
            </a:r>
            <a:r>
              <a:rPr lang="cs-CZ" sz="2700" dirty="0" smtClean="0"/>
              <a:t>=„</a:t>
            </a:r>
            <a:r>
              <a:rPr lang="cs-CZ" sz="2700" dirty="0" err="1" smtClean="0"/>
              <a:t>right</a:t>
            </a:r>
            <a:r>
              <a:rPr lang="cs-CZ" sz="2700" dirty="0" smtClean="0"/>
              <a:t>“&gt;……&lt;/H3&gt;</a:t>
            </a:r>
            <a:endParaRPr lang="cs-CZ" sz="2700" dirty="0"/>
          </a:p>
          <a:p>
            <a:pPr marL="457200" indent="-457200">
              <a:buClrTx/>
            </a:pPr>
            <a:endParaRPr lang="cs-CZ" dirty="0" smtClean="0"/>
          </a:p>
          <a:p>
            <a:pPr marL="713232" lvl="1" indent="-457200">
              <a:buClrTx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Formátování písma - nadpisy </a:t>
            </a:r>
            <a:endParaRPr lang="cs-CZ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96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187</TotalTime>
  <Words>592</Words>
  <Application>Microsoft Office PowerPoint</Application>
  <PresentationFormat>Předvádění na obrazovce (4:3)</PresentationFormat>
  <Paragraphs>134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Shluk</vt:lpstr>
      <vt:lpstr>Prezentace aplikace PowerPoint</vt:lpstr>
      <vt:lpstr>Formátování v HTML</vt:lpstr>
      <vt:lpstr>Pozadí stránky - jednobarevné</vt:lpstr>
      <vt:lpstr>Pozadí stránky - motiv</vt:lpstr>
      <vt:lpstr>Pozadí stránky - motiv</vt:lpstr>
      <vt:lpstr>Pozadí stránky - motiv</vt:lpstr>
      <vt:lpstr>Formátování písma</vt:lpstr>
      <vt:lpstr>Formátování písma - nadpisy </vt:lpstr>
      <vt:lpstr>Formátování písma - nadpisy </vt:lpstr>
      <vt:lpstr>Formátování písma - text</vt:lpstr>
      <vt:lpstr>Formátování písma - text</vt:lpstr>
      <vt:lpstr>Formátování písma - doplňky</vt:lpstr>
      <vt:lpstr>Formátování písma - cvičení</vt:lpstr>
      <vt:lpstr>Formátování písma - cvičení</vt:lpstr>
      <vt:lpstr>Formátování písma - cvičení</vt:lpstr>
      <vt:lpstr>Formátování písma - 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Formátování v HTML</dc:title>
  <dc:creator>Owner</dc:creator>
  <cp:lastModifiedBy>Owner</cp:lastModifiedBy>
  <cp:revision>19</cp:revision>
  <dcterms:created xsi:type="dcterms:W3CDTF">2014-04-18T13:36:21Z</dcterms:created>
  <dcterms:modified xsi:type="dcterms:W3CDTF">2014-04-21T20:42:54Z</dcterms:modified>
</cp:coreProperties>
</file>