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98" r:id="rId2"/>
    <p:sldId id="283" r:id="rId3"/>
    <p:sldId id="309" r:id="rId4"/>
    <p:sldId id="284" r:id="rId5"/>
    <p:sldId id="310" r:id="rId6"/>
    <p:sldId id="324" r:id="rId7"/>
    <p:sldId id="323" r:id="rId8"/>
    <p:sldId id="327" r:id="rId9"/>
    <p:sldId id="328" r:id="rId10"/>
    <p:sldId id="329" r:id="rId11"/>
    <p:sldId id="321" r:id="rId12"/>
    <p:sldId id="322" r:id="rId13"/>
    <p:sldId id="300" r:id="rId14"/>
    <p:sldId id="332" r:id="rId15"/>
    <p:sldId id="320" r:id="rId16"/>
    <p:sldId id="335" r:id="rId17"/>
    <p:sldId id="313" r:id="rId18"/>
    <p:sldId id="334" r:id="rId19"/>
    <p:sldId id="311" r:id="rId20"/>
    <p:sldId id="261" r:id="rId2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18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FD03"/>
    <a:srgbClr val="FFFF15"/>
    <a:srgbClr val="6EEEEB"/>
    <a:srgbClr val="13666F"/>
    <a:srgbClr val="B1FE54"/>
    <a:srgbClr val="9EF4F2"/>
    <a:srgbClr val="105860"/>
    <a:srgbClr val="FFFF66"/>
    <a:srgbClr val="13596F"/>
    <a:srgbClr val="1E89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Styl s motivem 1 – zvýraznění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52" autoAdjust="0"/>
    <p:restoredTop sz="94660"/>
  </p:normalViewPr>
  <p:slideViewPr>
    <p:cSldViewPr>
      <p:cViewPr>
        <p:scale>
          <a:sx n="66" d="100"/>
          <a:sy n="66" d="100"/>
        </p:scale>
        <p:origin x="-55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B4C7C0-1FE3-4156-BBEE-F1F3F3A1A592}" type="datetimeFigureOut">
              <a:rPr lang="cs-CZ" smtClean="0"/>
              <a:t>7. 5. 2014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C37AF1-AFA7-4CF9-BCEB-5A1D31D513C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3351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37AF1-AFA7-4CF9-BCEB-5A1D31D513C3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9051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Podnadpis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EB979AF-DDE6-4754-9352-C2C2555B2A49}" type="datetime1">
              <a:rPr lang="cs-CZ"/>
              <a:pPr lvl="0"/>
              <a:t>7. 5. 2014</a:t>
            </a:fld>
            <a:endParaRPr lang="cs-CZ" dirty="0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FD25A60-F329-4A03-8674-3B104D051619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832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447BD80-F913-45C3-84D3-B3A8ED66E2C0}" type="datetime1">
              <a:rPr lang="cs-CZ"/>
              <a:pPr lvl="0"/>
              <a:t>7. 5. 2014</a:t>
            </a:fld>
            <a:endParaRPr lang="cs-CZ" dirty="0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5A44D96-CF14-47BB-B491-711CCD405818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1576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1CC0666-B175-42E7-8482-F7AD2987BE68}" type="datetime1">
              <a:rPr lang="cs-CZ"/>
              <a:pPr lvl="0"/>
              <a:t>7. 5. 2014</a:t>
            </a:fld>
            <a:endParaRPr lang="cs-CZ" dirty="0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CD4F369-5661-48DE-9864-FB2A8FE5BDEB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10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26065AB-A1D8-4ECF-88E2-47DF35F7A646}" type="datetime1">
              <a:rPr lang="cs-CZ"/>
              <a:pPr lvl="0"/>
              <a:t>7. 5. 2014</a:t>
            </a:fld>
            <a:endParaRPr lang="cs-CZ" dirty="0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017878-AB09-4AAF-A1FE-5CB8F3FAC495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274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A01FDF6-A477-432C-8935-8E371A93CC11}" type="datetime1">
              <a:rPr lang="cs-CZ"/>
              <a:pPr lvl="0"/>
              <a:t>7. 5. 2014</a:t>
            </a:fld>
            <a:endParaRPr lang="cs-CZ" dirty="0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55CCDA4-AB99-4142-91F5-EC32988457C2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734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BFF0229-7265-4ABE-848A-0F342D254963}" type="datetime1">
              <a:rPr lang="cs-CZ"/>
              <a:pPr lvl="0"/>
              <a:t>7. 5. 2014</a:t>
            </a:fld>
            <a:endParaRPr lang="cs-CZ" dirty="0"/>
          </a:p>
        </p:txBody>
      </p:sp>
      <p:sp>
        <p:nvSpPr>
          <p:cNvPr id="6" name="Zástupný symbol pro zápatí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7" name="Zástupný symbol pro číslo snímk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90421C4-88A7-4530-99CE-11AA3BF4A342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626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94B292-D8EE-4A86-B57A-85FD02EC1542}" type="datetime1">
              <a:rPr lang="cs-CZ"/>
              <a:pPr lvl="0"/>
              <a:t>7. 5. 2014</a:t>
            </a:fld>
            <a:endParaRPr lang="cs-CZ" dirty="0"/>
          </a:p>
        </p:txBody>
      </p:sp>
      <p:sp>
        <p:nvSpPr>
          <p:cNvPr id="8" name="Zástupný symbol pro zápatí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9" name="Zástupný symbol pro číslo snímku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5D2BEC-E9C1-452D-B824-BADB1926BBB4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504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006C55E-D2BF-4A3C-9856-ACD83F7E85E4}" type="datetime1">
              <a:rPr lang="cs-CZ"/>
              <a:pPr lvl="0"/>
              <a:t>7. 5. 2014</a:t>
            </a:fld>
            <a:endParaRPr lang="cs-CZ" dirty="0"/>
          </a:p>
        </p:txBody>
      </p:sp>
      <p:sp>
        <p:nvSpPr>
          <p:cNvPr id="4" name="Zástupný symbol pro zápatí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5" name="Zástupný symbol pro číslo snímku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10031F9-9BD0-436D-8CED-D21A18C93906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692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A088A0-4CCC-492C-ABB0-B1757D4D7999}" type="datetime1">
              <a:rPr lang="cs-CZ"/>
              <a:pPr lvl="0"/>
              <a:t>7. 5. 2014</a:t>
            </a:fld>
            <a:endParaRPr lang="cs-CZ" dirty="0"/>
          </a:p>
        </p:txBody>
      </p:sp>
      <p:sp>
        <p:nvSpPr>
          <p:cNvPr id="3" name="Zástupný symbol pro zápatí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4" name="Zástupný symbol pro číslo snímku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70D6376-CF3E-471F-8871-854CDE4403AE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5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308A0DF-79DA-47A7-B7B7-E0E89378BBF5}" type="datetime1">
              <a:rPr lang="cs-CZ"/>
              <a:pPr lvl="0"/>
              <a:t>7. 5. 2014</a:t>
            </a:fld>
            <a:endParaRPr lang="cs-CZ" dirty="0"/>
          </a:p>
        </p:txBody>
      </p:sp>
      <p:sp>
        <p:nvSpPr>
          <p:cNvPr id="6" name="Zástupný symbol pro zápatí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7" name="Zástupný symbol pro číslo snímk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2854EE8-D8A4-46C2-8D00-023108E4C804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784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cs-CZ" dirty="0"/>
          </a:p>
        </p:txBody>
      </p:sp>
      <p:sp>
        <p:nvSpPr>
          <p:cNvPr id="4" name="Zástupný symbol pro text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2F163CB-D441-4076-8C6E-627FD5594A21}" type="datetime1">
              <a:rPr lang="cs-CZ"/>
              <a:pPr lvl="0"/>
              <a:t>7. 5. 2014</a:t>
            </a:fld>
            <a:endParaRPr lang="cs-CZ" dirty="0"/>
          </a:p>
        </p:txBody>
      </p:sp>
      <p:sp>
        <p:nvSpPr>
          <p:cNvPr id="6" name="Zástupný symbol pro zápatí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7" name="Zástupný symbol pro číslo snímk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15CD18-9741-4FAA-BEAC-B52359BA5401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873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ABB67498-CF6F-4920-922D-0D24ED7E6AEE}" type="datetime1">
              <a:rPr lang="cs-CZ"/>
              <a:pPr lvl="0"/>
              <a:t>7. 5. 2014</a:t>
            </a:fld>
            <a:endParaRPr lang="cs-CZ" dirty="0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ADA2E395-0DDC-4926-8583-4F67D1F85C64}" type="slidenum"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cs-CZ" sz="44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cs-CZ" sz="32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cs-CZ" sz="28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cs-CZ" sz="24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cs-CZ" sz="20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cs-CZ" sz="20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dpis 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/>
          <a:p>
            <a:pPr eaLnBrk="1" hangingPunct="1"/>
            <a:endParaRPr dirty="0" smtClean="0">
              <a:latin typeface="Calibri" pitchFamily="34" charset="0"/>
            </a:endParaRPr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42" y="115888"/>
            <a:ext cx="8818359" cy="6626225"/>
          </a:xfrm>
          <a:solidFill>
            <a:srgbClr val="F4F9AD"/>
          </a:solidFill>
        </p:spPr>
      </p:pic>
      <p:sp>
        <p:nvSpPr>
          <p:cNvPr id="2052" name="Zástupný symbol pro text 5"/>
          <p:cNvSpPr txBox="1">
            <a:spLocks noGrp="1"/>
          </p:cNvSpPr>
          <p:nvPr>
            <p:ph type="body" sz="half" idx="2"/>
          </p:nvPr>
        </p:nvSpPr>
        <p:spPr>
          <a:xfrm>
            <a:off x="755650" y="404813"/>
            <a:ext cx="7561263" cy="5616575"/>
          </a:xfrm>
        </p:spPr>
        <p:txBody>
          <a:bodyPr/>
          <a:lstStyle>
            <a:lvl1pPr>
              <a:defRPr sz="2800">
                <a:solidFill>
                  <a:srgbClr val="000000"/>
                </a:solidFill>
                <a:latin typeface="Calibri" pitchFamily="34" charset="0"/>
              </a:defRPr>
            </a:lvl1pPr>
            <a:lvl2pPr>
              <a:defRPr sz="2400">
                <a:solidFill>
                  <a:srgbClr val="000000"/>
                </a:solidFill>
                <a:latin typeface="Calibri" pitchFamily="34" charset="0"/>
              </a:defRPr>
            </a:lvl2pPr>
            <a:lvl3pPr>
              <a:defRPr sz="2000">
                <a:solidFill>
                  <a:srgbClr val="000000"/>
                </a:solidFill>
                <a:latin typeface="Calibri" pitchFamily="34" charset="0"/>
              </a:defRPr>
            </a:lvl3pPr>
            <a:lvl4pPr>
              <a:defRPr>
                <a:solidFill>
                  <a:srgbClr val="000000"/>
                </a:solidFill>
                <a:latin typeface="Calibri" pitchFamily="34" charset="0"/>
              </a:defRPr>
            </a:lvl4pPr>
            <a:lvl5pPr>
              <a:defRPr>
                <a:solidFill>
                  <a:srgbClr val="000000"/>
                </a:solidFill>
                <a:latin typeface="Calibri" pitchFamily="34" charset="0"/>
              </a:defRPr>
            </a:lvl5pPr>
            <a:lvl6pPr hangingPunct="0">
              <a:defRPr>
                <a:solidFill>
                  <a:srgbClr val="000000"/>
                </a:solidFill>
                <a:latin typeface="Calibri" pitchFamily="34" charset="0"/>
              </a:defRPr>
            </a:lvl6pPr>
            <a:lvl7pPr hangingPunct="0">
              <a:defRPr>
                <a:solidFill>
                  <a:srgbClr val="000000"/>
                </a:solidFill>
                <a:latin typeface="Calibri" pitchFamily="34" charset="0"/>
              </a:defRPr>
            </a:lvl7pPr>
            <a:lvl8pPr hangingPunct="0">
              <a:defRPr>
                <a:solidFill>
                  <a:srgbClr val="000000"/>
                </a:solidFill>
                <a:latin typeface="Calibri" pitchFamily="34" charset="0"/>
              </a:defRPr>
            </a:lvl8pPr>
            <a:lvl9pPr hangingPunct="0">
              <a:defRPr>
                <a:solidFill>
                  <a:srgbClr val="000000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sz="3200" b="1" dirty="0" smtClean="0">
                <a:solidFill>
                  <a:srgbClr val="FFFF00"/>
                </a:solidFill>
              </a:rPr>
              <a:t>                   </a:t>
            </a:r>
            <a:endParaRPr sz="7200" b="1" dirty="0" smtClean="0">
              <a:solidFill>
                <a:srgbClr val="002060"/>
              </a:solidFill>
            </a:endParaRPr>
          </a:p>
          <a:p>
            <a:pPr eaLnBrk="1" hangingPunct="1"/>
            <a:r>
              <a:rPr sz="4800" b="1" dirty="0" smtClean="0">
                <a:solidFill>
                  <a:srgbClr val="002060"/>
                </a:solidFill>
              </a:rPr>
              <a:t>    </a:t>
            </a:r>
            <a:r>
              <a:rPr sz="5400" b="1" dirty="0" smtClean="0">
                <a:solidFill>
                  <a:srgbClr val="002060"/>
                </a:solidFill>
              </a:rPr>
              <a:t>    </a:t>
            </a: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2827662"/>
              </p:ext>
            </p:extLst>
          </p:nvPr>
        </p:nvGraphicFramePr>
        <p:xfrm>
          <a:off x="723900" y="981075"/>
          <a:ext cx="7715250" cy="36004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4840"/>
                <a:gridCol w="1871094"/>
                <a:gridCol w="821034"/>
                <a:gridCol w="237667"/>
                <a:gridCol w="129332"/>
                <a:gridCol w="993883"/>
                <a:gridCol w="1058700"/>
                <a:gridCol w="1058700"/>
              </a:tblGrid>
              <a:tr h="1093763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Obchodní 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akademie a Střední odborná škola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gen. F. Fajtla, Louny, 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p. o Osvoboditelů 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380, Louny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Číslo projektu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CZ.1.07/1.5.00/34.0052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Číslo sady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</a:t>
                      </a:r>
                      <a:r>
                        <a:rPr lang="cs-CZ" sz="11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27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91" marR="68591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</a:rPr>
                        <a:t>Číslo DUM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effectLst/>
                          <a:latin typeface="Calibri"/>
                        </a:rPr>
                        <a:t>3.2._27_19</a:t>
                      </a:r>
                      <a:endParaRPr lang="cs-CZ" sz="1100" dirty="0">
                        <a:effectLst/>
                        <a:latin typeface="Calibri"/>
                      </a:endParaRPr>
                    </a:p>
                  </a:txBody>
                  <a:tcPr marL="68591" marR="68591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376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Předmět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Odborné kreslení</a:t>
                      </a:r>
                      <a:endParaRPr lang="cs-CZ" sz="1100" b="1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91" marR="68591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Tematický okruh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Výtvarné </a:t>
                      </a:r>
                      <a:r>
                        <a:rPr lang="cs-CZ" sz="1100" baseline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techniky 3     </a:t>
                      </a:r>
                      <a:r>
                        <a:rPr lang="cs-CZ" sz="11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Airbrush, Street art, Graffity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91" marR="68591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Název materiálu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Odborné</a:t>
                      </a:r>
                      <a:r>
                        <a:rPr lang="cs-CZ" sz="1100" b="1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kreslení</a:t>
                      </a:r>
                      <a:endParaRPr lang="cs-CZ" sz="1100" b="1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91" marR="68591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Autor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Zuzana Koděrová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91" marR="68591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039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Datum tvorby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26.</a:t>
                      </a:r>
                      <a:r>
                        <a:rPr lang="cs-CZ" sz="11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3. 2014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91" marR="68591" marT="0" marB="0">
                    <a:solidFill>
                      <a:schemeClr val="bg2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Ročník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ARR 1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91" marR="68591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777095"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Anotace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Žáci jsou v prezentaci  seznámeni s terminologií v odborném kreslení, s  odborným názvoslovím předmětu Odborné kreslení.</a:t>
                      </a:r>
                    </a:p>
                  </a:txBody>
                  <a:tcPr marL="68591" marR="68591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4"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Metodický pokyn:</a:t>
                      </a:r>
                      <a:r>
                        <a:rPr lang="cs-CZ" sz="11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         </a:t>
                      </a: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prezentace, výklad s pracovním listem pro žáky                     cílová skupina žáků: 16 – 19 let</a:t>
                      </a:r>
                    </a:p>
                  </a:txBody>
                  <a:tcPr marL="68591" marR="68591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97" name="Obrázek 2" descr="http://mail.centrum.cz/download.php?bid=000058f52b655bb40200d5c9&amp;idx=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8" y="1196975"/>
            <a:ext cx="327660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8" name="Obrázek 1" descr="http://mail.centrum.cz/download.php?bid=000058f52b655bb40200d5c9&amp;idx=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196975"/>
            <a:ext cx="80645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23900" y="5157788"/>
            <a:ext cx="7735888" cy="6921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300" b="1" i="1" dirty="0">
                <a:latin typeface="+mn-lt"/>
                <a:cs typeface="+mn-cs"/>
              </a:rPr>
              <a:t> Autorem materiálu a všech jeho částí, není-li uvedeno jinak, je Zuzana Koděrová.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300" b="1" i="1" dirty="0">
                <a:latin typeface="+mn-lt"/>
                <a:cs typeface="+mn-cs"/>
              </a:rPr>
              <a:t>Dostupné z Metodického portálu www.rvp.cz, ISSN: 1802-4785. Provozuje Národní ústav pro vzdělávání,       školské poradenské zařízení a zařízení pro další vzdělávání pedagogických pracovníků (NÚV).“ </a:t>
            </a:r>
          </a:p>
        </p:txBody>
      </p:sp>
      <p:sp>
        <p:nvSpPr>
          <p:cNvPr id="11" name="Obdélník 4"/>
          <p:cNvSpPr>
            <a:spLocks noChangeArrowheads="1"/>
          </p:cNvSpPr>
          <p:nvPr/>
        </p:nvSpPr>
        <p:spPr bwMode="auto">
          <a:xfrm>
            <a:off x="8618538" y="6523038"/>
            <a:ext cx="431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500" dirty="0">
                <a:solidFill>
                  <a:srgbClr val="00B0F0"/>
                </a:solidFill>
              </a:rPr>
              <a:t>©c.zuk</a:t>
            </a:r>
          </a:p>
        </p:txBody>
      </p:sp>
    </p:spTree>
    <p:extLst>
      <p:ext uri="{BB962C8B-B14F-4D97-AF65-F5344CB8AC3E}">
        <p14:creationId xmlns:p14="http://schemas.microsoft.com/office/powerpoint/2010/main" val="1118597095"/>
      </p:ext>
    </p:extLst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116632"/>
            <a:ext cx="8816377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179512" y="198904"/>
            <a:ext cx="8172400" cy="659735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064632" y="5473029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pic>
        <p:nvPicPr>
          <p:cNvPr id="5122" name="Picture 2" descr="C:\Users\Koděrová\Desktop\dum pracovní\ODK\pomůcky, nástroje\100_96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639" y="715627"/>
            <a:ext cx="7737134" cy="581376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434563" y="449958"/>
            <a:ext cx="2548038" cy="461665"/>
          </a:xfrm>
          <a:prstGeom prst="rect">
            <a:avLst/>
          </a:prstGeom>
          <a:solidFill>
            <a:srgbClr val="92FD0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   airbrush pistole</a:t>
            </a:r>
            <a:endParaRPr lang="cs-CZ" sz="2400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5292080" y="1196752"/>
            <a:ext cx="2459124" cy="101566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Velikost hrotu pistolí určuje hustotu i šířku rozstřiku barvy</a:t>
            </a:r>
          </a:p>
        </p:txBody>
      </p:sp>
      <p:pic>
        <p:nvPicPr>
          <p:cNvPr id="5123" name="Picture 3" descr="C:\Users\Koděrová\Desktop\dum pracovní\ODK\pomůcky, nástroje\100_96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05" y="1196752"/>
            <a:ext cx="7884305" cy="517004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6228184" y="3781773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pic>
        <p:nvPicPr>
          <p:cNvPr id="5125" name="Picture 5" descr="C:\Users\Koděrová\Desktop\dum pracovní\ODK\pomůcky, nástroje\100_96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598" y="143692"/>
            <a:ext cx="5876452" cy="645554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218539" y="1069048"/>
            <a:ext cx="2980086" cy="830997"/>
          </a:xfrm>
          <a:prstGeom prst="rect">
            <a:avLst/>
          </a:prstGeom>
          <a:solidFill>
            <a:srgbClr val="6EEEEB"/>
          </a:solidFill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Pomocný stojánek </a:t>
            </a:r>
          </a:p>
          <a:p>
            <a:r>
              <a:rPr lang="cs-CZ" sz="2400" b="1" dirty="0" smtClean="0"/>
              <a:t>na odkládání nástroje</a:t>
            </a:r>
            <a:endParaRPr lang="cs-CZ" sz="2400" b="1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7098054" y="5709744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cxnSp>
        <p:nvCxnSpPr>
          <p:cNvPr id="12" name="Přímá spojnice se šipkou 11"/>
          <p:cNvCxnSpPr/>
          <p:nvPr/>
        </p:nvCxnSpPr>
        <p:spPr>
          <a:xfrm>
            <a:off x="2690673" y="1387590"/>
            <a:ext cx="2457391" cy="96956"/>
          </a:xfrm>
          <a:prstGeom prst="straightConnector1">
            <a:avLst/>
          </a:prstGeom>
          <a:ln w="76200">
            <a:solidFill>
              <a:srgbClr val="6EEEE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90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6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3" grpId="0"/>
      <p:bldP spid="7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5728"/>
            <a:ext cx="8934539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9" name="Obdélník 4"/>
          <p:cNvSpPr>
            <a:spLocks noChangeArrowheads="1"/>
          </p:cNvSpPr>
          <p:nvPr/>
        </p:nvSpPr>
        <p:spPr bwMode="auto">
          <a:xfrm>
            <a:off x="8610243" y="6512421"/>
            <a:ext cx="431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500" dirty="0">
                <a:solidFill>
                  <a:srgbClr val="00B0F0"/>
                </a:solidFill>
              </a:rPr>
              <a:t>©c.zuk</a:t>
            </a:r>
          </a:p>
        </p:txBody>
      </p:sp>
      <p:pic>
        <p:nvPicPr>
          <p:cNvPr id="2050" name="Picture 2" descr="C:\Users\Koděrová\Desktop\záloha\airbrush-mix\american cars-detail-retro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5168900" cy="41910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2987824" y="3717032"/>
            <a:ext cx="91311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Koděrová\Desktop\dum pracovní\airbrush\chopper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819" y="219517"/>
            <a:ext cx="3816424" cy="412924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7452320" y="3501588"/>
            <a:ext cx="91311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 descr="C:\Users\Koděrová\Desktop\dum pracovní\airbrush\x 044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33" y="2861170"/>
            <a:ext cx="5665787" cy="382111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3880707" y="3950889"/>
            <a:ext cx="91311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C:\Users\Koděrová\Desktop\dum pracovní\airbrush\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15" y="424431"/>
            <a:ext cx="7947527" cy="597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délník 13"/>
          <p:cNvSpPr/>
          <p:nvPr/>
        </p:nvSpPr>
        <p:spPr>
          <a:xfrm>
            <a:off x="6792164" y="5219908"/>
            <a:ext cx="13203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dirty="0">
                <a:solidFill>
                  <a:srgbClr val="0070C0"/>
                </a:solidFill>
              </a:rPr>
              <a:t>©</a:t>
            </a:r>
            <a:r>
              <a:rPr lang="cs-CZ" b="1" dirty="0">
                <a:solidFill>
                  <a:srgbClr val="0070C0"/>
                </a:solidFill>
              </a:rPr>
              <a:t>c.zuk 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7452320" y="1607455"/>
            <a:ext cx="93088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rgbClr val="002060"/>
                </a:solidFill>
              </a:rPr>
              <a:t>Archiv autora:</a:t>
            </a:r>
          </a:p>
          <a:p>
            <a:r>
              <a:rPr lang="cs-CZ" sz="1000" b="1" dirty="0">
                <a:solidFill>
                  <a:srgbClr val="002060"/>
                </a:solidFill>
              </a:rPr>
              <a:t>d</a:t>
            </a:r>
            <a:r>
              <a:rPr lang="cs-CZ" sz="1000" b="1" dirty="0" smtClean="0">
                <a:solidFill>
                  <a:srgbClr val="002060"/>
                </a:solidFill>
              </a:rPr>
              <a:t>ílo podléhá autorskému právu </a:t>
            </a:r>
            <a:r>
              <a:rPr lang="cs-CZ" sz="800" b="1" dirty="0" smtClean="0">
                <a:solidFill>
                  <a:srgbClr val="002060"/>
                </a:solidFill>
              </a:rPr>
              <a:t>©</a:t>
            </a:r>
            <a:r>
              <a:rPr lang="cs-CZ" sz="1000" b="1" dirty="0" smtClean="0">
                <a:solidFill>
                  <a:srgbClr val="002060"/>
                </a:solidFill>
              </a:rPr>
              <a:t>c.zuk</a:t>
            </a:r>
            <a:endParaRPr lang="cs-CZ" sz="1000" b="1" dirty="0">
              <a:solidFill>
                <a:srgbClr val="002060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403410" y="1074521"/>
            <a:ext cx="960612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 bunda</a:t>
            </a:r>
            <a:endParaRPr lang="cs-CZ" dirty="0"/>
          </a:p>
        </p:txBody>
      </p:sp>
      <p:pic>
        <p:nvPicPr>
          <p:cNvPr id="19" name="Picture 7" descr="C:\Users\Koděrová\Desktop\záloha\Galerie-c.ZUK\airbrush\popelnic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09" y="457113"/>
            <a:ext cx="7904034" cy="593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ovéPole 19"/>
          <p:cNvSpPr txBox="1"/>
          <p:nvPr/>
        </p:nvSpPr>
        <p:spPr>
          <a:xfrm>
            <a:off x="7443434" y="2315341"/>
            <a:ext cx="93088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rgbClr val="002060"/>
                </a:solidFill>
              </a:rPr>
              <a:t>Archiv autora:</a:t>
            </a:r>
          </a:p>
          <a:p>
            <a:r>
              <a:rPr lang="cs-CZ" sz="1000" b="1" dirty="0">
                <a:solidFill>
                  <a:srgbClr val="002060"/>
                </a:solidFill>
              </a:rPr>
              <a:t>d</a:t>
            </a:r>
            <a:r>
              <a:rPr lang="cs-CZ" sz="1000" b="1" dirty="0" smtClean="0">
                <a:solidFill>
                  <a:srgbClr val="002060"/>
                </a:solidFill>
              </a:rPr>
              <a:t>ílo podléhá autorskému právu </a:t>
            </a:r>
            <a:r>
              <a:rPr lang="cs-CZ" sz="800" b="1" dirty="0" smtClean="0">
                <a:solidFill>
                  <a:srgbClr val="002060"/>
                </a:solidFill>
              </a:rPr>
              <a:t>©</a:t>
            </a:r>
            <a:r>
              <a:rPr lang="cs-CZ" sz="1000" b="1" dirty="0" smtClean="0">
                <a:solidFill>
                  <a:srgbClr val="002060"/>
                </a:solidFill>
              </a:rPr>
              <a:t>c.zuk</a:t>
            </a:r>
            <a:endParaRPr lang="cs-CZ" sz="1000" b="1" dirty="0">
              <a:solidFill>
                <a:srgbClr val="002060"/>
              </a:solidFill>
            </a:endParaRPr>
          </a:p>
        </p:txBody>
      </p:sp>
      <p:sp>
        <p:nvSpPr>
          <p:cNvPr id="21" name="Obdélník 20"/>
          <p:cNvSpPr/>
          <p:nvPr/>
        </p:nvSpPr>
        <p:spPr>
          <a:xfrm>
            <a:off x="3936211" y="3242032"/>
            <a:ext cx="13203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dirty="0"/>
              <a:t>©</a:t>
            </a:r>
            <a:r>
              <a:rPr lang="cs-CZ" b="1" dirty="0"/>
              <a:t>c.zuk </a:t>
            </a:r>
          </a:p>
        </p:txBody>
      </p:sp>
    </p:spTree>
    <p:extLst>
      <p:ext uri="{BB962C8B-B14F-4D97-AF65-F5344CB8AC3E}">
        <p14:creationId xmlns:p14="http://schemas.microsoft.com/office/powerpoint/2010/main" val="403497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8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9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  <p:bldP spid="14" grpId="0"/>
      <p:bldP spid="16" grpId="0" animBg="1"/>
      <p:bldP spid="2" grpId="0" animBg="1"/>
      <p:bldP spid="20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6" y="114330"/>
            <a:ext cx="8934539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9" name="Obdélník 4"/>
          <p:cNvSpPr>
            <a:spLocks noChangeArrowheads="1"/>
          </p:cNvSpPr>
          <p:nvPr/>
        </p:nvSpPr>
        <p:spPr bwMode="auto">
          <a:xfrm>
            <a:off x="8610243" y="6512421"/>
            <a:ext cx="431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500" dirty="0">
                <a:solidFill>
                  <a:srgbClr val="00B0F0"/>
                </a:solidFill>
              </a:rPr>
              <a:t>©c.zuk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9229099" y="5731985"/>
            <a:ext cx="91311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11560" y="2622014"/>
            <a:ext cx="930883" cy="70788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rgbClr val="002060"/>
                </a:solidFill>
              </a:rPr>
              <a:t>Archiv autora:</a:t>
            </a:r>
          </a:p>
          <a:p>
            <a:r>
              <a:rPr lang="cs-CZ" sz="1000" b="1" dirty="0">
                <a:solidFill>
                  <a:srgbClr val="002060"/>
                </a:solidFill>
              </a:rPr>
              <a:t>d</a:t>
            </a:r>
            <a:r>
              <a:rPr lang="cs-CZ" sz="1000" b="1" dirty="0" smtClean="0">
                <a:solidFill>
                  <a:srgbClr val="002060"/>
                </a:solidFill>
              </a:rPr>
              <a:t>ílo podléhá autorskému právu </a:t>
            </a:r>
            <a:r>
              <a:rPr lang="cs-CZ" sz="800" b="1" dirty="0" smtClean="0">
                <a:solidFill>
                  <a:srgbClr val="002060"/>
                </a:solidFill>
              </a:rPr>
              <a:t>©</a:t>
            </a:r>
            <a:r>
              <a:rPr lang="cs-CZ" sz="1000" b="1" dirty="0" smtClean="0">
                <a:solidFill>
                  <a:srgbClr val="002060"/>
                </a:solidFill>
              </a:rPr>
              <a:t>c.zuk</a:t>
            </a:r>
            <a:endParaRPr lang="cs-CZ" sz="1000" b="1" dirty="0">
              <a:solidFill>
                <a:srgbClr val="002060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936211" y="3242032"/>
            <a:ext cx="13203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dirty="0"/>
              <a:t>©</a:t>
            </a:r>
            <a:r>
              <a:rPr lang="cs-CZ" b="1" dirty="0"/>
              <a:t>c.zuk </a:t>
            </a:r>
          </a:p>
        </p:txBody>
      </p:sp>
      <p:pic>
        <p:nvPicPr>
          <p:cNvPr id="2050" name="Picture 2" descr="C:\Users\Koděrová\Desktop\dum pracovní\ODK\šablona4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796" y="2121419"/>
            <a:ext cx="5962650" cy="380047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4932040" y="3145234"/>
            <a:ext cx="13203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dirty="0"/>
              <a:t>©</a:t>
            </a:r>
            <a:r>
              <a:rPr lang="cs-CZ" b="1" dirty="0"/>
              <a:t>c.zuk 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9459370" y="3329900"/>
            <a:ext cx="13203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dirty="0"/>
              <a:t>©</a:t>
            </a:r>
            <a:r>
              <a:rPr lang="cs-CZ" b="1" dirty="0"/>
              <a:t>c.zuk 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56031" y="1196752"/>
            <a:ext cx="3446489" cy="369332"/>
          </a:xfrm>
          <a:prstGeom prst="rect">
            <a:avLst/>
          </a:prstGeom>
          <a:solidFill>
            <a:srgbClr val="6EEEEB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Práce se šablonami – trhaný papír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22360" y="827420"/>
            <a:ext cx="3955493" cy="1200329"/>
          </a:xfrm>
          <a:prstGeom prst="rect">
            <a:avLst/>
          </a:prstGeom>
          <a:solidFill>
            <a:srgbClr val="6EEEEB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Vyřezávaná klasická šablona – skalpelem</a:t>
            </a:r>
          </a:p>
          <a:p>
            <a:r>
              <a:rPr lang="cs-CZ" dirty="0" smtClean="0"/>
              <a:t>(bílé pole papíru zůstává jako kryt), šedé</a:t>
            </a:r>
          </a:p>
          <a:p>
            <a:r>
              <a:rPr lang="cs-CZ" dirty="0"/>
              <a:t>s</a:t>
            </a:r>
            <a:r>
              <a:rPr lang="cs-CZ" dirty="0" smtClean="0"/>
              <a:t>e odřezává, bílá šablona se spojí slabými proužky izolepy do tvaru orla.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76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0" grpId="0"/>
      <p:bldP spid="2" grpId="0" animBg="1"/>
      <p:bldP spid="2" grpId="1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83768"/>
            <a:ext cx="8943128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6" name="Obdélník 4"/>
          <p:cNvSpPr>
            <a:spLocks noChangeArrowheads="1"/>
          </p:cNvSpPr>
          <p:nvPr/>
        </p:nvSpPr>
        <p:spPr bwMode="auto">
          <a:xfrm>
            <a:off x="8618538" y="6523038"/>
            <a:ext cx="431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500" dirty="0">
                <a:solidFill>
                  <a:srgbClr val="00B0F0"/>
                </a:solidFill>
              </a:rPr>
              <a:t>©c.zuk</a:t>
            </a:r>
          </a:p>
        </p:txBody>
      </p:sp>
      <p:pic>
        <p:nvPicPr>
          <p:cNvPr id="3074" name="Picture 2" descr="C:\Users\Koděrová\Desktop\dum pracovní\ODK\popelnice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135" y="1230272"/>
            <a:ext cx="5198666" cy="482042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1033782" y="2794806"/>
            <a:ext cx="4562928" cy="1569660"/>
          </a:xfrm>
          <a:prstGeom prst="rect">
            <a:avLst/>
          </a:prstGeom>
          <a:solidFill>
            <a:srgbClr val="66FF33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V</a:t>
            </a:r>
            <a:r>
              <a:rPr lang="cs-CZ" sz="2400" b="1" dirty="0"/>
              <a:t> Česku vzniká stejně </a:t>
            </a:r>
            <a:r>
              <a:rPr lang="cs-CZ" sz="2400" b="1" dirty="0" smtClean="0"/>
              <a:t>jako</a:t>
            </a:r>
            <a:r>
              <a:rPr lang="cs-CZ" sz="2400" b="1" dirty="0"/>
              <a:t> graffiti </a:t>
            </a:r>
            <a:endParaRPr lang="cs-CZ" sz="2400" b="1" dirty="0" smtClean="0"/>
          </a:p>
          <a:p>
            <a:r>
              <a:rPr lang="cs-CZ" sz="2400" b="1" dirty="0" smtClean="0"/>
              <a:t>až</a:t>
            </a:r>
            <a:r>
              <a:rPr lang="cs-CZ" sz="2400" b="1" dirty="0"/>
              <a:t> po sametové revoluci</a:t>
            </a:r>
            <a:r>
              <a:rPr lang="cs-CZ" sz="2400" b="1" dirty="0" smtClean="0"/>
              <a:t>.</a:t>
            </a:r>
          </a:p>
          <a:p>
            <a:r>
              <a:rPr lang="cs-CZ" sz="2400" b="1" dirty="0" smtClean="0"/>
              <a:t>Daleko vyšší uměleckou úroveň</a:t>
            </a:r>
          </a:p>
          <a:p>
            <a:r>
              <a:rPr lang="cs-CZ" sz="2400" b="1" dirty="0" smtClean="0"/>
              <a:t>i hodnotu má v USA, kde vznikl.</a:t>
            </a:r>
            <a:endParaRPr lang="cs-CZ" sz="2400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1033782" y="4679369"/>
            <a:ext cx="6579153" cy="1384995"/>
          </a:xfrm>
          <a:prstGeom prst="rect">
            <a:avLst/>
          </a:prstGeom>
          <a:solidFill>
            <a:srgbClr val="B1FE54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70C0"/>
                </a:solidFill>
              </a:rPr>
              <a:t>Street Art </a:t>
            </a:r>
            <a:r>
              <a:rPr lang="cs-CZ" sz="2400" b="1" dirty="0" smtClean="0"/>
              <a:t>– umění ulice je mylně zaměňován </a:t>
            </a:r>
          </a:p>
          <a:p>
            <a:r>
              <a:rPr lang="cs-CZ" sz="2400" b="1" dirty="0" smtClean="0"/>
              <a:t>za </a:t>
            </a:r>
            <a:r>
              <a:rPr lang="cs-CZ" sz="2400" b="1" dirty="0" smtClean="0">
                <a:solidFill>
                  <a:srgbClr val="0070C0"/>
                </a:solidFill>
              </a:rPr>
              <a:t>Graffity</a:t>
            </a:r>
            <a:r>
              <a:rPr lang="cs-CZ" sz="2400" b="1" dirty="0" smtClean="0"/>
              <a:t> – umění vytvoření obrazu ve volném prostoru. </a:t>
            </a:r>
            <a:r>
              <a:rPr lang="cs-CZ" sz="3600" b="1" dirty="0" smtClean="0">
                <a:solidFill>
                  <a:srgbClr val="0070C0"/>
                </a:solidFill>
              </a:rPr>
              <a:t>NEPLÉST SI  POJMY !!!!</a:t>
            </a:r>
            <a:endParaRPr lang="cs-CZ" sz="3600" b="1" dirty="0">
              <a:solidFill>
                <a:srgbClr val="0070C0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5918177" y="3282776"/>
            <a:ext cx="13203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dirty="0"/>
              <a:t>©</a:t>
            </a:r>
            <a:r>
              <a:rPr lang="cs-CZ" b="1" dirty="0"/>
              <a:t>c.zuk 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7638603" y="2809072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7791003" y="5661248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pic>
        <p:nvPicPr>
          <p:cNvPr id="3076" name="Picture 4" descr="C:\Users\Koděrová\Desktop\dum pracovní\ODK\malba v USA - naturals cafe- Rogers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303" y="176764"/>
            <a:ext cx="4438650" cy="264795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bdélník 1"/>
          <p:cNvSpPr/>
          <p:nvPr/>
        </p:nvSpPr>
        <p:spPr>
          <a:xfrm>
            <a:off x="1145300" y="270750"/>
            <a:ext cx="3458503" cy="1053645"/>
          </a:xfrm>
          <a:prstGeom prst="rect">
            <a:avLst/>
          </a:prstGeom>
          <a:solidFill>
            <a:srgbClr val="FFFF00"/>
          </a:solidFill>
          <a:ln>
            <a:noFill/>
            <a:prstDash val="solid"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anchor="ctr" anchorCtr="0" compatLnSpc="1"/>
          <a:lstStyle/>
          <a:p>
            <a:pPr algn="ctr"/>
            <a:r>
              <a:rPr lang="cs-CZ" sz="6000" b="1" dirty="0" smtClean="0">
                <a:solidFill>
                  <a:srgbClr val="002060"/>
                </a:solidFill>
                <a:latin typeface="Tempus Sans ITC" pitchFamily="82" charset="0"/>
              </a:rPr>
              <a:t>Street Art</a:t>
            </a:r>
            <a:endParaRPr lang="cs-CZ" sz="6000" b="1" dirty="0">
              <a:solidFill>
                <a:srgbClr val="002060"/>
              </a:solidFill>
              <a:latin typeface="Tempus Sans IT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99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116632"/>
            <a:ext cx="8816377" cy="6624736"/>
          </a:xfrm>
          <a:solidFill>
            <a:srgbClr val="F4F9AD"/>
          </a:solidFill>
        </p:spPr>
      </p:pic>
      <p:sp>
        <p:nvSpPr>
          <p:cNvPr id="9" name="Obdélník 4"/>
          <p:cNvSpPr>
            <a:spLocks noChangeArrowheads="1"/>
          </p:cNvSpPr>
          <p:nvPr/>
        </p:nvSpPr>
        <p:spPr bwMode="auto">
          <a:xfrm>
            <a:off x="8610243" y="6512421"/>
            <a:ext cx="431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500" dirty="0">
                <a:solidFill>
                  <a:srgbClr val="00B0F0"/>
                </a:solidFill>
              </a:rPr>
              <a:t>©c.zuk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619672" y="2996952"/>
            <a:ext cx="6336705" cy="3416320"/>
          </a:xfrm>
          <a:prstGeom prst="rect">
            <a:avLst/>
          </a:prstGeom>
          <a:solidFill>
            <a:srgbClr val="FFFF15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rgbClr val="002060"/>
                </a:solidFill>
              </a:rPr>
              <a:t>Některé</a:t>
            </a:r>
            <a:r>
              <a:rPr lang="cs-CZ" sz="2000" b="1" dirty="0">
                <a:solidFill>
                  <a:srgbClr val="002060"/>
                </a:solidFill>
              </a:rPr>
              <a:t> techniky </a:t>
            </a:r>
            <a:r>
              <a:rPr lang="cs-CZ" sz="2000" b="1" dirty="0" smtClean="0">
                <a:solidFill>
                  <a:srgbClr val="002060"/>
                </a:solidFill>
              </a:rPr>
              <a:t> </a:t>
            </a:r>
            <a:r>
              <a:rPr lang="cs-CZ" sz="3200" b="1" dirty="0" smtClean="0">
                <a:solidFill>
                  <a:srgbClr val="0070C0"/>
                </a:solidFill>
              </a:rPr>
              <a:t>street art </a:t>
            </a:r>
            <a:r>
              <a:rPr lang="cs-CZ" sz="2000" b="1" dirty="0" smtClean="0">
                <a:solidFill>
                  <a:srgbClr val="002060"/>
                </a:solidFill>
              </a:rPr>
              <a:t>používány</a:t>
            </a:r>
            <a:r>
              <a:rPr lang="cs-CZ" sz="2000" b="1" dirty="0">
                <a:solidFill>
                  <a:srgbClr val="002060"/>
                </a:solidFill>
              </a:rPr>
              <a:t>  </a:t>
            </a:r>
            <a:r>
              <a:rPr lang="cs-CZ" sz="2000" b="1" dirty="0" smtClean="0">
                <a:solidFill>
                  <a:srgbClr val="002060"/>
                </a:solidFill>
              </a:rPr>
              <a:t>nejčastěji a</a:t>
            </a:r>
            <a:r>
              <a:rPr lang="cs-CZ" sz="2000" b="1" dirty="0">
                <a:solidFill>
                  <a:srgbClr val="002060"/>
                </a:solidFill>
              </a:rPr>
              <a:t> objevují se po celém </a:t>
            </a:r>
            <a:r>
              <a:rPr lang="cs-CZ" sz="2000" b="1" dirty="0" smtClean="0">
                <a:solidFill>
                  <a:srgbClr val="002060"/>
                </a:solidFill>
              </a:rPr>
              <a:t>světě.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rgbClr val="002060"/>
                </a:solidFill>
              </a:rPr>
              <a:t>Jsou to:</a:t>
            </a:r>
            <a:r>
              <a:rPr lang="cs-CZ" sz="2000" b="1" dirty="0">
                <a:solidFill>
                  <a:srgbClr val="002060"/>
                </a:solidFill>
              </a:rPr>
              <a:t> </a:t>
            </a:r>
            <a:endParaRPr lang="cs-CZ" sz="2000" b="1" dirty="0" smtClean="0">
              <a:solidFill>
                <a:srgbClr val="002060"/>
              </a:solidFill>
            </a:endParaRPr>
          </a:p>
          <a:p>
            <a:r>
              <a:rPr lang="cs-CZ" sz="3200" b="1" dirty="0" smtClean="0">
                <a:solidFill>
                  <a:srgbClr val="0070C0"/>
                </a:solidFill>
              </a:rPr>
              <a:t> stickers</a:t>
            </a:r>
            <a:r>
              <a:rPr lang="cs-CZ" sz="3200" b="1" dirty="0">
                <a:solidFill>
                  <a:srgbClr val="0070C0"/>
                </a:solidFill>
              </a:rPr>
              <a:t>, stencils, posters, „tradiční“  </a:t>
            </a:r>
            <a:endParaRPr lang="cs-CZ" sz="3200" b="1" dirty="0" smtClean="0">
              <a:solidFill>
                <a:srgbClr val="0070C0"/>
              </a:solidFill>
            </a:endParaRPr>
          </a:p>
          <a:p>
            <a:r>
              <a:rPr lang="cs-CZ" sz="3200" b="1" dirty="0" smtClean="0">
                <a:solidFill>
                  <a:srgbClr val="0070C0"/>
                </a:solidFill>
              </a:rPr>
              <a:t>       malba</a:t>
            </a:r>
            <a:r>
              <a:rPr lang="cs-CZ" sz="3200" b="1" dirty="0">
                <a:solidFill>
                  <a:srgbClr val="0070C0"/>
                </a:solidFill>
              </a:rPr>
              <a:t>, </a:t>
            </a:r>
            <a:r>
              <a:rPr lang="cs-CZ" sz="3200" b="1" dirty="0" smtClean="0">
                <a:solidFill>
                  <a:srgbClr val="0070C0"/>
                </a:solidFill>
              </a:rPr>
              <a:t>mozaiky</a:t>
            </a:r>
            <a:r>
              <a:rPr lang="cs-CZ" sz="3200" b="1" dirty="0">
                <a:solidFill>
                  <a:srgbClr val="0070C0"/>
                </a:solidFill>
              </a:rPr>
              <a:t> a </a:t>
            </a:r>
            <a:r>
              <a:rPr lang="cs-CZ" sz="3200" b="1" dirty="0" smtClean="0">
                <a:solidFill>
                  <a:srgbClr val="0070C0"/>
                </a:solidFill>
              </a:rPr>
              <a:t>instalace.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cs-CZ" sz="2000" b="1" dirty="0" smtClean="0">
                <a:solidFill>
                  <a:srgbClr val="002060"/>
                </a:solidFill>
              </a:rPr>
              <a:t>Instalování</a:t>
            </a:r>
            <a:r>
              <a:rPr lang="cs-CZ" sz="2000" b="1" dirty="0">
                <a:solidFill>
                  <a:srgbClr val="002060"/>
                </a:solidFill>
              </a:rPr>
              <a:t> děl do prostředí probíhá </a:t>
            </a:r>
            <a:endParaRPr lang="cs-CZ" sz="2000" b="1" dirty="0" smtClean="0">
              <a:solidFill>
                <a:srgbClr val="002060"/>
              </a:solidFill>
            </a:endParaRPr>
          </a:p>
          <a:p>
            <a:r>
              <a:rPr lang="cs-CZ" sz="2000" b="1" dirty="0">
                <a:solidFill>
                  <a:srgbClr val="002060"/>
                </a:solidFill>
              </a:rPr>
              <a:t> </a:t>
            </a:r>
            <a:r>
              <a:rPr lang="cs-CZ" sz="2000" b="1" dirty="0" smtClean="0">
                <a:solidFill>
                  <a:srgbClr val="002060"/>
                </a:solidFill>
              </a:rPr>
              <a:t>       v</a:t>
            </a:r>
            <a:r>
              <a:rPr lang="cs-CZ" sz="2000" b="1" dirty="0">
                <a:solidFill>
                  <a:srgbClr val="002060"/>
                </a:solidFill>
              </a:rPr>
              <a:t> závislosti </a:t>
            </a:r>
            <a:r>
              <a:rPr lang="cs-CZ" sz="2000" b="1" dirty="0" smtClean="0">
                <a:solidFill>
                  <a:srgbClr val="002060"/>
                </a:solidFill>
              </a:rPr>
              <a:t>na</a:t>
            </a:r>
            <a:r>
              <a:rPr lang="cs-CZ" sz="2000" b="1" dirty="0">
                <a:solidFill>
                  <a:srgbClr val="002060"/>
                </a:solidFill>
              </a:rPr>
              <a:t> velikosti a náročnosti </a:t>
            </a:r>
            <a:r>
              <a:rPr lang="cs-CZ" sz="2000" b="1" dirty="0" smtClean="0">
                <a:solidFill>
                  <a:srgbClr val="002060"/>
                </a:solidFill>
              </a:rPr>
              <a:t>se děje   </a:t>
            </a:r>
          </a:p>
          <a:p>
            <a:r>
              <a:rPr lang="cs-CZ" sz="2000" b="1" dirty="0">
                <a:solidFill>
                  <a:srgbClr val="002060"/>
                </a:solidFill>
              </a:rPr>
              <a:t> </a:t>
            </a:r>
            <a:r>
              <a:rPr lang="cs-CZ" sz="2000" b="1" dirty="0" smtClean="0">
                <a:solidFill>
                  <a:srgbClr val="002060"/>
                </a:solidFill>
              </a:rPr>
              <a:t>       buď</a:t>
            </a:r>
            <a:r>
              <a:rPr lang="cs-CZ" sz="2000" b="1" dirty="0">
                <a:solidFill>
                  <a:srgbClr val="002060"/>
                </a:solidFill>
              </a:rPr>
              <a:t> ve dne  nebo v noci, </a:t>
            </a:r>
            <a:r>
              <a:rPr lang="cs-CZ" sz="2000" b="1" dirty="0" smtClean="0">
                <a:solidFill>
                  <a:srgbClr val="002060"/>
                </a:solidFill>
              </a:rPr>
              <a:t>jde</a:t>
            </a:r>
            <a:r>
              <a:rPr lang="cs-CZ" sz="2000" b="1" dirty="0">
                <a:solidFill>
                  <a:srgbClr val="002060"/>
                </a:solidFill>
              </a:rPr>
              <a:t> </a:t>
            </a:r>
            <a:r>
              <a:rPr lang="cs-CZ" sz="2000" b="1" dirty="0" smtClean="0">
                <a:solidFill>
                  <a:srgbClr val="002060"/>
                </a:solidFill>
              </a:rPr>
              <a:t>většinou o</a:t>
            </a:r>
            <a:r>
              <a:rPr lang="cs-CZ" sz="2000" b="1" dirty="0">
                <a:solidFill>
                  <a:srgbClr val="002060"/>
                </a:solidFill>
              </a:rPr>
              <a:t> ilegální </a:t>
            </a:r>
            <a:endParaRPr lang="cs-CZ" sz="2000" b="1" dirty="0" smtClean="0">
              <a:solidFill>
                <a:srgbClr val="002060"/>
              </a:solidFill>
            </a:endParaRPr>
          </a:p>
          <a:p>
            <a:r>
              <a:rPr lang="cs-CZ" sz="2000" b="1" dirty="0" smtClean="0">
                <a:solidFill>
                  <a:srgbClr val="002060"/>
                </a:solidFill>
              </a:rPr>
              <a:t>        činnost</a:t>
            </a:r>
            <a:r>
              <a:rPr lang="cs-CZ" sz="2000" b="1" dirty="0">
                <a:solidFill>
                  <a:srgbClr val="002060"/>
                </a:solidFill>
              </a:rPr>
              <a:t>. </a:t>
            </a:r>
            <a:endParaRPr lang="cs-CZ" sz="2000" b="1" dirty="0" smtClean="0">
              <a:solidFill>
                <a:srgbClr val="00206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347721" y="366693"/>
            <a:ext cx="6896687" cy="2462213"/>
          </a:xfrm>
          <a:prstGeom prst="rect">
            <a:avLst/>
          </a:prstGeom>
          <a:solidFill>
            <a:srgbClr val="B1FE54"/>
          </a:solidFill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70C0"/>
                </a:solidFill>
              </a:rPr>
              <a:t>    Historie street art: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b="1" dirty="0" smtClean="0"/>
              <a:t>první</a:t>
            </a:r>
            <a:r>
              <a:rPr lang="cs-CZ" b="1" dirty="0"/>
              <a:t> porevoluční projevy street </a:t>
            </a:r>
            <a:r>
              <a:rPr lang="cs-CZ" b="1" dirty="0" smtClean="0"/>
              <a:t>art</a:t>
            </a:r>
            <a:r>
              <a:rPr lang="cs-CZ" b="1" dirty="0"/>
              <a:t> v České </a:t>
            </a:r>
            <a:r>
              <a:rPr lang="cs-CZ" b="1" dirty="0" smtClean="0"/>
              <a:t>republice </a:t>
            </a:r>
          </a:p>
          <a:p>
            <a:r>
              <a:rPr lang="cs-CZ" b="1" dirty="0"/>
              <a:t> </a:t>
            </a:r>
            <a:r>
              <a:rPr lang="cs-CZ" b="1" dirty="0" smtClean="0"/>
              <a:t>     je natření</a:t>
            </a:r>
            <a:r>
              <a:rPr lang="cs-CZ" b="1" dirty="0"/>
              <a:t>  sovětského tanku na Smíchově  na </a:t>
            </a:r>
            <a:r>
              <a:rPr lang="cs-CZ" b="1" dirty="0" smtClean="0"/>
              <a:t>růžovo</a:t>
            </a:r>
          </a:p>
          <a:p>
            <a:r>
              <a:rPr lang="cs-CZ" b="1" dirty="0" smtClean="0"/>
              <a:t>      Davidem</a:t>
            </a:r>
            <a:r>
              <a:rPr lang="cs-CZ" b="1" dirty="0"/>
              <a:t> Černým </a:t>
            </a:r>
            <a:r>
              <a:rPr lang="cs-CZ" b="1" dirty="0" smtClean="0"/>
              <a:t>roku</a:t>
            </a:r>
            <a:r>
              <a:rPr lang="cs-CZ" b="1" dirty="0"/>
              <a:t> </a:t>
            </a:r>
            <a:r>
              <a:rPr lang="cs-CZ" b="1" dirty="0" smtClean="0"/>
              <a:t>199133,</a:t>
            </a:r>
            <a:r>
              <a:rPr lang="cs-CZ" b="1" dirty="0"/>
              <a:t> 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b="1" dirty="0" smtClean="0"/>
              <a:t>překrytí</a:t>
            </a:r>
            <a:r>
              <a:rPr lang="cs-CZ" b="1" dirty="0"/>
              <a:t> </a:t>
            </a:r>
            <a:r>
              <a:rPr lang="cs-CZ" b="1" dirty="0" smtClean="0"/>
              <a:t>neonového</a:t>
            </a:r>
            <a:r>
              <a:rPr lang="cs-CZ" b="1" dirty="0"/>
              <a:t> srdce Jiřího Davida nad Hradem skupinou  </a:t>
            </a:r>
            <a:endParaRPr lang="cs-CZ" b="1" dirty="0" smtClean="0"/>
          </a:p>
          <a:p>
            <a:r>
              <a:rPr lang="cs-CZ" b="1" dirty="0"/>
              <a:t> </a:t>
            </a:r>
            <a:r>
              <a:rPr lang="cs-CZ" b="1" dirty="0" smtClean="0"/>
              <a:t>     „ZTOHOVEN“ roku</a:t>
            </a:r>
            <a:r>
              <a:rPr lang="cs-CZ" b="1" dirty="0"/>
              <a:t> 2003 tak, aby  </a:t>
            </a:r>
            <a:r>
              <a:rPr lang="cs-CZ" b="1" dirty="0" smtClean="0"/>
              <a:t>připomínalo</a:t>
            </a:r>
            <a:r>
              <a:rPr lang="cs-CZ" b="1" dirty="0"/>
              <a:t> </a:t>
            </a:r>
            <a:r>
              <a:rPr lang="cs-CZ" b="1" dirty="0" smtClean="0"/>
              <a:t>otazník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b="1" dirty="0" smtClean="0"/>
              <a:t>Semafory Romana</a:t>
            </a:r>
            <a:r>
              <a:rPr lang="cs-CZ" b="1" dirty="0"/>
              <a:t> Týce </a:t>
            </a:r>
            <a:r>
              <a:rPr lang="cs-CZ" b="1" dirty="0" smtClean="0"/>
              <a:t>(člena</a:t>
            </a:r>
            <a:r>
              <a:rPr lang="cs-CZ" b="1" dirty="0"/>
              <a:t> skupiny  ZTOHOVEN), který vyměnil </a:t>
            </a:r>
            <a:endParaRPr lang="cs-CZ" b="1" dirty="0" smtClean="0"/>
          </a:p>
          <a:p>
            <a:r>
              <a:rPr lang="cs-CZ" b="1" dirty="0"/>
              <a:t> </a:t>
            </a:r>
            <a:r>
              <a:rPr lang="cs-CZ" b="1" dirty="0" smtClean="0"/>
              <a:t>     panáčky</a:t>
            </a:r>
            <a:r>
              <a:rPr lang="cs-CZ" b="1" dirty="0"/>
              <a:t> </a:t>
            </a:r>
            <a:r>
              <a:rPr lang="cs-CZ" b="1" dirty="0" smtClean="0"/>
              <a:t>na</a:t>
            </a:r>
            <a:r>
              <a:rPr lang="cs-CZ" b="1" dirty="0"/>
              <a:t> pražských semaforech v roce 200735.</a:t>
            </a:r>
          </a:p>
        </p:txBody>
      </p:sp>
    </p:spTree>
    <p:extLst>
      <p:ext uri="{BB962C8B-B14F-4D97-AF65-F5344CB8AC3E}">
        <p14:creationId xmlns:p14="http://schemas.microsoft.com/office/powerpoint/2010/main" val="390500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116632"/>
            <a:ext cx="8816377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9" name="Obdélník 4"/>
          <p:cNvSpPr>
            <a:spLocks noChangeArrowheads="1"/>
          </p:cNvSpPr>
          <p:nvPr/>
        </p:nvSpPr>
        <p:spPr bwMode="auto">
          <a:xfrm>
            <a:off x="8610243" y="6512421"/>
            <a:ext cx="431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500" dirty="0">
                <a:solidFill>
                  <a:srgbClr val="00B0F0"/>
                </a:solidFill>
              </a:rPr>
              <a:t>©c.zuk</a:t>
            </a:r>
          </a:p>
        </p:txBody>
      </p:sp>
      <p:pic>
        <p:nvPicPr>
          <p:cNvPr id="4098" name="Picture 2" descr="C:\Users\Koděrová\Desktop\dum pracovní\ODK\100_9397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4929"/>
            <a:ext cx="4320480" cy="516413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Koděrová\Desktop\dum pracovní\ODK\100_96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849" y="847704"/>
            <a:ext cx="4045293" cy="303967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783208" y="4913846"/>
            <a:ext cx="7854667" cy="1569660"/>
          </a:xfrm>
          <a:prstGeom prst="rect">
            <a:avLst/>
          </a:prstGeom>
          <a:solidFill>
            <a:srgbClr val="6EEEEB"/>
          </a:solidFill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Street art se vyvinul z tzv. NEOGRAFFITY ve 20. století.</a:t>
            </a:r>
          </a:p>
          <a:p>
            <a:r>
              <a:rPr lang="cs-CZ" sz="2400" b="1" dirty="0" smtClean="0"/>
              <a:t>Street</a:t>
            </a:r>
            <a:r>
              <a:rPr lang="cs-CZ" sz="2400" b="1" dirty="0"/>
              <a:t> art </a:t>
            </a:r>
            <a:r>
              <a:rPr lang="cs-CZ" sz="2400" b="1" dirty="0" smtClean="0"/>
              <a:t>je</a:t>
            </a:r>
            <a:r>
              <a:rPr lang="cs-CZ" sz="2400" b="1" dirty="0"/>
              <a:t> vázán na ulice (často ty nejfrekventovanější</a:t>
            </a:r>
            <a:r>
              <a:rPr lang="cs-CZ" sz="2400" b="1" dirty="0" smtClean="0"/>
              <a:t>. (kdežto graffity spíše na periferiích měst, vlacích, dálničních mostech apod.).</a:t>
            </a:r>
          </a:p>
        </p:txBody>
      </p:sp>
      <p:sp>
        <p:nvSpPr>
          <p:cNvPr id="10" name="Obdélník 9"/>
          <p:cNvSpPr/>
          <p:nvPr/>
        </p:nvSpPr>
        <p:spPr>
          <a:xfrm>
            <a:off x="899592" y="3718699"/>
            <a:ext cx="13203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dirty="0"/>
              <a:t>©</a:t>
            </a:r>
            <a:r>
              <a:rPr lang="cs-CZ" b="1" dirty="0"/>
              <a:t>c.zuk 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6803495" y="885755"/>
            <a:ext cx="13203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dirty="0"/>
              <a:t>©</a:t>
            </a:r>
            <a:r>
              <a:rPr lang="cs-CZ" b="1" dirty="0"/>
              <a:t>c.zuk 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1276580" y="4088031"/>
            <a:ext cx="91311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7007094" y="1223765"/>
            <a:ext cx="91311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C:\Users\Koděrová\Desktop\dum pracovní\ODK\zastávka MHD na Tržním náměstí 1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41" y="598362"/>
            <a:ext cx="4068677" cy="345989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délník 14"/>
          <p:cNvSpPr/>
          <p:nvPr/>
        </p:nvSpPr>
        <p:spPr>
          <a:xfrm>
            <a:off x="7013427" y="2438059"/>
            <a:ext cx="13203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dirty="0"/>
              <a:t>©</a:t>
            </a:r>
            <a:r>
              <a:rPr lang="cs-CZ" b="1" dirty="0"/>
              <a:t>c.zuk 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6346939" y="3718699"/>
            <a:ext cx="91311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1" name="Picture 5" descr="C:\Users\Koděrová\Desktop\dum pracovní\ODK\S5031376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918" y="184762"/>
            <a:ext cx="4207218" cy="644381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5724128" y="885755"/>
            <a:ext cx="91311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13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2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12" grpId="0"/>
      <p:bldP spid="13" grpId="0"/>
      <p:bldP spid="15" grpId="0"/>
      <p:bldP spid="16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116632"/>
            <a:ext cx="8816377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9" name="Obdélník 4"/>
          <p:cNvSpPr>
            <a:spLocks noChangeArrowheads="1"/>
          </p:cNvSpPr>
          <p:nvPr/>
        </p:nvSpPr>
        <p:spPr bwMode="auto">
          <a:xfrm>
            <a:off x="8610243" y="6512421"/>
            <a:ext cx="431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500" dirty="0">
                <a:solidFill>
                  <a:srgbClr val="00B0F0"/>
                </a:solidFill>
              </a:rPr>
              <a:t>©c.zuk</a:t>
            </a:r>
          </a:p>
        </p:txBody>
      </p:sp>
      <p:sp>
        <p:nvSpPr>
          <p:cNvPr id="6" name="Obdélník 5"/>
          <p:cNvSpPr/>
          <p:nvPr/>
        </p:nvSpPr>
        <p:spPr>
          <a:xfrm>
            <a:off x="611559" y="859478"/>
            <a:ext cx="7998684" cy="49457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Obdélník 1"/>
          <p:cNvSpPr/>
          <p:nvPr/>
        </p:nvSpPr>
        <p:spPr>
          <a:xfrm>
            <a:off x="2699792" y="332656"/>
            <a:ext cx="3458503" cy="1053645"/>
          </a:xfrm>
          <a:prstGeom prst="rect">
            <a:avLst/>
          </a:prstGeom>
          <a:solidFill>
            <a:srgbClr val="FFFF00"/>
          </a:solidFill>
          <a:ln>
            <a:noFill/>
            <a:prstDash val="solid"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anchor="ctr" anchorCtr="0" compatLnSpc="1"/>
          <a:lstStyle/>
          <a:p>
            <a:pPr algn="ctr"/>
            <a:r>
              <a:rPr lang="cs-CZ" sz="6000" b="1" dirty="0" smtClean="0">
                <a:solidFill>
                  <a:srgbClr val="002060"/>
                </a:solidFill>
                <a:latin typeface="Tempus Sans ITC" pitchFamily="82" charset="0"/>
              </a:rPr>
              <a:t>Graffity</a:t>
            </a:r>
            <a:endParaRPr lang="cs-CZ" sz="6000" b="1" dirty="0">
              <a:solidFill>
                <a:srgbClr val="002060"/>
              </a:solidFill>
              <a:latin typeface="Tempus Sans ITC" pitchFamily="82" charset="0"/>
            </a:endParaRPr>
          </a:p>
        </p:txBody>
      </p:sp>
      <p:pic>
        <p:nvPicPr>
          <p:cNvPr id="1026" name="Picture 2" descr="C:\Users\Koděrová\Desktop\záloha\egypt výstava\Fotografie20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99929" y="992560"/>
            <a:ext cx="4681537" cy="624205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611559" y="1572237"/>
            <a:ext cx="8214584" cy="2308324"/>
          </a:xfrm>
          <a:prstGeom prst="rect">
            <a:avLst/>
          </a:prstGeom>
          <a:solidFill>
            <a:srgbClr val="92FD03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/>
              <a:t>První graffity se objevily v pravěku = práce </a:t>
            </a:r>
            <a:r>
              <a:rPr lang="cs-CZ" sz="2400" b="1" dirty="0"/>
              <a:t>ve veřejném prostoru jeskynní </a:t>
            </a:r>
            <a:r>
              <a:rPr lang="cs-CZ" sz="2400" b="1" dirty="0" smtClean="0"/>
              <a:t>malby.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/>
              <a:t>Ve </a:t>
            </a:r>
            <a:r>
              <a:rPr lang="cs-CZ" sz="2400" b="1" dirty="0"/>
              <a:t>starověku je </a:t>
            </a:r>
            <a:r>
              <a:rPr lang="cs-CZ" sz="2400" b="1" dirty="0" smtClean="0"/>
              <a:t>graffiti </a:t>
            </a:r>
            <a:r>
              <a:rPr lang="cs-CZ" sz="2400" b="1" dirty="0"/>
              <a:t>v Římském </a:t>
            </a:r>
            <a:r>
              <a:rPr lang="cs-CZ" sz="2400" b="1" dirty="0" smtClean="0"/>
              <a:t>impériu = zachovány </a:t>
            </a:r>
            <a:r>
              <a:rPr lang="cs-CZ" sz="2400" b="1" dirty="0"/>
              <a:t>dodnes např. v </a:t>
            </a:r>
            <a:r>
              <a:rPr lang="cs-CZ" sz="2400" b="1" dirty="0" smtClean="0"/>
              <a:t>Pompejích).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/>
              <a:t>V Egyptě se vyskytly </a:t>
            </a:r>
            <a:r>
              <a:rPr lang="cs-CZ" sz="2400" b="1" dirty="0"/>
              <a:t>jako anonymní škrábání do omítek </a:t>
            </a:r>
            <a:endParaRPr lang="cs-CZ" sz="2400" b="1" dirty="0" smtClean="0"/>
          </a:p>
          <a:p>
            <a:r>
              <a:rPr lang="cs-CZ" sz="2400" b="1" dirty="0"/>
              <a:t> </a:t>
            </a:r>
            <a:r>
              <a:rPr lang="cs-CZ" sz="2400" b="1" dirty="0" smtClean="0"/>
              <a:t>    v </a:t>
            </a:r>
            <a:r>
              <a:rPr lang="cs-CZ" sz="2400" b="1" dirty="0"/>
              <a:t>podobě nadávek, vyznání lásky nebo reklamy </a:t>
            </a:r>
            <a:r>
              <a:rPr lang="cs-CZ" sz="2400" b="1" dirty="0" smtClean="0"/>
              <a:t>nevěstince.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80670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116632"/>
            <a:ext cx="8816377" cy="6624736"/>
          </a:xfrm>
          <a:solidFill>
            <a:srgbClr val="F4F9AD"/>
          </a:solidFill>
        </p:spPr>
      </p:pic>
      <p:sp>
        <p:nvSpPr>
          <p:cNvPr id="9" name="Obdélník 4"/>
          <p:cNvSpPr>
            <a:spLocks noChangeArrowheads="1"/>
          </p:cNvSpPr>
          <p:nvPr/>
        </p:nvSpPr>
        <p:spPr bwMode="auto">
          <a:xfrm>
            <a:off x="8610243" y="6512421"/>
            <a:ext cx="431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500" dirty="0">
                <a:solidFill>
                  <a:srgbClr val="00B0F0"/>
                </a:solidFill>
              </a:rPr>
              <a:t>©c.zuk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25158" y="260648"/>
            <a:ext cx="7854668" cy="2923877"/>
          </a:xfrm>
          <a:prstGeom prst="rect">
            <a:avLst/>
          </a:prstGeom>
          <a:solidFill>
            <a:srgbClr val="FFFF15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dirty="0"/>
              <a:t>Moderní historie graffiti je velmi krátká. </a:t>
            </a:r>
            <a:endParaRPr lang="cs-CZ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cs-CZ" sz="2000" dirty="0" smtClean="0"/>
              <a:t>Datuje</a:t>
            </a:r>
            <a:r>
              <a:rPr lang="cs-CZ" sz="2000" dirty="0"/>
              <a:t> se od přelomu </a:t>
            </a:r>
            <a:r>
              <a:rPr lang="cs-CZ" sz="2000" dirty="0" smtClean="0"/>
              <a:t>60</a:t>
            </a:r>
            <a:r>
              <a:rPr lang="cs-CZ" sz="2000" dirty="0"/>
              <a:t>. a 70. let 20. století, </a:t>
            </a:r>
            <a:r>
              <a:rPr lang="cs-CZ" sz="2000" dirty="0" smtClean="0"/>
              <a:t>kdy</a:t>
            </a:r>
            <a:r>
              <a:rPr lang="cs-CZ" sz="2000" dirty="0"/>
              <a:t> v</a:t>
            </a:r>
            <a:r>
              <a:rPr lang="cs-CZ" sz="2000" b="1" dirty="0"/>
              <a:t> </a:t>
            </a:r>
            <a:r>
              <a:rPr lang="cs-CZ" sz="3600" b="1" dirty="0">
                <a:solidFill>
                  <a:srgbClr val="00B0F0"/>
                </a:solidFill>
              </a:rPr>
              <a:t>New </a:t>
            </a:r>
            <a:r>
              <a:rPr lang="cs-CZ" sz="3600" b="1" dirty="0" smtClean="0">
                <a:solidFill>
                  <a:srgbClr val="00B0F0"/>
                </a:solidFill>
              </a:rPr>
              <a:t>Yorku</a:t>
            </a:r>
            <a:r>
              <a:rPr lang="cs-CZ" sz="2000" b="1" dirty="0" smtClean="0"/>
              <a:t> </a:t>
            </a:r>
            <a:r>
              <a:rPr lang="cs-CZ" sz="2000" dirty="0" smtClean="0"/>
              <a:t>a</a:t>
            </a:r>
            <a:r>
              <a:rPr lang="cs-CZ" sz="3600" b="1" dirty="0">
                <a:solidFill>
                  <a:srgbClr val="00B0F0"/>
                </a:solidFill>
              </a:rPr>
              <a:t> Philadelphii</a:t>
            </a:r>
            <a:r>
              <a:rPr lang="cs-CZ" sz="2000" dirty="0"/>
              <a:t> začaly </a:t>
            </a:r>
            <a:r>
              <a:rPr lang="cs-CZ" sz="2000" dirty="0" smtClean="0"/>
              <a:t>tvořit</a:t>
            </a:r>
            <a:r>
              <a:rPr lang="cs-CZ" sz="2000" dirty="0"/>
              <a:t> své </a:t>
            </a:r>
            <a:r>
              <a:rPr lang="cs-CZ" sz="2000" dirty="0" smtClean="0"/>
              <a:t>první </a:t>
            </a:r>
            <a:r>
              <a:rPr lang="cs-CZ" sz="2000" dirty="0"/>
              <a:t> </a:t>
            </a:r>
            <a:r>
              <a:rPr lang="cs-CZ" sz="3600" dirty="0">
                <a:solidFill>
                  <a:srgbClr val="0070C0"/>
                </a:solidFill>
              </a:rPr>
              <a:t>tagy </a:t>
            </a:r>
            <a:r>
              <a:rPr lang="cs-CZ" sz="2000" dirty="0" smtClean="0"/>
              <a:t>na</a:t>
            </a:r>
            <a:r>
              <a:rPr lang="cs-CZ" sz="2000" dirty="0"/>
              <a:t> </a:t>
            </a:r>
            <a:r>
              <a:rPr lang="cs-CZ" sz="2000" dirty="0" smtClean="0"/>
              <a:t>zdech,    </a:t>
            </a:r>
          </a:p>
          <a:p>
            <a:r>
              <a:rPr lang="cs-CZ" sz="2000" dirty="0"/>
              <a:t> </a:t>
            </a:r>
            <a:r>
              <a:rPr lang="cs-CZ" sz="2000" dirty="0" smtClean="0"/>
              <a:t>     plakátovacích</a:t>
            </a:r>
            <a:r>
              <a:rPr lang="cs-CZ" sz="2000" dirty="0"/>
              <a:t> </a:t>
            </a:r>
            <a:r>
              <a:rPr lang="cs-CZ" sz="2000" dirty="0" smtClean="0"/>
              <a:t>plochách</a:t>
            </a:r>
            <a:r>
              <a:rPr lang="cs-CZ" sz="2000" dirty="0"/>
              <a:t> </a:t>
            </a:r>
            <a:r>
              <a:rPr lang="cs-CZ" sz="2000" dirty="0" smtClean="0"/>
              <a:t>a</a:t>
            </a:r>
            <a:r>
              <a:rPr lang="cs-CZ" sz="2000" dirty="0"/>
              <a:t> </a:t>
            </a:r>
            <a:r>
              <a:rPr lang="cs-CZ" sz="2000" dirty="0" smtClean="0"/>
              <a:t>v metru</a:t>
            </a:r>
            <a:r>
              <a:rPr lang="cs-CZ" sz="2000" dirty="0"/>
              <a:t> </a:t>
            </a:r>
            <a:r>
              <a:rPr lang="cs-CZ" sz="2000" dirty="0" smtClean="0"/>
              <a:t>writeři: např.</a:t>
            </a:r>
            <a:r>
              <a:rPr lang="cs-CZ" sz="2000" dirty="0"/>
              <a:t> </a:t>
            </a:r>
            <a:r>
              <a:rPr lang="cs-CZ" sz="2400" b="1" dirty="0">
                <a:solidFill>
                  <a:srgbClr val="7030A0"/>
                </a:solidFill>
              </a:rPr>
              <a:t>SUPER KOOL </a:t>
            </a:r>
            <a:r>
              <a:rPr lang="cs-CZ" sz="2400" b="1" dirty="0" smtClean="0">
                <a:solidFill>
                  <a:srgbClr val="7030A0"/>
                </a:solidFill>
              </a:rPr>
              <a:t>223,</a:t>
            </a:r>
          </a:p>
          <a:p>
            <a:r>
              <a:rPr lang="cs-CZ" sz="2800" b="1" dirty="0" smtClean="0">
                <a:solidFill>
                  <a:srgbClr val="7030A0"/>
                </a:solidFill>
              </a:rPr>
              <a:t>    Julio</a:t>
            </a:r>
            <a:r>
              <a:rPr lang="cs-CZ" sz="2800" b="1" dirty="0">
                <a:solidFill>
                  <a:srgbClr val="7030A0"/>
                </a:solidFill>
              </a:rPr>
              <a:t> 204, </a:t>
            </a:r>
            <a:r>
              <a:rPr lang="cs-CZ" sz="2800" b="1" dirty="0">
                <a:solidFill>
                  <a:srgbClr val="13666F"/>
                </a:solidFill>
              </a:rPr>
              <a:t>Taki 183</a:t>
            </a:r>
            <a:r>
              <a:rPr lang="cs-CZ" sz="2800" b="1" dirty="0">
                <a:solidFill>
                  <a:srgbClr val="7030A0"/>
                </a:solidFill>
              </a:rPr>
              <a:t>, Cat </a:t>
            </a:r>
            <a:r>
              <a:rPr lang="cs-CZ" sz="2800" b="1" dirty="0" smtClean="0">
                <a:solidFill>
                  <a:srgbClr val="7030A0"/>
                </a:solidFill>
              </a:rPr>
              <a:t>161, nebo</a:t>
            </a:r>
            <a:r>
              <a:rPr lang="cs-CZ" sz="2800" b="1" dirty="0">
                <a:solidFill>
                  <a:srgbClr val="7030A0"/>
                </a:solidFill>
              </a:rPr>
              <a:t> </a:t>
            </a:r>
            <a:r>
              <a:rPr lang="cs-CZ" sz="2800" b="1" dirty="0" err="1" smtClean="0">
                <a:solidFill>
                  <a:srgbClr val="7030A0"/>
                </a:solidFill>
              </a:rPr>
              <a:t>Cornbread</a:t>
            </a:r>
            <a:r>
              <a:rPr lang="cs-CZ" sz="2800" b="1" dirty="0" smtClean="0">
                <a:solidFill>
                  <a:srgbClr val="7030A0"/>
                </a:solidFill>
              </a:rPr>
              <a:t> 21</a:t>
            </a:r>
            <a:r>
              <a:rPr lang="cs-CZ" sz="2800" dirty="0" smtClean="0"/>
              <a:t>,</a:t>
            </a:r>
          </a:p>
          <a:p>
            <a:r>
              <a:rPr lang="cs-CZ" sz="2000" dirty="0" smtClean="0">
                <a:solidFill>
                  <a:srgbClr val="13666F"/>
                </a:solidFill>
              </a:rPr>
              <a:t>      (</a:t>
            </a:r>
            <a:r>
              <a:rPr lang="cs-CZ" sz="2000" b="1" dirty="0" smtClean="0">
                <a:solidFill>
                  <a:srgbClr val="13666F"/>
                </a:solidFill>
              </a:rPr>
              <a:t>Taki</a:t>
            </a:r>
            <a:r>
              <a:rPr lang="cs-CZ" sz="2000" b="1" dirty="0">
                <a:solidFill>
                  <a:srgbClr val="13666F"/>
                </a:solidFill>
              </a:rPr>
              <a:t> 183 je </a:t>
            </a:r>
            <a:r>
              <a:rPr lang="cs-CZ" sz="2000" b="1" dirty="0" smtClean="0">
                <a:solidFill>
                  <a:srgbClr val="13666F"/>
                </a:solidFill>
              </a:rPr>
              <a:t>považován</a:t>
            </a:r>
            <a:r>
              <a:rPr lang="cs-CZ" sz="2000" b="1" dirty="0">
                <a:solidFill>
                  <a:srgbClr val="13666F"/>
                </a:solidFill>
              </a:rPr>
              <a:t> za prvního writera a pro tvůrce graffiti se stal </a:t>
            </a:r>
            <a:endParaRPr lang="cs-CZ" sz="2000" b="1" dirty="0" smtClean="0">
              <a:solidFill>
                <a:srgbClr val="13666F"/>
              </a:solidFill>
            </a:endParaRPr>
          </a:p>
          <a:p>
            <a:r>
              <a:rPr lang="cs-CZ" sz="2000" b="1" dirty="0" smtClean="0">
                <a:solidFill>
                  <a:srgbClr val="13666F"/>
                </a:solidFill>
              </a:rPr>
              <a:t>      legendou - </a:t>
            </a:r>
            <a:r>
              <a:rPr lang="cs-CZ" sz="2000" b="1" dirty="0">
                <a:solidFill>
                  <a:srgbClr val="13666F"/>
                </a:solidFill>
              </a:rPr>
              <a:t>o tagy  začala zajímat veřejnost a média</a:t>
            </a:r>
            <a:r>
              <a:rPr lang="cs-CZ" sz="2000" b="1" dirty="0" smtClean="0">
                <a:solidFill>
                  <a:srgbClr val="13666F"/>
                </a:solidFill>
              </a:rPr>
              <a:t>).</a:t>
            </a:r>
            <a:r>
              <a:rPr lang="cs-CZ" sz="2000" b="1" dirty="0">
                <a:solidFill>
                  <a:srgbClr val="13666F"/>
                </a:solidFill>
              </a:rPr>
              <a:t> </a:t>
            </a:r>
          </a:p>
        </p:txBody>
      </p:sp>
      <p:pic>
        <p:nvPicPr>
          <p:cNvPr id="5122" name="Picture 2" descr="C:\Users\Koděrová\Desktop\dum pracovní\ODK\100_93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959" y="2132856"/>
            <a:ext cx="5671198" cy="426139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5547323" y="4629035"/>
            <a:ext cx="3240360" cy="1200329"/>
          </a:xfrm>
          <a:prstGeom prst="rect">
            <a:avLst/>
          </a:prstGeom>
          <a:solidFill>
            <a:srgbClr val="6EEEEB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Bohužel některé tagy jsou odporným </a:t>
            </a:r>
            <a:r>
              <a:rPr lang="cs-CZ" sz="3600" b="1" dirty="0" smtClean="0">
                <a:solidFill>
                  <a:srgbClr val="FF0000"/>
                </a:solidFill>
              </a:rPr>
              <a:t>paskvilem</a:t>
            </a:r>
            <a:r>
              <a:rPr lang="cs-CZ" dirty="0" smtClean="0"/>
              <a:t> svého autora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3539380" y="5229200"/>
            <a:ext cx="91311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95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8" grpId="0" animBg="1"/>
      <p:bldP spid="8" grpId="1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116632"/>
            <a:ext cx="8816377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9" name="Obdélník 4"/>
          <p:cNvSpPr>
            <a:spLocks noChangeArrowheads="1"/>
          </p:cNvSpPr>
          <p:nvPr/>
        </p:nvSpPr>
        <p:spPr bwMode="auto">
          <a:xfrm>
            <a:off x="8610243" y="6512421"/>
            <a:ext cx="431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500" dirty="0">
                <a:solidFill>
                  <a:srgbClr val="00B0F0"/>
                </a:solidFill>
              </a:rPr>
              <a:t>©c.zuk</a:t>
            </a:r>
          </a:p>
        </p:txBody>
      </p:sp>
      <p:sp>
        <p:nvSpPr>
          <p:cNvPr id="6" name="Obdélník 5"/>
          <p:cNvSpPr/>
          <p:nvPr/>
        </p:nvSpPr>
        <p:spPr>
          <a:xfrm>
            <a:off x="611559" y="491030"/>
            <a:ext cx="8214583" cy="54726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26" name="Picture 2" descr="C:\Users\Koděrová\Desktop\dum pracovní\ODK\x 0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5789870" cy="456828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5076056" y="4986149"/>
            <a:ext cx="963306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rgbClr val="002060"/>
                </a:solidFill>
              </a:rPr>
              <a:t>Archiv autora  </a:t>
            </a:r>
          </a:p>
          <a:p>
            <a:r>
              <a:rPr lang="cs-CZ" sz="1000" b="1" dirty="0">
                <a:solidFill>
                  <a:srgbClr val="002060"/>
                </a:solidFill>
              </a:rPr>
              <a:t> </a:t>
            </a:r>
            <a:r>
              <a:rPr lang="cs-CZ" sz="1000" b="1" dirty="0" smtClean="0">
                <a:solidFill>
                  <a:srgbClr val="002060"/>
                </a:solidFill>
              </a:rPr>
              <a:t>    </a:t>
            </a:r>
            <a:r>
              <a:rPr lang="cs-CZ" sz="800" b="1" dirty="0" smtClean="0">
                <a:solidFill>
                  <a:srgbClr val="002060"/>
                </a:solidFill>
              </a:rPr>
              <a:t>©</a:t>
            </a:r>
            <a:r>
              <a:rPr lang="cs-CZ" sz="1000" b="1" dirty="0" smtClean="0">
                <a:solidFill>
                  <a:srgbClr val="002060"/>
                </a:solidFill>
              </a:rPr>
              <a:t>c.zuk</a:t>
            </a:r>
            <a:endParaRPr lang="cs-CZ" sz="10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Koděrová\Desktop\dum pracovní\ODK\graffity šéf šablona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100" y="993371"/>
            <a:ext cx="3071282" cy="208520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6243981" y="2799654"/>
            <a:ext cx="963306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rgbClr val="002060"/>
                </a:solidFill>
              </a:rPr>
              <a:t>Archiv autora  </a:t>
            </a:r>
          </a:p>
          <a:p>
            <a:r>
              <a:rPr lang="cs-CZ" sz="1000" b="1" dirty="0">
                <a:solidFill>
                  <a:srgbClr val="002060"/>
                </a:solidFill>
              </a:rPr>
              <a:t> </a:t>
            </a:r>
            <a:r>
              <a:rPr lang="cs-CZ" sz="1000" b="1" dirty="0" smtClean="0">
                <a:solidFill>
                  <a:srgbClr val="002060"/>
                </a:solidFill>
              </a:rPr>
              <a:t>    </a:t>
            </a:r>
            <a:r>
              <a:rPr lang="cs-CZ" sz="800" b="1" dirty="0" smtClean="0">
                <a:solidFill>
                  <a:srgbClr val="002060"/>
                </a:solidFill>
              </a:rPr>
              <a:t>©</a:t>
            </a:r>
            <a:r>
              <a:rPr lang="cs-CZ" sz="1000" b="1" dirty="0" smtClean="0">
                <a:solidFill>
                  <a:srgbClr val="002060"/>
                </a:solidFill>
              </a:rPr>
              <a:t>c.zuk</a:t>
            </a:r>
            <a:endParaRPr lang="cs-CZ" sz="1000" b="1" dirty="0">
              <a:solidFill>
                <a:srgbClr val="002060"/>
              </a:solidFill>
            </a:endParaRPr>
          </a:p>
        </p:txBody>
      </p:sp>
      <p:pic>
        <p:nvPicPr>
          <p:cNvPr id="2052" name="Picture 4" descr="C:\Users\Koděrová\Desktop\dum pracovní\ODK\Fotografie2889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368" y="3227334"/>
            <a:ext cx="3571875" cy="303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11559" y="968106"/>
            <a:ext cx="4464498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V graffity se používají spreje, barvy v tubách, plechovkách(venkovní), šablony, ostatní pomůcky a nářadí pro malbu.</a:t>
            </a:r>
            <a:endParaRPr lang="cs-CZ" sz="2000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7524328" y="3352849"/>
            <a:ext cx="963306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rgbClr val="002060"/>
                </a:solidFill>
              </a:rPr>
              <a:t>Archiv autora  </a:t>
            </a:r>
          </a:p>
          <a:p>
            <a:r>
              <a:rPr lang="cs-CZ" sz="1000" b="1" dirty="0">
                <a:solidFill>
                  <a:srgbClr val="002060"/>
                </a:solidFill>
              </a:rPr>
              <a:t> </a:t>
            </a:r>
            <a:r>
              <a:rPr lang="cs-CZ" sz="1000" b="1" dirty="0" smtClean="0">
                <a:solidFill>
                  <a:srgbClr val="002060"/>
                </a:solidFill>
              </a:rPr>
              <a:t>    </a:t>
            </a:r>
            <a:r>
              <a:rPr lang="cs-CZ" sz="800" b="1" dirty="0" smtClean="0">
                <a:solidFill>
                  <a:srgbClr val="002060"/>
                </a:solidFill>
              </a:rPr>
              <a:t>©</a:t>
            </a:r>
            <a:r>
              <a:rPr lang="cs-CZ" sz="1000" b="1" dirty="0" smtClean="0">
                <a:solidFill>
                  <a:srgbClr val="002060"/>
                </a:solidFill>
              </a:rPr>
              <a:t>c.zuk</a:t>
            </a:r>
            <a:endParaRPr lang="cs-CZ" sz="1000" b="1" dirty="0">
              <a:solidFill>
                <a:srgbClr val="00206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971600" y="2999709"/>
            <a:ext cx="3024336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 Šablony pro písmo lze 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tvořit v PC, častěji však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pro větší rozměry textů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ručně.</a:t>
            </a:r>
            <a:endParaRPr lang="cs-CZ" sz="2000" b="1" dirty="0"/>
          </a:p>
        </p:txBody>
      </p:sp>
      <p:cxnSp>
        <p:nvCxnSpPr>
          <p:cNvPr id="8" name="Přímá spojnice se šipkou 7"/>
          <p:cNvCxnSpPr/>
          <p:nvPr/>
        </p:nvCxnSpPr>
        <p:spPr>
          <a:xfrm flipV="1">
            <a:off x="3995936" y="2035974"/>
            <a:ext cx="1728192" cy="1425400"/>
          </a:xfrm>
          <a:prstGeom prst="straightConnector1">
            <a:avLst/>
          </a:prstGeom>
          <a:ln w="76200">
            <a:solidFill>
              <a:srgbClr val="FFFF1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>
            <a:off x="3995936" y="3461374"/>
            <a:ext cx="1561773" cy="975738"/>
          </a:xfrm>
          <a:prstGeom prst="straightConnector1">
            <a:avLst/>
          </a:prstGeom>
          <a:ln w="76200">
            <a:solidFill>
              <a:srgbClr val="FFFF1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07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116632"/>
            <a:ext cx="8816377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9" name="Obdélník 4"/>
          <p:cNvSpPr>
            <a:spLocks noChangeArrowheads="1"/>
          </p:cNvSpPr>
          <p:nvPr/>
        </p:nvSpPr>
        <p:spPr bwMode="auto">
          <a:xfrm>
            <a:off x="8610243" y="6512421"/>
            <a:ext cx="431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500" dirty="0">
                <a:solidFill>
                  <a:srgbClr val="00B0F0"/>
                </a:solidFill>
              </a:rPr>
              <a:t>©c.zuk</a:t>
            </a:r>
          </a:p>
        </p:txBody>
      </p:sp>
      <p:sp>
        <p:nvSpPr>
          <p:cNvPr id="6" name="Obdélník 5"/>
          <p:cNvSpPr/>
          <p:nvPr/>
        </p:nvSpPr>
        <p:spPr>
          <a:xfrm>
            <a:off x="611559" y="491030"/>
            <a:ext cx="8214583" cy="54726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899592" y="49103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Pracovní list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899592" y="928717"/>
            <a:ext cx="7132194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105860"/>
                </a:solidFill>
              </a:rPr>
              <a:t>Navrhni a namaluj barevný návrh na formát A3:      </a:t>
            </a:r>
            <a:r>
              <a:rPr lang="cs-CZ" sz="3200" b="1" dirty="0" smtClean="0">
                <a:solidFill>
                  <a:srgbClr val="105860"/>
                </a:solidFill>
              </a:rPr>
              <a:t>graffity </a:t>
            </a:r>
            <a:endParaRPr lang="cs-CZ" sz="3200" b="1" dirty="0">
              <a:solidFill>
                <a:srgbClr val="10586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899592" y="1648262"/>
            <a:ext cx="4320480" cy="3785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Navrhni graffity obraz, vyber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 si téma (jen písmo, nebo barevnou 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 kompozici tvarů, popřípadě pokud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 zvládneš, uprav kompozici barev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 s textem do graffity stylu</a:t>
            </a:r>
            <a:r>
              <a:rPr lang="cs-CZ" sz="2000" b="1" dirty="0"/>
              <a:t>.</a:t>
            </a:r>
            <a:endParaRPr lang="cs-CZ" sz="2000" b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Můžeš použít předlohu pro tvary barvy.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Míchej barvy podle své dovednosti a fantazie.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Vytvoř vlastní nápadité graffity písmo (předlohy, šablony jsou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 v internetu k dohledání)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273214" y="2057783"/>
            <a:ext cx="963306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rgbClr val="002060"/>
                </a:solidFill>
              </a:rPr>
              <a:t>Archiv autora  </a:t>
            </a:r>
          </a:p>
          <a:p>
            <a:r>
              <a:rPr lang="cs-CZ" sz="1000" b="1" dirty="0">
                <a:solidFill>
                  <a:srgbClr val="002060"/>
                </a:solidFill>
              </a:rPr>
              <a:t> </a:t>
            </a:r>
            <a:r>
              <a:rPr lang="cs-CZ" sz="1000" b="1" dirty="0" smtClean="0">
                <a:solidFill>
                  <a:srgbClr val="002060"/>
                </a:solidFill>
              </a:rPr>
              <a:t>    </a:t>
            </a:r>
            <a:r>
              <a:rPr lang="cs-CZ" sz="800" b="1" dirty="0" smtClean="0">
                <a:solidFill>
                  <a:srgbClr val="002060"/>
                </a:solidFill>
              </a:rPr>
              <a:t>©</a:t>
            </a:r>
            <a:r>
              <a:rPr lang="cs-CZ" sz="1000" b="1" dirty="0" smtClean="0">
                <a:solidFill>
                  <a:srgbClr val="002060"/>
                </a:solidFill>
              </a:rPr>
              <a:t>c.zuk</a:t>
            </a:r>
            <a:endParaRPr lang="cs-CZ" sz="1000" b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C:\Users\Koděrová\Desktop\dum pracovní\ODK\zastávka MHD na Tržním náměstí 1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282" y="2457893"/>
            <a:ext cx="2909504" cy="247416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65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97" y="115888"/>
            <a:ext cx="8818359" cy="6626225"/>
          </a:xfrm>
          <a:solidFill>
            <a:srgbClr val="F4F9AD"/>
          </a:solidFill>
        </p:spPr>
      </p:pic>
      <p:sp>
        <p:nvSpPr>
          <p:cNvPr id="3075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650" y="404813"/>
            <a:ext cx="7561263" cy="5616575"/>
          </a:xfrm>
        </p:spPr>
        <p:txBody>
          <a:bodyPr/>
          <a:lstStyle>
            <a:lvl1pPr>
              <a:defRPr sz="3200">
                <a:solidFill>
                  <a:srgbClr val="000000"/>
                </a:solidFill>
                <a:latin typeface="Calibri" pitchFamily="34" charset="0"/>
              </a:defRPr>
            </a:lvl1pPr>
            <a:lvl2pPr>
              <a:defRPr sz="2800">
                <a:solidFill>
                  <a:srgbClr val="000000"/>
                </a:solidFill>
                <a:latin typeface="Calibri" pitchFamily="34" charset="0"/>
              </a:defRPr>
            </a:lvl2pPr>
            <a:lvl3pPr>
              <a:defRPr sz="2400">
                <a:solidFill>
                  <a:srgbClr val="000000"/>
                </a:solidFill>
                <a:latin typeface="Calibri" pitchFamily="34" charset="0"/>
              </a:defRPr>
            </a:lvl3pPr>
            <a:lvl4pPr>
              <a:defRPr sz="2000">
                <a:solidFill>
                  <a:srgbClr val="000000"/>
                </a:solidFill>
                <a:latin typeface="Calibri" pitchFamily="34" charset="0"/>
              </a:defRPr>
            </a:lvl4pPr>
            <a:lvl5pPr>
              <a:defRPr sz="2000">
                <a:solidFill>
                  <a:srgbClr val="000000"/>
                </a:solidFill>
                <a:latin typeface="Calibri" pitchFamily="34" charset="0"/>
              </a:defRPr>
            </a:lvl5pPr>
            <a:lvl6pPr hangingPunct="0">
              <a:defRPr sz="2000">
                <a:solidFill>
                  <a:srgbClr val="000000"/>
                </a:solidFill>
                <a:latin typeface="Calibri" pitchFamily="34" charset="0"/>
              </a:defRPr>
            </a:lvl6pPr>
            <a:lvl7pPr hangingPunct="0">
              <a:defRPr sz="2000">
                <a:solidFill>
                  <a:srgbClr val="000000"/>
                </a:solidFill>
                <a:latin typeface="Calibri" pitchFamily="34" charset="0"/>
              </a:defRPr>
            </a:lvl7pPr>
            <a:lvl8pPr hangingPunct="0">
              <a:defRPr sz="2000">
                <a:solidFill>
                  <a:srgbClr val="000000"/>
                </a:solidFill>
                <a:latin typeface="Calibri" pitchFamily="34" charset="0"/>
              </a:defRPr>
            </a:lvl8pPr>
            <a:lvl9pPr hangingPunct="0">
              <a:defRPr sz="2000">
                <a:solidFill>
                  <a:srgbClr val="000000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sz="1400" b="1" dirty="0" smtClean="0">
                <a:solidFill>
                  <a:srgbClr val="FFFF00"/>
                </a:solidFill>
              </a:rPr>
              <a:t>                   </a:t>
            </a:r>
            <a:endParaRPr sz="1400" b="1" dirty="0" smtClean="0">
              <a:solidFill>
                <a:srgbClr val="002060"/>
              </a:solidFill>
            </a:endParaRPr>
          </a:p>
          <a:p>
            <a:pPr eaLnBrk="1" hangingPunct="1"/>
            <a:r>
              <a:rPr sz="1400" b="1" dirty="0" smtClean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786846" y="2038488"/>
            <a:ext cx="7385553" cy="2830672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7" name="TextovéPole 1"/>
          <p:cNvSpPr txBox="1"/>
          <p:nvPr/>
        </p:nvSpPr>
        <p:spPr>
          <a:xfrm>
            <a:off x="906024" y="2038488"/>
            <a:ext cx="7638678" cy="120032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7200" b="1" kern="0" dirty="0">
                <a:solidFill>
                  <a:srgbClr val="FFFF00"/>
                </a:solidFill>
                <a:latin typeface="Tempus Sans ITC" pitchFamily="82"/>
                <a:cs typeface="+mn-cs"/>
              </a:rPr>
              <a:t> Odborné kreslení</a:t>
            </a:r>
          </a:p>
        </p:txBody>
      </p:sp>
      <p:sp>
        <p:nvSpPr>
          <p:cNvPr id="10" name="Obdélník 4"/>
          <p:cNvSpPr>
            <a:spLocks noChangeArrowheads="1"/>
          </p:cNvSpPr>
          <p:nvPr/>
        </p:nvSpPr>
        <p:spPr bwMode="auto">
          <a:xfrm>
            <a:off x="8610243" y="6512421"/>
            <a:ext cx="431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500" dirty="0">
                <a:solidFill>
                  <a:srgbClr val="00B0F0"/>
                </a:solidFill>
              </a:rPr>
              <a:t>©c.zuk</a:t>
            </a:r>
          </a:p>
        </p:txBody>
      </p:sp>
      <p:sp>
        <p:nvSpPr>
          <p:cNvPr id="11" name="TextovéPole 1"/>
          <p:cNvSpPr txBox="1"/>
          <p:nvPr/>
        </p:nvSpPr>
        <p:spPr>
          <a:xfrm>
            <a:off x="1535855" y="3359295"/>
            <a:ext cx="6480720" cy="92333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5400" b="1" kern="0" dirty="0" smtClean="0">
                <a:solidFill>
                  <a:srgbClr val="66FF33"/>
                </a:solidFill>
                <a:latin typeface="Tempus Sans ITC" pitchFamily="82"/>
              </a:rPr>
              <a:t>Výtvarné techniky 3</a:t>
            </a:r>
            <a:endParaRPr lang="cs-CZ" sz="5400" b="1" kern="0" dirty="0">
              <a:solidFill>
                <a:srgbClr val="66FF33"/>
              </a:solidFill>
              <a:latin typeface="Tempus Sans ITC" pitchFamily="82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3213888" y="6228020"/>
            <a:ext cx="10867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smtClean="0"/>
              <a:t>©</a:t>
            </a:r>
            <a:r>
              <a:rPr lang="cs-CZ" dirty="0" smtClean="0"/>
              <a:t>c.zuk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312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26" y="188640"/>
            <a:ext cx="8720547" cy="6552728"/>
          </a:xfrm>
          <a:solidFill>
            <a:srgbClr val="F4F9AD"/>
          </a:solidFill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80316" y="3140968"/>
            <a:ext cx="6478468" cy="7829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dirty="0" smtClean="0">
                <a:solidFill>
                  <a:srgbClr val="FFFF00"/>
                </a:solidFill>
                <a:latin typeface="Adobe Garamond Pro Bold" pitchFamily="18" charset="-18"/>
              </a:rPr>
              <a:t>   Použitá literatura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595516" y="4149080"/>
            <a:ext cx="6463268" cy="60939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cs-CZ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] </a:t>
            </a:r>
            <a:r>
              <a:rPr lang="cs-CZ" sz="1400" b="1" dirty="0" smtClean="0">
                <a:solidFill>
                  <a:srgbClr val="FFFF00"/>
                </a:solidFill>
              </a:rPr>
              <a:t>archiv </a:t>
            </a:r>
            <a:r>
              <a:rPr lang="cs-CZ" sz="1400" b="1" dirty="0">
                <a:solidFill>
                  <a:srgbClr val="FFFF00"/>
                </a:solidFill>
              </a:rPr>
              <a:t>autora, KODĚROVÁ, </a:t>
            </a:r>
            <a:r>
              <a:rPr lang="cs-CZ" sz="1400" b="1" dirty="0" smtClean="0">
                <a:solidFill>
                  <a:srgbClr val="FFFF00"/>
                </a:solidFill>
              </a:rPr>
              <a:t>Zuzana. : </a:t>
            </a:r>
            <a:r>
              <a:rPr lang="cs-CZ" sz="1400" b="1" i="1" dirty="0">
                <a:solidFill>
                  <a:srgbClr val="FFFF00"/>
                </a:solidFill>
              </a:rPr>
              <a:t>fotografie</a:t>
            </a:r>
            <a:r>
              <a:rPr lang="cs-CZ" sz="1400" b="1" dirty="0">
                <a:solidFill>
                  <a:srgbClr val="FFFF00"/>
                </a:solidFill>
              </a:rPr>
              <a:t>: </a:t>
            </a:r>
            <a:r>
              <a:rPr lang="cs-CZ" sz="1400" b="1" i="1">
                <a:solidFill>
                  <a:srgbClr val="FFFF00"/>
                </a:solidFill>
              </a:rPr>
              <a:t>galerie </a:t>
            </a:r>
            <a:r>
              <a:rPr lang="cs-CZ" sz="1400" b="1">
                <a:solidFill>
                  <a:srgbClr val="FFFF00"/>
                </a:solidFill>
              </a:rPr>
              <a:t>©</a:t>
            </a:r>
            <a:r>
              <a:rPr lang="cs-CZ" sz="1400"/>
              <a:t> </a:t>
            </a:r>
            <a:r>
              <a:rPr lang="cs-CZ" sz="1400" b="1" i="1" smtClean="0">
                <a:solidFill>
                  <a:srgbClr val="FFFF00"/>
                </a:solidFill>
              </a:rPr>
              <a:t>c.zuk  </a:t>
            </a:r>
            <a:r>
              <a:rPr lang="cs-CZ" sz="1400" b="1" i="1" dirty="0" smtClean="0">
                <a:solidFill>
                  <a:srgbClr val="FFFF00"/>
                </a:solidFill>
              </a:rPr>
              <a:t>2000-2014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1400" b="1" dirty="0" smtClean="0">
                <a:solidFill>
                  <a:srgbClr val="FFFF00"/>
                </a:solidFill>
                <a:latin typeface="Times New Roman" pitchFamily="18" charset="0"/>
              </a:rPr>
              <a:t>Autorem fotografií, není-li uvedeno jinak, je Zuzana Koděrová. Autor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1400" b="1" dirty="0" smtClean="0">
                <a:solidFill>
                  <a:srgbClr val="FFFF00"/>
                </a:solidFill>
                <a:latin typeface="Times New Roman" pitchFamily="18" charset="0"/>
              </a:rPr>
              <a:t>(Zuzana Koděrová) souhlasí s </a:t>
            </a:r>
            <a:r>
              <a:rPr lang="cs-CZ" sz="1400" b="1" dirty="0">
                <a:solidFill>
                  <a:srgbClr val="FFFF00"/>
                </a:solidFill>
                <a:latin typeface="Times New Roman" pitchFamily="18" charset="0"/>
              </a:rPr>
              <a:t>jejich zveřejněním na Metodickém portálu</a:t>
            </a:r>
            <a:r>
              <a:rPr lang="cs-CZ" sz="1400" b="1" dirty="0" smtClean="0">
                <a:solidFill>
                  <a:srgbClr val="FFFF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6" name="Obdélník 4"/>
          <p:cNvSpPr>
            <a:spLocks noChangeArrowheads="1"/>
          </p:cNvSpPr>
          <p:nvPr/>
        </p:nvSpPr>
        <p:spPr bwMode="auto">
          <a:xfrm>
            <a:off x="8618538" y="6523038"/>
            <a:ext cx="431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500" dirty="0">
                <a:solidFill>
                  <a:srgbClr val="00B0F0"/>
                </a:solidFill>
              </a:rPr>
              <a:t>©c.zuk</a:t>
            </a:r>
          </a:p>
        </p:txBody>
      </p:sp>
    </p:spTree>
    <p:extLst>
      <p:ext uri="{BB962C8B-B14F-4D97-AF65-F5344CB8AC3E}">
        <p14:creationId xmlns:p14="http://schemas.microsoft.com/office/powerpoint/2010/main" val="133992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23" y="123434"/>
            <a:ext cx="8818359" cy="6626225"/>
          </a:xfrm>
          <a:solidFill>
            <a:srgbClr val="F4F9AD"/>
          </a:solidFill>
        </p:spPr>
      </p:pic>
      <p:sp>
        <p:nvSpPr>
          <p:cNvPr id="3075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650" y="404813"/>
            <a:ext cx="7561263" cy="5616575"/>
          </a:xfrm>
        </p:spPr>
        <p:txBody>
          <a:bodyPr/>
          <a:lstStyle>
            <a:lvl1pPr>
              <a:defRPr sz="3200">
                <a:solidFill>
                  <a:srgbClr val="000000"/>
                </a:solidFill>
                <a:latin typeface="Calibri" pitchFamily="34" charset="0"/>
              </a:defRPr>
            </a:lvl1pPr>
            <a:lvl2pPr>
              <a:defRPr sz="2800">
                <a:solidFill>
                  <a:srgbClr val="000000"/>
                </a:solidFill>
                <a:latin typeface="Calibri" pitchFamily="34" charset="0"/>
              </a:defRPr>
            </a:lvl2pPr>
            <a:lvl3pPr>
              <a:defRPr sz="2400">
                <a:solidFill>
                  <a:srgbClr val="000000"/>
                </a:solidFill>
                <a:latin typeface="Calibri" pitchFamily="34" charset="0"/>
              </a:defRPr>
            </a:lvl3pPr>
            <a:lvl4pPr>
              <a:defRPr sz="2000">
                <a:solidFill>
                  <a:srgbClr val="000000"/>
                </a:solidFill>
                <a:latin typeface="Calibri" pitchFamily="34" charset="0"/>
              </a:defRPr>
            </a:lvl4pPr>
            <a:lvl5pPr>
              <a:defRPr sz="2000">
                <a:solidFill>
                  <a:srgbClr val="000000"/>
                </a:solidFill>
                <a:latin typeface="Calibri" pitchFamily="34" charset="0"/>
              </a:defRPr>
            </a:lvl5pPr>
            <a:lvl6pPr hangingPunct="0">
              <a:defRPr sz="2000">
                <a:solidFill>
                  <a:srgbClr val="000000"/>
                </a:solidFill>
                <a:latin typeface="Calibri" pitchFamily="34" charset="0"/>
              </a:defRPr>
            </a:lvl6pPr>
            <a:lvl7pPr hangingPunct="0">
              <a:defRPr sz="2000">
                <a:solidFill>
                  <a:srgbClr val="000000"/>
                </a:solidFill>
                <a:latin typeface="Calibri" pitchFamily="34" charset="0"/>
              </a:defRPr>
            </a:lvl7pPr>
            <a:lvl8pPr hangingPunct="0">
              <a:defRPr sz="2000">
                <a:solidFill>
                  <a:srgbClr val="000000"/>
                </a:solidFill>
                <a:latin typeface="Calibri" pitchFamily="34" charset="0"/>
              </a:defRPr>
            </a:lvl8pPr>
            <a:lvl9pPr hangingPunct="0">
              <a:defRPr sz="2000">
                <a:solidFill>
                  <a:srgbClr val="000000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sz="1400" b="1" dirty="0" smtClean="0">
                <a:solidFill>
                  <a:srgbClr val="FFFF00"/>
                </a:solidFill>
              </a:rPr>
              <a:t>                   </a:t>
            </a:r>
            <a:endParaRPr sz="1400" b="1" dirty="0" smtClean="0">
              <a:solidFill>
                <a:srgbClr val="002060"/>
              </a:solidFill>
            </a:endParaRPr>
          </a:p>
          <a:p>
            <a:pPr eaLnBrk="1" hangingPunct="1"/>
            <a:r>
              <a:rPr sz="1400" b="1" dirty="0" smtClean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185183" y="1834353"/>
            <a:ext cx="8640960" cy="2448272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10" name="Obdélník 4"/>
          <p:cNvSpPr>
            <a:spLocks noChangeArrowheads="1"/>
          </p:cNvSpPr>
          <p:nvPr/>
        </p:nvSpPr>
        <p:spPr bwMode="auto">
          <a:xfrm>
            <a:off x="8610243" y="6512421"/>
            <a:ext cx="431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500" dirty="0">
                <a:solidFill>
                  <a:srgbClr val="00B0F0"/>
                </a:solidFill>
              </a:rPr>
              <a:t>©c.zuk</a:t>
            </a:r>
          </a:p>
        </p:txBody>
      </p:sp>
      <p:sp>
        <p:nvSpPr>
          <p:cNvPr id="11" name="TextovéPole 1"/>
          <p:cNvSpPr txBox="1"/>
          <p:nvPr/>
        </p:nvSpPr>
        <p:spPr>
          <a:xfrm>
            <a:off x="1835696" y="1858130"/>
            <a:ext cx="3018665" cy="101566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6000" b="1" kern="0" dirty="0" smtClean="0">
                <a:solidFill>
                  <a:srgbClr val="FFFF15"/>
                </a:solidFill>
                <a:latin typeface="Tempus Sans ITC" pitchFamily="82"/>
              </a:rPr>
              <a:t>Airbrush</a:t>
            </a:r>
            <a:endParaRPr lang="cs-CZ" sz="6000" b="1" kern="0" dirty="0">
              <a:solidFill>
                <a:srgbClr val="FFFF15"/>
              </a:solidFill>
              <a:latin typeface="Tempus Sans ITC" pitchFamily="82"/>
            </a:endParaRPr>
          </a:p>
        </p:txBody>
      </p:sp>
      <p:sp>
        <p:nvSpPr>
          <p:cNvPr id="14" name="TextovéPole 1"/>
          <p:cNvSpPr txBox="1"/>
          <p:nvPr/>
        </p:nvSpPr>
        <p:spPr>
          <a:xfrm>
            <a:off x="2996493" y="3058489"/>
            <a:ext cx="3715736" cy="101566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6000" b="1" kern="0" dirty="0" smtClean="0">
                <a:solidFill>
                  <a:srgbClr val="66FF33"/>
                </a:solidFill>
                <a:latin typeface="Tempus Sans ITC" pitchFamily="82"/>
              </a:rPr>
              <a:t>Street art</a:t>
            </a:r>
            <a:endParaRPr lang="cs-CZ" sz="6000" b="1" kern="0" dirty="0">
              <a:solidFill>
                <a:srgbClr val="66FF33"/>
              </a:solidFill>
              <a:latin typeface="Tempus Sans ITC" pitchFamily="82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3213888" y="6228020"/>
            <a:ext cx="10867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smtClean="0"/>
              <a:t>©</a:t>
            </a:r>
            <a:r>
              <a:rPr lang="cs-CZ" dirty="0" smtClean="0"/>
              <a:t>c.zuk</a:t>
            </a:r>
            <a:endParaRPr lang="cs-CZ" dirty="0"/>
          </a:p>
        </p:txBody>
      </p:sp>
      <p:sp>
        <p:nvSpPr>
          <p:cNvPr id="12" name="TextovéPole 1"/>
          <p:cNvSpPr txBox="1"/>
          <p:nvPr/>
        </p:nvSpPr>
        <p:spPr>
          <a:xfrm>
            <a:off x="4283968" y="4299900"/>
            <a:ext cx="3240360" cy="101566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6000" b="1" kern="0" dirty="0" smtClean="0">
                <a:solidFill>
                  <a:srgbClr val="FFFF15"/>
                </a:solidFill>
                <a:latin typeface="Tempus Sans ITC" pitchFamily="82"/>
              </a:rPr>
              <a:t>Graffity</a:t>
            </a:r>
            <a:endParaRPr lang="cs-CZ" sz="6000" b="1" kern="0" dirty="0">
              <a:solidFill>
                <a:srgbClr val="FFFF15"/>
              </a:solidFill>
              <a:latin typeface="Tempus Sans ITC" pitchFamily="82"/>
            </a:endParaRPr>
          </a:p>
        </p:txBody>
      </p:sp>
    </p:spTree>
    <p:extLst>
      <p:ext uri="{BB962C8B-B14F-4D97-AF65-F5344CB8AC3E}">
        <p14:creationId xmlns:p14="http://schemas.microsoft.com/office/powerpoint/2010/main" val="229520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01" y="95250"/>
            <a:ext cx="8816247" cy="6624638"/>
          </a:xfrm>
          <a:solidFill>
            <a:srgbClr val="F4F9AD"/>
          </a:solidFill>
        </p:spPr>
      </p:pic>
      <p:sp>
        <p:nvSpPr>
          <p:cNvPr id="4099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650" y="404813"/>
            <a:ext cx="7561263" cy="5616575"/>
          </a:xfrm>
        </p:spPr>
        <p:txBody>
          <a:bodyPr/>
          <a:lstStyle>
            <a:lvl1pPr>
              <a:defRPr sz="3200">
                <a:solidFill>
                  <a:srgbClr val="000000"/>
                </a:solidFill>
                <a:latin typeface="Calibri" pitchFamily="34" charset="0"/>
              </a:defRPr>
            </a:lvl1pPr>
            <a:lvl2pPr>
              <a:defRPr sz="2800">
                <a:solidFill>
                  <a:srgbClr val="000000"/>
                </a:solidFill>
                <a:latin typeface="Calibri" pitchFamily="34" charset="0"/>
              </a:defRPr>
            </a:lvl2pPr>
            <a:lvl3pPr>
              <a:defRPr sz="2400">
                <a:solidFill>
                  <a:srgbClr val="000000"/>
                </a:solidFill>
                <a:latin typeface="Calibri" pitchFamily="34" charset="0"/>
              </a:defRPr>
            </a:lvl3pPr>
            <a:lvl4pPr>
              <a:defRPr sz="2000">
                <a:solidFill>
                  <a:srgbClr val="000000"/>
                </a:solidFill>
                <a:latin typeface="Calibri" pitchFamily="34" charset="0"/>
              </a:defRPr>
            </a:lvl4pPr>
            <a:lvl5pPr>
              <a:defRPr sz="2000">
                <a:solidFill>
                  <a:srgbClr val="000000"/>
                </a:solidFill>
                <a:latin typeface="Calibri" pitchFamily="34" charset="0"/>
              </a:defRPr>
            </a:lvl5pPr>
            <a:lvl6pPr hangingPunct="0">
              <a:defRPr sz="2000">
                <a:solidFill>
                  <a:srgbClr val="000000"/>
                </a:solidFill>
                <a:latin typeface="Calibri" pitchFamily="34" charset="0"/>
              </a:defRPr>
            </a:lvl6pPr>
            <a:lvl7pPr hangingPunct="0">
              <a:defRPr sz="2000">
                <a:solidFill>
                  <a:srgbClr val="000000"/>
                </a:solidFill>
                <a:latin typeface="Calibri" pitchFamily="34" charset="0"/>
              </a:defRPr>
            </a:lvl7pPr>
            <a:lvl8pPr hangingPunct="0">
              <a:defRPr sz="2000">
                <a:solidFill>
                  <a:srgbClr val="000000"/>
                </a:solidFill>
                <a:latin typeface="Calibri" pitchFamily="34" charset="0"/>
              </a:defRPr>
            </a:lvl8pPr>
            <a:lvl9pPr hangingPunct="0">
              <a:defRPr sz="2000">
                <a:solidFill>
                  <a:srgbClr val="000000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sz="1400" b="1" dirty="0" smtClean="0">
                <a:solidFill>
                  <a:srgbClr val="FFFF00"/>
                </a:solidFill>
              </a:rPr>
              <a:t>                   </a:t>
            </a:r>
            <a:endParaRPr sz="1400" b="1" dirty="0" smtClean="0">
              <a:solidFill>
                <a:srgbClr val="002060"/>
              </a:solidFill>
            </a:endParaRPr>
          </a:p>
          <a:p>
            <a:pPr eaLnBrk="1" hangingPunct="1"/>
            <a:r>
              <a:rPr sz="1400" b="1" dirty="0" smtClean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4103" name="Obdélník 4"/>
          <p:cNvSpPr>
            <a:spLocks noChangeArrowheads="1"/>
          </p:cNvSpPr>
          <p:nvPr/>
        </p:nvSpPr>
        <p:spPr bwMode="auto">
          <a:xfrm>
            <a:off x="8618538" y="6523038"/>
            <a:ext cx="431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500" dirty="0">
                <a:solidFill>
                  <a:srgbClr val="00B0F0"/>
                </a:solidFill>
              </a:rPr>
              <a:t>©c.zuk</a:t>
            </a:r>
          </a:p>
        </p:txBody>
      </p:sp>
      <p:sp>
        <p:nvSpPr>
          <p:cNvPr id="14" name="Obdélník 1"/>
          <p:cNvSpPr/>
          <p:nvPr/>
        </p:nvSpPr>
        <p:spPr>
          <a:xfrm>
            <a:off x="1691680" y="476672"/>
            <a:ext cx="3458503" cy="1053645"/>
          </a:xfrm>
          <a:prstGeom prst="rect">
            <a:avLst/>
          </a:prstGeom>
          <a:solidFill>
            <a:srgbClr val="FFFF00"/>
          </a:solidFill>
          <a:ln>
            <a:noFill/>
            <a:prstDash val="solid"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anchor="ctr" anchorCtr="0" compatLnSpc="1"/>
          <a:lstStyle/>
          <a:p>
            <a:pPr algn="ctr"/>
            <a:r>
              <a:rPr lang="cs-CZ" sz="6000" b="1" dirty="0" smtClean="0">
                <a:solidFill>
                  <a:srgbClr val="002060"/>
                </a:solidFill>
                <a:latin typeface="Tempus Sans ITC" pitchFamily="82" charset="0"/>
              </a:rPr>
              <a:t>Airbrush</a:t>
            </a:r>
            <a:endParaRPr lang="cs-CZ" sz="6000" b="1" dirty="0">
              <a:solidFill>
                <a:srgbClr val="002060"/>
              </a:solidFill>
              <a:latin typeface="Tempus Sans ITC" pitchFamily="82" charset="0"/>
            </a:endParaRPr>
          </a:p>
        </p:txBody>
      </p:sp>
      <p:sp>
        <p:nvSpPr>
          <p:cNvPr id="21" name="TextovéPole 2"/>
          <p:cNvSpPr txBox="1">
            <a:spLocks noChangeArrowheads="1"/>
          </p:cNvSpPr>
          <p:nvPr/>
        </p:nvSpPr>
        <p:spPr bwMode="auto">
          <a:xfrm>
            <a:off x="432678" y="4817133"/>
            <a:ext cx="6383002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indent="0" eaLnBrk="1" hangingPunct="1"/>
            <a:r>
              <a:rPr lang="cs-CZ" sz="2000" b="1" dirty="0" smtClean="0"/>
              <a:t>Výtvarná technika u nás známá ze 70. let minulého století. Za dob politické vlády KSČ byla příliš „ZÁPADNÍ“, málo propagovaná i proto, že v podstatě na českém trhu nebylo takové množství kvalitních nástrojů, barev jako dnes. </a:t>
            </a:r>
            <a:endParaRPr lang="cs-CZ" sz="2000" dirty="0"/>
          </a:p>
        </p:txBody>
      </p:sp>
      <p:pic>
        <p:nvPicPr>
          <p:cNvPr id="1027" name="Picture 3" descr="C:\Users\Koděrová\Desktop\dum pracovní\ODK\pistol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2974">
            <a:off x="4397770" y="2400470"/>
            <a:ext cx="4545189" cy="218518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7553087" y="3520687"/>
            <a:ext cx="91311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ovéPole 2"/>
          <p:cNvSpPr txBox="1">
            <a:spLocks noChangeArrowheads="1"/>
          </p:cNvSpPr>
          <p:nvPr/>
        </p:nvSpPr>
        <p:spPr bwMode="auto">
          <a:xfrm>
            <a:off x="432678" y="2255643"/>
            <a:ext cx="4155784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indent="0" algn="ctr" eaLnBrk="1" hangingPunct="1"/>
            <a:r>
              <a:rPr lang="cs-CZ" sz="2400" b="1" dirty="0" smtClean="0">
                <a:solidFill>
                  <a:srgbClr val="0070C0"/>
                </a:solidFill>
              </a:rPr>
              <a:t>Název</a:t>
            </a:r>
            <a:r>
              <a:rPr lang="cs-CZ" sz="2400" dirty="0" smtClean="0"/>
              <a:t> </a:t>
            </a:r>
            <a:r>
              <a:rPr lang="cs-CZ" sz="2400" b="1" dirty="0" smtClean="0"/>
              <a:t>techniky pro malbu pomocí šablon a nástroje – </a:t>
            </a:r>
          </a:p>
          <a:p>
            <a:pPr marL="0" indent="0" algn="ctr" eaLnBrk="1" hangingPunct="1"/>
            <a:r>
              <a:rPr lang="cs-CZ" sz="2400" b="1" dirty="0"/>
              <a:t> </a:t>
            </a:r>
            <a:r>
              <a:rPr lang="cs-CZ" sz="2400" b="1" dirty="0" smtClean="0"/>
              <a:t>   - stříkací pistole, retušovacích štětců.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11773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5728"/>
            <a:ext cx="8934539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9" name="Obdélník 4"/>
          <p:cNvSpPr>
            <a:spLocks noChangeArrowheads="1"/>
          </p:cNvSpPr>
          <p:nvPr/>
        </p:nvSpPr>
        <p:spPr bwMode="auto">
          <a:xfrm>
            <a:off x="8610243" y="6512421"/>
            <a:ext cx="431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500" dirty="0">
                <a:solidFill>
                  <a:srgbClr val="00B0F0"/>
                </a:solidFill>
              </a:rPr>
              <a:t>©c.zuk</a:t>
            </a:r>
          </a:p>
        </p:txBody>
      </p:sp>
      <p:sp>
        <p:nvSpPr>
          <p:cNvPr id="10" name="TextovéPole 2"/>
          <p:cNvSpPr txBox="1">
            <a:spLocks noChangeArrowheads="1"/>
          </p:cNvSpPr>
          <p:nvPr/>
        </p:nvSpPr>
        <p:spPr bwMode="auto">
          <a:xfrm>
            <a:off x="477991" y="1628800"/>
            <a:ext cx="8348152" cy="3046988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indent="0" eaLnBrk="1" hangingPunct="1"/>
            <a:r>
              <a:rPr lang="cs-CZ" sz="2400" b="1" dirty="0">
                <a:solidFill>
                  <a:srgbClr val="0070C0"/>
                </a:solidFill>
              </a:rPr>
              <a:t>V</a:t>
            </a:r>
            <a:r>
              <a:rPr lang="cs-CZ" sz="2400" b="1" dirty="0" smtClean="0">
                <a:solidFill>
                  <a:srgbClr val="0070C0"/>
                </a:solidFill>
              </a:rPr>
              <a:t>ýtvarníci se v </a:t>
            </a:r>
            <a:r>
              <a:rPr lang="cs-CZ" sz="2400" b="1" dirty="0">
                <a:solidFill>
                  <a:srgbClr val="0070C0"/>
                </a:solidFill>
              </a:rPr>
              <a:t>této době </a:t>
            </a:r>
            <a:r>
              <a:rPr lang="cs-CZ" sz="2400" b="1" dirty="0" smtClean="0">
                <a:solidFill>
                  <a:srgbClr val="0070C0"/>
                </a:solidFill>
              </a:rPr>
              <a:t>přesto dokázali prosadit, </a:t>
            </a:r>
            <a:r>
              <a:rPr lang="cs-CZ" sz="2400" b="1" dirty="0">
                <a:solidFill>
                  <a:srgbClr val="0070C0"/>
                </a:solidFill>
              </a:rPr>
              <a:t>ale  prodrali se kvalitou </a:t>
            </a:r>
            <a:r>
              <a:rPr lang="cs-CZ" sz="2400" b="1" dirty="0" smtClean="0">
                <a:solidFill>
                  <a:srgbClr val="0070C0"/>
                </a:solidFill>
              </a:rPr>
              <a:t>obrazů (zejména plakátovou a reklamní tvorbou) </a:t>
            </a:r>
            <a:r>
              <a:rPr lang="cs-CZ" sz="2400" b="1" dirty="0">
                <a:solidFill>
                  <a:srgbClr val="0070C0"/>
                </a:solidFill>
              </a:rPr>
              <a:t>mezi americké hvězdy </a:t>
            </a:r>
            <a:r>
              <a:rPr lang="cs-CZ" sz="2400" b="1" dirty="0" smtClean="0">
                <a:solidFill>
                  <a:srgbClr val="0070C0"/>
                </a:solidFill>
              </a:rPr>
              <a:t>techniky AIRBRUSH ( např. Karel </a:t>
            </a:r>
            <a:r>
              <a:rPr lang="cs-CZ" sz="2400" b="1" dirty="0">
                <a:solidFill>
                  <a:srgbClr val="0070C0"/>
                </a:solidFill>
              </a:rPr>
              <a:t>Kopic </a:t>
            </a:r>
            <a:endParaRPr lang="cs-CZ" sz="2400" b="1" dirty="0" smtClean="0">
              <a:solidFill>
                <a:srgbClr val="0070C0"/>
              </a:solidFill>
            </a:endParaRPr>
          </a:p>
          <a:p>
            <a:pPr marL="0" indent="0" eaLnBrk="1" hangingPunct="1"/>
            <a:r>
              <a:rPr lang="cs-CZ" sz="2400" b="1" dirty="0" smtClean="0">
                <a:solidFill>
                  <a:srgbClr val="0070C0"/>
                </a:solidFill>
              </a:rPr>
              <a:t>ze </a:t>
            </a:r>
            <a:r>
              <a:rPr lang="cs-CZ" sz="2400" b="1" dirty="0">
                <a:solidFill>
                  <a:srgbClr val="0070C0"/>
                </a:solidFill>
              </a:rPr>
              <a:t>Severních Čech</a:t>
            </a:r>
            <a:r>
              <a:rPr lang="cs-CZ" sz="2400" b="1" dirty="0" smtClean="0">
                <a:solidFill>
                  <a:srgbClr val="0070C0"/>
                </a:solidFill>
              </a:rPr>
              <a:t>). V </a:t>
            </a:r>
            <a:r>
              <a:rPr lang="cs-CZ" sz="2400" b="1" dirty="0">
                <a:solidFill>
                  <a:srgbClr val="0070C0"/>
                </a:solidFill>
              </a:rPr>
              <a:t>dnešní době je tato technika velmi populární </a:t>
            </a:r>
            <a:r>
              <a:rPr lang="cs-CZ" sz="2400" b="1" dirty="0" smtClean="0">
                <a:solidFill>
                  <a:srgbClr val="0070C0"/>
                </a:solidFill>
              </a:rPr>
              <a:t>mezi „autotuningáři“, motorkáři, pronikla do oblasti vrcholového sportu (ručně pomalované helmy hokejistů, snowboardy, scateboardy), podporuje zejména reklamní tvorbu (návrhy obalů výrobků – džusy Relax, balené vody…) apod.</a:t>
            </a:r>
            <a:endParaRPr lang="cs-CZ" sz="2400" dirty="0"/>
          </a:p>
        </p:txBody>
      </p:sp>
      <p:pic>
        <p:nvPicPr>
          <p:cNvPr id="1026" name="Picture 2" descr="C:\Users\Koděrová\Desktop\záloha\motorka\Video1492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75" y="377386"/>
            <a:ext cx="7056784" cy="621597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5724128" y="6280170"/>
            <a:ext cx="91311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Koděrová\Desktop\záloha\motorka\Video1491a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047" y="341463"/>
            <a:ext cx="4877305" cy="279933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6637240" y="3042138"/>
            <a:ext cx="91311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Koděrová\Desktop\záloha\motorka\I 136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316" y="25600"/>
            <a:ext cx="4552333" cy="652594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6119352" y="6099829"/>
            <a:ext cx="91311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96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116632"/>
            <a:ext cx="8816377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16632" y="171128"/>
            <a:ext cx="8676456" cy="659735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pic>
        <p:nvPicPr>
          <p:cNvPr id="1026" name="Picture 2" descr="C:\Users\Koděrová\Desktop\dum pracovní\ODK\6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32" y="332656"/>
            <a:ext cx="4432300" cy="484663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oděrová\Desktop\dum pracovní\ODK\pomůcky, nástroje\100_96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55928">
            <a:off x="4316061" y="1835543"/>
            <a:ext cx="3820228" cy="508407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2085274" y="5301208"/>
            <a:ext cx="93088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rgbClr val="002060"/>
                </a:solidFill>
              </a:rPr>
              <a:t>Archiv autora  </a:t>
            </a:r>
          </a:p>
          <a:p>
            <a:r>
              <a:rPr lang="cs-CZ" sz="1000" b="1" dirty="0">
                <a:solidFill>
                  <a:srgbClr val="002060"/>
                </a:solidFill>
              </a:rPr>
              <a:t> </a:t>
            </a:r>
            <a:r>
              <a:rPr lang="cs-CZ" sz="1000" b="1" dirty="0" smtClean="0">
                <a:solidFill>
                  <a:srgbClr val="002060"/>
                </a:solidFill>
              </a:rPr>
              <a:t>    </a:t>
            </a:r>
            <a:r>
              <a:rPr lang="cs-CZ" sz="800" b="1" dirty="0" smtClean="0">
                <a:solidFill>
                  <a:srgbClr val="002060"/>
                </a:solidFill>
              </a:rPr>
              <a:t>©</a:t>
            </a:r>
            <a:r>
              <a:rPr lang="cs-CZ" sz="1000" b="1" dirty="0" smtClean="0">
                <a:solidFill>
                  <a:srgbClr val="002060"/>
                </a:solidFill>
              </a:rPr>
              <a:t>c.zuk</a:t>
            </a:r>
            <a:endParaRPr lang="cs-CZ" sz="1000" b="1" dirty="0">
              <a:solidFill>
                <a:srgbClr val="00206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7452320" y="5835026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sp>
        <p:nvSpPr>
          <p:cNvPr id="14" name="Obdélník 13"/>
          <p:cNvSpPr/>
          <p:nvPr/>
        </p:nvSpPr>
        <p:spPr>
          <a:xfrm>
            <a:off x="2267745" y="2970202"/>
            <a:ext cx="13203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dirty="0">
                <a:solidFill>
                  <a:srgbClr val="0070C0"/>
                </a:solidFill>
              </a:rPr>
              <a:t>©</a:t>
            </a:r>
            <a:r>
              <a:rPr lang="cs-CZ" b="1" dirty="0">
                <a:solidFill>
                  <a:srgbClr val="0070C0"/>
                </a:solidFill>
              </a:rPr>
              <a:t>c.zuk 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4369169" y="332656"/>
            <a:ext cx="4467877" cy="1969770"/>
          </a:xfrm>
          <a:prstGeom prst="rect">
            <a:avLst/>
          </a:prstGeom>
          <a:solidFill>
            <a:srgbClr val="9EF4F2"/>
          </a:solidFill>
          <a:effectLst/>
        </p:spPr>
        <p:txBody>
          <a:bodyPr wrap="square" rtlCol="0">
            <a:spAutoFit/>
          </a:bodyPr>
          <a:lstStyle/>
          <a:p>
            <a:r>
              <a:rPr lang="cs-CZ" sz="2200" b="1" dirty="0" smtClean="0">
                <a:solidFill>
                  <a:srgbClr val="7030A0"/>
                </a:solidFill>
              </a:rPr>
              <a:t>Základní postup v technice airbrush:</a:t>
            </a:r>
          </a:p>
          <a:p>
            <a:r>
              <a:rPr lang="cs-CZ" sz="2000" b="1" dirty="0" smtClean="0"/>
              <a:t>1. Příprava potřebných šablon (ruční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výroba nebo zakoupené sady tvarů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z papírů, plastů)</a:t>
            </a:r>
          </a:p>
          <a:p>
            <a:r>
              <a:rPr lang="cs-CZ" sz="2000" b="1" dirty="0" smtClean="0"/>
              <a:t>2. Stříkání – vrstvení barvy</a:t>
            </a:r>
          </a:p>
          <a:p>
            <a:r>
              <a:rPr lang="cs-CZ" sz="2000" b="1" dirty="0" smtClean="0"/>
              <a:t>3. Dokončovací úpravy díla - štětce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332780" y="4634711"/>
            <a:ext cx="4509418" cy="1938992"/>
          </a:xfrm>
          <a:prstGeom prst="rect">
            <a:avLst/>
          </a:prstGeom>
          <a:solidFill>
            <a:schemeClr val="bg2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Základní vybavení pro techniku airbrush: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Kompresor na vzduch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Pistole na rozstřik barev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Šablony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Nástroje k výrobě šablon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Materiál na šablony</a:t>
            </a:r>
          </a:p>
        </p:txBody>
      </p:sp>
    </p:spTree>
    <p:extLst>
      <p:ext uri="{BB962C8B-B14F-4D97-AF65-F5344CB8AC3E}">
        <p14:creationId xmlns:p14="http://schemas.microsoft.com/office/powerpoint/2010/main" val="239592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/>
      <p:bldP spid="15" grpId="0" animBg="1"/>
      <p:bldP spid="16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116632"/>
            <a:ext cx="8816377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16632" y="171128"/>
            <a:ext cx="8676456" cy="659735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pic>
        <p:nvPicPr>
          <p:cNvPr id="1027" name="Picture 3" descr="C:\Users\Koděrová\Desktop\dum pracovní\ODK\bunda křivák-zakázka-detai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10" y="698394"/>
            <a:ext cx="7760069" cy="583099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420459" y="388302"/>
            <a:ext cx="4237620" cy="523220"/>
          </a:xfrm>
          <a:prstGeom prst="rect">
            <a:avLst/>
          </a:prstGeom>
          <a:solidFill>
            <a:srgbClr val="92FD0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   Speciální barvy airbrush</a:t>
            </a:r>
            <a:endParaRPr lang="cs-CZ" sz="2800" dirty="0"/>
          </a:p>
        </p:txBody>
      </p:sp>
      <p:sp>
        <p:nvSpPr>
          <p:cNvPr id="9" name="Obdélník 8"/>
          <p:cNvSpPr/>
          <p:nvPr/>
        </p:nvSpPr>
        <p:spPr>
          <a:xfrm>
            <a:off x="1218958" y="5589240"/>
            <a:ext cx="13203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dirty="0">
                <a:solidFill>
                  <a:srgbClr val="0070C0"/>
                </a:solidFill>
              </a:rPr>
              <a:t>©</a:t>
            </a:r>
            <a:r>
              <a:rPr lang="cs-CZ" b="1" dirty="0">
                <a:solidFill>
                  <a:srgbClr val="0070C0"/>
                </a:solidFill>
              </a:rPr>
              <a:t>c.zuk 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413671" y="5189130"/>
            <a:ext cx="93088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rgbClr val="002060"/>
                </a:solidFill>
              </a:rPr>
              <a:t>Archiv autora  </a:t>
            </a:r>
          </a:p>
          <a:p>
            <a:r>
              <a:rPr lang="cs-CZ" sz="1000" b="1" dirty="0">
                <a:solidFill>
                  <a:srgbClr val="002060"/>
                </a:solidFill>
              </a:rPr>
              <a:t> </a:t>
            </a:r>
            <a:r>
              <a:rPr lang="cs-CZ" sz="1000" b="1" dirty="0" smtClean="0">
                <a:solidFill>
                  <a:srgbClr val="002060"/>
                </a:solidFill>
              </a:rPr>
              <a:t>    </a:t>
            </a:r>
            <a:r>
              <a:rPr lang="cs-CZ" sz="800" b="1" dirty="0" smtClean="0">
                <a:solidFill>
                  <a:srgbClr val="002060"/>
                </a:solidFill>
              </a:rPr>
              <a:t>©</a:t>
            </a:r>
            <a:r>
              <a:rPr lang="cs-CZ" sz="1000" b="1" dirty="0" smtClean="0">
                <a:solidFill>
                  <a:srgbClr val="002060"/>
                </a:solidFill>
              </a:rPr>
              <a:t>c.zuk</a:t>
            </a:r>
            <a:endParaRPr lang="cs-CZ" sz="1000" b="1" dirty="0">
              <a:solidFill>
                <a:srgbClr val="00206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220072" y="413431"/>
            <a:ext cx="3312368" cy="224676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Prodávají se v sadách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 a v setech.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Pouze dovozové barvy:</a:t>
            </a:r>
          </a:p>
          <a:p>
            <a:r>
              <a:rPr lang="cs-CZ" sz="2000" b="1" dirty="0" smtClean="0"/>
              <a:t>      olejové, vodou ředitelné,    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 emailové, speciální.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Retušovací a nanášecí štětce.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5940152" y="5467068"/>
            <a:ext cx="1368152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Punk bunda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583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  <p:bldP spid="11" grpId="0" animBg="1"/>
      <p:bldP spid="12" grpId="0" build="p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116632"/>
            <a:ext cx="8816377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pic>
        <p:nvPicPr>
          <p:cNvPr id="4098" name="Picture 2" descr="C:\Users\Koděrová\Desktop\dum pracovní\ODK\pomůcky, nástroje\100_96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6" y="241921"/>
            <a:ext cx="8602448" cy="646396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611560" y="5116847"/>
            <a:ext cx="930883" cy="24622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pic>
        <p:nvPicPr>
          <p:cNvPr id="4099" name="Picture 3" descr="C:\Users\Koděrová\Desktop\dum pracovní\ODK\pomůcky, nástroje\100_96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6" y="404664"/>
            <a:ext cx="4328602" cy="576064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827584" y="707473"/>
            <a:ext cx="3096344" cy="584775"/>
          </a:xfrm>
          <a:prstGeom prst="rect">
            <a:avLst/>
          </a:prstGeom>
          <a:solidFill>
            <a:srgbClr val="92FD0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  barvy do pistolí</a:t>
            </a:r>
            <a:endParaRPr lang="cs-CZ" sz="3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458486" y="5098990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392001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116632"/>
            <a:ext cx="8816377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16632" y="171128"/>
            <a:ext cx="8676456" cy="659735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pic>
        <p:nvPicPr>
          <p:cNvPr id="3074" name="Picture 2" descr="C:\Users\Koděrová\Desktop\dum pracovní\ODK\pomůcky, nástroje\101_0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8083178" cy="607378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647426" y="755537"/>
            <a:ext cx="3744692" cy="584775"/>
          </a:xfrm>
          <a:prstGeom prst="rect">
            <a:avLst/>
          </a:prstGeom>
          <a:solidFill>
            <a:srgbClr val="92FD0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   Retušovací štětce</a:t>
            </a:r>
            <a:endParaRPr lang="cs-CZ" sz="3200" dirty="0"/>
          </a:p>
        </p:txBody>
      </p:sp>
      <p:pic>
        <p:nvPicPr>
          <p:cNvPr id="3075" name="Picture 3" descr="C:\Users\Koděrová\Desktop\dum pracovní\ODK\pomůcky, nástroje\100_96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66" y="476672"/>
            <a:ext cx="4229894" cy="562927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799826" y="817091"/>
            <a:ext cx="3592292" cy="461665"/>
          </a:xfrm>
          <a:prstGeom prst="rect">
            <a:avLst/>
          </a:prstGeom>
          <a:solidFill>
            <a:srgbClr val="92FD0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       speciální ředidlo</a:t>
            </a:r>
            <a:endParaRPr lang="cs-CZ" sz="2400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7092280" y="4877871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3461235" y="1556792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80492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/>
      <p:bldP spid="13" grpId="0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2267</TotalTime>
  <Words>914</Words>
  <Application>Microsoft Office PowerPoint</Application>
  <PresentationFormat>Předvádění na obrazovce (4:3)</PresentationFormat>
  <Paragraphs>234</Paragraphs>
  <Slides>20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1" baseType="lpstr"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c.zuk</dc:creator>
  <cp:lastModifiedBy>c.zuk</cp:lastModifiedBy>
  <cp:revision>334</cp:revision>
  <dcterms:created xsi:type="dcterms:W3CDTF">2014-01-15T11:11:34Z</dcterms:created>
  <dcterms:modified xsi:type="dcterms:W3CDTF">2014-05-07T07:42:54Z</dcterms:modified>
</cp:coreProperties>
</file>