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8" r:id="rId2"/>
    <p:sldId id="283" r:id="rId3"/>
    <p:sldId id="309" r:id="rId4"/>
    <p:sldId id="284" r:id="rId5"/>
    <p:sldId id="300" r:id="rId6"/>
    <p:sldId id="310" r:id="rId7"/>
    <p:sldId id="313" r:id="rId8"/>
    <p:sldId id="314" r:id="rId9"/>
    <p:sldId id="317" r:id="rId10"/>
    <p:sldId id="319" r:id="rId11"/>
    <p:sldId id="312" r:id="rId12"/>
    <p:sldId id="316" r:id="rId13"/>
    <p:sldId id="315" r:id="rId14"/>
    <p:sldId id="318" r:id="rId15"/>
    <p:sldId id="311" r:id="rId16"/>
    <p:sldId id="261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860"/>
    <a:srgbClr val="92FD03"/>
    <a:srgbClr val="FFFF15"/>
    <a:srgbClr val="FFFF66"/>
    <a:srgbClr val="6EEEEB"/>
    <a:srgbClr val="13666F"/>
    <a:srgbClr val="13596F"/>
    <a:srgbClr val="1E89AA"/>
    <a:srgbClr val="F8770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4" autoAdjust="0"/>
    <p:restoredTop sz="94660"/>
  </p:normalViewPr>
  <p:slideViewPr>
    <p:cSldViewPr>
      <p:cViewPr>
        <p:scale>
          <a:sx n="66" d="100"/>
          <a:sy n="66" d="100"/>
        </p:scale>
        <p:origin x="-55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4C7C0-1FE3-4156-BBEE-F1F3F3A1A592}" type="datetimeFigureOut">
              <a:rPr lang="cs-CZ" smtClean="0"/>
              <a:t>27. 4. 2014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37AF1-AFA7-4CF9-BCEB-5A1D31D513C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35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37AF1-AFA7-4CF9-BCEB-5A1D31D513C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905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B979AF-DDE6-4754-9352-C2C2555B2A49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D25A60-F329-4A03-8674-3B104D051619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3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47BD80-F913-45C3-84D3-B3A8ED66E2C0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A44D96-CF14-47BB-B491-711CCD405818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7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CC0666-B175-42E7-8482-F7AD2987BE68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D4F369-5661-48DE-9864-FB2A8FE5BDEB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065AB-A1D8-4ECF-88E2-47DF35F7A646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017878-AB09-4AAF-A1FE-5CB8F3FAC495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27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1FDF6-A477-432C-8935-8E371A93CC11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CCDA4-AB99-4142-91F5-EC32988457C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73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FF0229-7265-4ABE-848A-0F342D254963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0421C4-88A7-4530-99CE-11AA3BF4A34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2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94B292-D8EE-4A86-B57A-85FD02EC1542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5D2BEC-E9C1-452D-B824-BADB1926BBB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0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06C55E-D2BF-4A3C-9856-ACD83F7E85E4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0031F9-9BD0-436D-8CED-D21A18C93906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9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088A0-4CCC-492C-ABB0-B1757D4D7999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D6376-CF3E-471F-8871-854CDE4403AE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8A0DF-79DA-47A7-B7B7-E0E89378BBF5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854EE8-D8A4-46C2-8D00-023108E4C80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8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F163CB-D441-4076-8C6E-627FD5594A21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15CD18-9741-4FAA-BEAC-B52359BA5401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7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BB67498-CF6F-4920-922D-0D24ED7E6AEE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DA2E395-0DDC-4926-8583-4F67D1F85C64}" type="slidenum"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/>
          <a:p>
            <a:pPr eaLnBrk="1" hangingPunct="1"/>
            <a:endParaRPr dirty="0" smtClean="0">
              <a:latin typeface="Calibri" pitchFamily="34" charset="0"/>
            </a:endParaRP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2" y="115888"/>
            <a:ext cx="8818359" cy="6626225"/>
          </a:xfrm>
          <a:solidFill>
            <a:srgbClr val="F4F9AD"/>
          </a:solidFill>
        </p:spPr>
      </p:pic>
      <p:sp>
        <p:nvSpPr>
          <p:cNvPr id="2052" name="Zástupný symbol pro text 5"/>
          <p:cNvSpPr txBox="1">
            <a:spLocks noGrp="1"/>
          </p:cNvSpPr>
          <p:nvPr>
            <p:ph type="body" sz="half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0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3200" b="1" dirty="0" smtClean="0">
                <a:solidFill>
                  <a:srgbClr val="FFFF00"/>
                </a:solidFill>
              </a:rPr>
              <a:t>                   </a:t>
            </a:r>
            <a:endParaRPr sz="72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4800" b="1" dirty="0" smtClean="0">
                <a:solidFill>
                  <a:srgbClr val="002060"/>
                </a:solidFill>
              </a:rPr>
              <a:t>    </a:t>
            </a:r>
            <a:r>
              <a:rPr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090875"/>
              </p:ext>
            </p:extLst>
          </p:nvPr>
        </p:nvGraphicFramePr>
        <p:xfrm>
          <a:off x="723900" y="981075"/>
          <a:ext cx="7715250" cy="3600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840"/>
                <a:gridCol w="1871094"/>
                <a:gridCol w="821034"/>
                <a:gridCol w="237667"/>
                <a:gridCol w="129332"/>
                <a:gridCol w="993883"/>
                <a:gridCol w="1058700"/>
                <a:gridCol w="1058700"/>
              </a:tblGrid>
              <a:tr h="109376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3.2._27_18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Výtvarné techniky 2     Akvarel, Kvaš, Tempera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2. 2014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95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terminologií v odborném kreslení, s  odborným názvoslovím předmětu Odborné kreslení.</a:t>
                      </a: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pracovními listy pro žáky                     cílová skupina žáků: 16 – 19 let</a:t>
                      </a: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97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196975"/>
            <a:ext cx="32766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196975"/>
            <a:ext cx="8064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3900" y="5157788"/>
            <a:ext cx="7735888" cy="6921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00" b="1" i="1" dirty="0">
                <a:latin typeface="+mn-lt"/>
                <a:cs typeface="+mn-cs"/>
              </a:rPr>
              <a:t> Autorem materiálu a všech jeho částí, není-li uvedeno jinak, je Zuzana Koděrová.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00" b="1" i="1" dirty="0">
                <a:latin typeface="+mn-lt"/>
                <a:cs typeface="+mn-cs"/>
              </a:rPr>
              <a:t>Dostupné z Metodického portálu www.rvp.cz, ISSN: 1802-4785. Provozuje Národní ústav pro vzdělávání,       školské poradenské zařízení a zařízení pro další vzdělávání pedagogických pracovníků (NÚV).“ </a:t>
            </a:r>
          </a:p>
        </p:txBody>
      </p:sp>
      <p:sp>
        <p:nvSpPr>
          <p:cNvPr id="11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11859709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4098" name="Picture 2" descr="C:\Users\Koděrová\Desktop\dum pracovní\ODK\pomůcky, nástroje\100_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8" y="436019"/>
            <a:ext cx="8295163" cy="62330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55576" y="738046"/>
            <a:ext cx="36982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Akvarelové pastelky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452320" y="491825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707739" y="2636912"/>
            <a:ext cx="3899284" cy="3785652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Nahrazují často drahé akvarelové barvy.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Roztírají se vodou.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Prodávají se v sadách i setech.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Pro delší užívání jsou opatřeny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i tlakovými, masážními body.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Značkové pastelky :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např. Mánes, Koh - I – Noor,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Leonardo da Vinci, Rubens,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Gioconda, Diesel, </a:t>
            </a:r>
            <a:r>
              <a:rPr lang="cs-CZ" sz="2000" b="1" dirty="0" err="1" smtClean="0">
                <a:solidFill>
                  <a:srgbClr val="002060"/>
                </a:solidFill>
              </a:rPr>
              <a:t>Winsor</a:t>
            </a:r>
            <a:r>
              <a:rPr lang="cs-CZ" sz="2000" b="1" dirty="0" smtClean="0">
                <a:solidFill>
                  <a:srgbClr val="002060"/>
                </a:solidFill>
              </a:rPr>
              <a:t>, apod.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Obtížně se mísí, proto jsou výhodné sady více odstínů.</a:t>
            </a:r>
          </a:p>
        </p:txBody>
      </p:sp>
    </p:spTree>
    <p:extLst>
      <p:ext uri="{BB962C8B-B14F-4D97-AF65-F5344CB8AC3E}">
        <p14:creationId xmlns:p14="http://schemas.microsoft.com/office/powerpoint/2010/main" val="4816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8908782" cy="6574087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5" name="Obdélník 1"/>
          <p:cNvSpPr/>
          <p:nvPr/>
        </p:nvSpPr>
        <p:spPr>
          <a:xfrm>
            <a:off x="2339752" y="332655"/>
            <a:ext cx="3960440" cy="997261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anchor="ctr" anchorCtr="0" compatLnSpc="1"/>
          <a:lstStyle/>
          <a:p>
            <a:pPr algn="ctr"/>
            <a:r>
              <a:rPr lang="cs-CZ" sz="6000" b="1" dirty="0" smtClean="0">
                <a:solidFill>
                  <a:srgbClr val="002060"/>
                </a:solidFill>
                <a:latin typeface="Tempus Sans ITC" pitchFamily="82" charset="0"/>
              </a:rPr>
              <a:t>Kvaš</a:t>
            </a:r>
            <a:endParaRPr lang="cs-CZ" sz="6000" b="1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539552" y="1628800"/>
            <a:ext cx="5359244" cy="1261884"/>
          </a:xfrm>
          <a:prstGeom prst="rect">
            <a:avLst/>
          </a:prstGeom>
          <a:solidFill>
            <a:srgbClr val="6EEEEB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sz="2400" b="1" dirty="0" smtClean="0"/>
              <a:t>Název</a:t>
            </a:r>
            <a:r>
              <a:rPr lang="cs-CZ" sz="2400" dirty="0" smtClean="0"/>
              <a:t> </a:t>
            </a:r>
            <a:r>
              <a:rPr lang="cs-CZ" sz="2400" b="1" dirty="0" smtClean="0"/>
              <a:t>techniky pro malbu </a:t>
            </a:r>
            <a:r>
              <a:rPr lang="cs-CZ" sz="2800" b="1" dirty="0" smtClean="0">
                <a:solidFill>
                  <a:srgbClr val="13666F"/>
                </a:solidFill>
              </a:rPr>
              <a:t>polokrycími vodovými barvami</a:t>
            </a:r>
            <a:r>
              <a:rPr lang="cs-CZ" sz="2400" b="1" dirty="0" smtClean="0"/>
              <a:t>, obsahují bělobu – podobná akvarelu.</a:t>
            </a:r>
            <a:endParaRPr lang="cs-CZ" sz="2400" b="1" dirty="0"/>
          </a:p>
        </p:txBody>
      </p:sp>
      <p:sp>
        <p:nvSpPr>
          <p:cNvPr id="8" name="TextovéPole 2"/>
          <p:cNvSpPr txBox="1">
            <a:spLocks noChangeArrowheads="1"/>
          </p:cNvSpPr>
          <p:nvPr/>
        </p:nvSpPr>
        <p:spPr bwMode="auto">
          <a:xfrm>
            <a:off x="539552" y="3284983"/>
            <a:ext cx="535924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sz="2400" b="1" dirty="0" smtClean="0"/>
              <a:t>Barvy se nanášejí vlasovými štětci od tmavých ke světlým tónům.</a:t>
            </a:r>
            <a:endParaRPr lang="cs-CZ" sz="2400" b="1" dirty="0"/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539552" y="4437112"/>
            <a:ext cx="535924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sz="2400" b="1" dirty="0" smtClean="0"/>
              <a:t>Podkladovým materiálem je papír, karton, lepenka – ta se před malbou mírně navlhčí a podmalovává řídkou barvou.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8483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1026" name="Picture 2" descr="C:\Users\Koděrová\Desktop\dum pracovní\ODK\100_7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" y="638136"/>
            <a:ext cx="7881259" cy="58742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527922" y="413048"/>
            <a:ext cx="3240360" cy="1200329"/>
          </a:xfrm>
          <a:prstGeom prst="rect">
            <a:avLst/>
          </a:prstGeom>
          <a:solidFill>
            <a:srgbClr val="6EEEEB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sz="2400" b="1" dirty="0" smtClean="0"/>
              <a:t>Je to přechodová technika od akvarelu </a:t>
            </a:r>
          </a:p>
          <a:p>
            <a:pPr marL="0" indent="0" eaLnBrk="1" hangingPunct="1"/>
            <a:r>
              <a:rPr lang="cs-CZ" sz="2400" b="1" dirty="0"/>
              <a:t> </a:t>
            </a:r>
            <a:r>
              <a:rPr lang="cs-CZ" sz="2400" b="1" dirty="0" smtClean="0"/>
              <a:t>   k tempeře.</a:t>
            </a:r>
            <a:endParaRPr lang="cs-CZ" sz="2400" b="1" dirty="0"/>
          </a:p>
        </p:txBody>
      </p:sp>
      <p:sp>
        <p:nvSpPr>
          <p:cNvPr id="8" name="Obdélník 7"/>
          <p:cNvSpPr/>
          <p:nvPr/>
        </p:nvSpPr>
        <p:spPr>
          <a:xfrm>
            <a:off x="7090289" y="1244045"/>
            <a:ext cx="858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©</a:t>
            </a:r>
            <a:r>
              <a:rPr lang="cs-CZ" b="1" dirty="0" smtClean="0"/>
              <a:t>c.zuk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948264" y="5934707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27922" y="1844824"/>
            <a:ext cx="2283336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Podkladová ředěná malba</a:t>
            </a:r>
            <a:endParaRPr lang="cs-CZ" sz="24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31640" y="3356992"/>
            <a:ext cx="44221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Barevný kontrast = světlo se pak maluje nánosem hustější běloby.</a:t>
            </a:r>
            <a:endParaRPr lang="cs-CZ" sz="2400" b="1" dirty="0"/>
          </a:p>
        </p:txBody>
      </p:sp>
      <p:pic>
        <p:nvPicPr>
          <p:cNvPr id="1027" name="Picture 3" descr="C:\Users\Koděrová\Desktop\dum pracovní\ODK\pomůcky, nástroje\0144_9011612_velky_01kvašové barvy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37" y="3999601"/>
            <a:ext cx="5934683" cy="20518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>
            <a:off x="2811257" y="2412613"/>
            <a:ext cx="1914047" cy="304582"/>
          </a:xfrm>
          <a:prstGeom prst="straightConnector1">
            <a:avLst/>
          </a:prstGeom>
          <a:ln w="57150">
            <a:solidFill>
              <a:srgbClr val="FFFF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812192" y="5871663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2" grpId="0" animBg="1"/>
      <p:bldP spid="11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5" name="Obdélník 1"/>
          <p:cNvSpPr/>
          <p:nvPr/>
        </p:nvSpPr>
        <p:spPr>
          <a:xfrm>
            <a:off x="1259632" y="304187"/>
            <a:ext cx="3960440" cy="997261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anchor="ctr" anchorCtr="0" compatLnSpc="1"/>
          <a:lstStyle/>
          <a:p>
            <a:pPr algn="ctr"/>
            <a:r>
              <a:rPr lang="cs-CZ" sz="6000" b="1" dirty="0" smtClean="0">
                <a:solidFill>
                  <a:srgbClr val="002060"/>
                </a:solidFill>
                <a:latin typeface="Tempus Sans ITC" pitchFamily="82" charset="0"/>
              </a:rPr>
              <a:t>Tempera</a:t>
            </a:r>
            <a:endParaRPr lang="cs-CZ" sz="6000" b="1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5536" y="1537590"/>
            <a:ext cx="3924436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15"/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92FD03"/>
                </a:solidFill>
              </a:rPr>
              <a:t>Historicky nejstarší technika, mícháním barev  této techniky vzniká obrovské množství odstínů.</a:t>
            </a:r>
          </a:p>
        </p:txBody>
      </p:sp>
      <p:pic>
        <p:nvPicPr>
          <p:cNvPr id="2050" name="Picture 2" descr="C:\Users\Koděrová\Desktop\dum pracovní\ODK\pomůcky, nástroje\101_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93" y="802818"/>
            <a:ext cx="4448339" cy="59199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děrová\Desktop\dum pracovní\ODK\pomůcky, nástroje\101_005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17" y="3072835"/>
            <a:ext cx="4540936" cy="3230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164288" y="5979385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12192" y="5871663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2050" name="Picture 2" descr="C:\Users\Koděrová\Desktop\dum pracovní\ODK\pomůcky, nástroje\101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8473"/>
            <a:ext cx="8685882" cy="65266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16632" y="353142"/>
            <a:ext cx="3312368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temperové barvy</a:t>
            </a:r>
            <a:endParaRPr lang="cs-CZ" sz="3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24328" y="609329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16506" y="1196752"/>
            <a:ext cx="537963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Tlumené barvy s krycí schopností.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Rychle schnou na materiálu.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Zanechávají hustou, pastózní stopu.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Ředí se vodou, obsahují pojiva.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9591" y="3471802"/>
            <a:ext cx="7965803" cy="2554545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 minulosti si je malíři sami míchali z drcených nerostů, přírodnin, květů a jako pojivo často používali vaječný bílek (zanechal vysoký lesk </a:t>
            </a:r>
          </a:p>
          <a:p>
            <a:r>
              <a:rPr lang="cs-CZ" sz="2000" b="1" dirty="0" smtClean="0"/>
              <a:t>      barvy na materiálu).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Nejdokonalejší odstíny vznikly již na začátku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renesance, v dalších dobách se dokonce některé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barvy odstíny pojmenovávali po malířích, kteří preferovali v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obrazech nejvíce jeden tón (např. Shagalova modř, Picasova růžová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Tiziannova běloba, apod.)</a:t>
            </a:r>
            <a:endParaRPr lang="cs-CZ" sz="2000" b="1" dirty="0"/>
          </a:p>
        </p:txBody>
      </p:sp>
      <p:pic>
        <p:nvPicPr>
          <p:cNvPr id="2051" name="Picture 3" descr="C:\Users\Koděrová\Desktop\dum pracovní\ODK\pomůcky, nástroje\100_0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0" y="275984"/>
            <a:ext cx="8789686" cy="63876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584991" y="6075439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16506" y="4752000"/>
            <a:ext cx="4633926" cy="1323439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Prodávají se v tubách nebo kelímcích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Značkové tempery mají také jména slavných malířů (Mánes, Rembrandt,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Picasso apod.)</a:t>
            </a:r>
            <a:endParaRPr lang="cs-CZ" sz="20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309" y="386686"/>
            <a:ext cx="8768928" cy="65890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2431699" y="6283167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4166149" y="353142"/>
            <a:ext cx="452858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s-CZ" sz="2400" b="1" dirty="0" smtClean="0"/>
              <a:t>Střední třídy temper mají značky: Koh – I – Noor, Studio, Art, Colour apod.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400" b="1" dirty="0" smtClean="0"/>
              <a:t>Jsou kvalitního složení, pouze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se musí čas od času před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použitím promísit pojivo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uvnitř tuby mírným tlakem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na obal tempery.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  V kelímkovém balení se pojivo </a:t>
            </a:r>
            <a:r>
              <a:rPr lang="cs-CZ" sz="2400" b="1" dirty="0"/>
              <a:t> </a:t>
            </a:r>
            <a:r>
              <a:rPr lang="cs-CZ" sz="2400" b="1" dirty="0" smtClean="0"/>
              <a:t>  </a:t>
            </a:r>
          </a:p>
          <a:p>
            <a:r>
              <a:rPr lang="cs-CZ" sz="2400" b="1" dirty="0" smtClean="0"/>
              <a:t>       tempery rovněž usazuje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na povrchu, protože barevný  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pigment je těžší než pojivo.</a:t>
            </a:r>
            <a:endParaRPr lang="cs-CZ" sz="2400" b="1" dirty="0"/>
          </a:p>
        </p:txBody>
      </p:sp>
      <p:pic>
        <p:nvPicPr>
          <p:cNvPr id="23" name="Picture 4" descr="C:\Users\Koděrová\Desktop\dum pracovní\ODK\pomůcky, nástroje\100_02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973"/>
            <a:ext cx="4268359" cy="46887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4865253" y="5770790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6" name="Picture 7" descr="C:\Users\Koděrová\Desktop\dum pracovní\ODK\101_01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" y="191923"/>
            <a:ext cx="8952644" cy="65557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3106321" y="2413252"/>
            <a:ext cx="963306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599962" y="652636"/>
            <a:ext cx="3024337" cy="369332"/>
          </a:xfrm>
          <a:prstGeom prst="rect">
            <a:avLst/>
          </a:prstGeom>
          <a:solidFill>
            <a:srgbClr val="74E8BC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  Malba temperou na dřevo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324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" grpId="0" build="p" animBg="1"/>
      <p:bldP spid="11" grpId="0" build="p" animBg="1"/>
      <p:bldP spid="14" grpId="0"/>
      <p:bldP spid="12" grpId="0" animBg="1"/>
      <p:bldP spid="21" grpId="0"/>
      <p:bldP spid="22" grpId="0" animBg="1"/>
      <p:bldP spid="25" grpId="0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6" name="Obdélník 5"/>
          <p:cNvSpPr/>
          <p:nvPr/>
        </p:nvSpPr>
        <p:spPr>
          <a:xfrm>
            <a:off x="611559" y="491030"/>
            <a:ext cx="8214583" cy="5472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899592" y="49103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Pracovní list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99592" y="928717"/>
            <a:ext cx="518457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105860"/>
                </a:solidFill>
              </a:rPr>
              <a:t>Navrhni a namaluj temperami na formát A3 plakát volné tématiky:</a:t>
            </a:r>
            <a:endParaRPr lang="cs-CZ" sz="2000" b="1" dirty="0">
              <a:solidFill>
                <a:srgbClr val="10586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99592" y="2257838"/>
            <a:ext cx="324036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Navrhni plakát, vyber si téma </a:t>
            </a:r>
            <a:r>
              <a:rPr lang="cs-CZ" sz="2000" b="1" dirty="0" smtClean="0"/>
              <a:t>plakátu: historický </a:t>
            </a:r>
            <a:r>
              <a:rPr lang="cs-CZ" sz="2000" b="1" dirty="0" smtClean="0"/>
              <a:t>nebo </a:t>
            </a:r>
            <a:r>
              <a:rPr lang="cs-CZ" sz="2000" b="1" dirty="0" smtClean="0"/>
              <a:t>současný.</a:t>
            </a:r>
            <a:endParaRPr lang="cs-CZ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Můžeš použít </a:t>
            </a:r>
            <a:r>
              <a:rPr lang="cs-CZ" sz="2000" b="1" dirty="0" smtClean="0"/>
              <a:t>i tuto předlohu</a:t>
            </a:r>
            <a:r>
              <a:rPr lang="cs-CZ" sz="2000" b="1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Míchej barvy podle své dovednosti a fantazie</a:t>
            </a:r>
            <a:r>
              <a:rPr lang="cs-CZ" sz="2000" b="1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Maluj štětci.</a:t>
            </a:r>
            <a:endParaRPr lang="cs-CZ" sz="2000" b="1" dirty="0" smtClean="0"/>
          </a:p>
        </p:txBody>
      </p:sp>
      <p:pic>
        <p:nvPicPr>
          <p:cNvPr id="3074" name="Picture 2" descr="C:\Users\Koděrová\Desktop\dum pracovní\ODK\0 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23" y="1828855"/>
            <a:ext cx="3913766" cy="275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159583" y="1428745"/>
            <a:ext cx="963306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6" y="188640"/>
            <a:ext cx="8720547" cy="6552728"/>
          </a:xfrm>
          <a:solidFill>
            <a:srgbClr val="F4F9AD"/>
          </a:solidFill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0316" y="3140968"/>
            <a:ext cx="6478468" cy="7829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   Použitá 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95516" y="4149080"/>
            <a:ext cx="6463268" cy="60939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FFFF00"/>
                </a:solidFill>
              </a:rPr>
              <a:t>archiv </a:t>
            </a:r>
            <a:r>
              <a:rPr lang="cs-CZ" sz="1400" b="1" dirty="0">
                <a:solidFill>
                  <a:srgbClr val="FF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FFFF00"/>
                </a:solidFill>
              </a:rPr>
              <a:t>Zuzana. : </a:t>
            </a:r>
            <a:r>
              <a:rPr lang="cs-CZ" sz="1400" b="1" i="1" dirty="0">
                <a:solidFill>
                  <a:srgbClr val="FFFF00"/>
                </a:solidFill>
              </a:rPr>
              <a:t>fotografie</a:t>
            </a:r>
            <a:r>
              <a:rPr lang="cs-CZ" sz="1400" b="1" dirty="0">
                <a:solidFill>
                  <a:srgbClr val="FFFF00"/>
                </a:solidFill>
              </a:rPr>
              <a:t>: </a:t>
            </a:r>
            <a:r>
              <a:rPr lang="cs-CZ" sz="1400" b="1" i="1" dirty="0">
                <a:solidFill>
                  <a:srgbClr val="FFFF00"/>
                </a:solidFill>
              </a:rPr>
              <a:t>galerie c.zuk  </a:t>
            </a:r>
            <a:r>
              <a:rPr lang="cs-CZ" sz="1400" b="1" i="1" dirty="0" smtClean="0">
                <a:solidFill>
                  <a:srgbClr val="FFFF00"/>
                </a:solidFill>
              </a:rPr>
              <a:t>2000-2014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Autorem fotografií, není-li uvedeno jinak, je Zuzana Koděrová. Autor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(Zuzana Koděrová) souhlasí s 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3399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7" y="115888"/>
            <a:ext cx="8818359" cy="6626225"/>
          </a:xfrm>
          <a:solidFill>
            <a:srgbClr val="F4F9AD"/>
          </a:solidFill>
        </p:spPr>
      </p:pic>
      <p:sp>
        <p:nvSpPr>
          <p:cNvPr id="3075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786846" y="2038488"/>
            <a:ext cx="7385553" cy="283067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" name="TextovéPole 1"/>
          <p:cNvSpPr txBox="1"/>
          <p:nvPr/>
        </p:nvSpPr>
        <p:spPr>
          <a:xfrm>
            <a:off x="906024" y="2038488"/>
            <a:ext cx="7638678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7200" b="1" kern="0" dirty="0">
                <a:solidFill>
                  <a:srgbClr val="FFFF00"/>
                </a:solidFill>
                <a:latin typeface="Tempus Sans ITC" pitchFamily="82"/>
                <a:cs typeface="+mn-cs"/>
              </a:rPr>
              <a:t> Odborné kreslení</a:t>
            </a:r>
          </a:p>
        </p:txBody>
      </p:sp>
      <p:sp>
        <p:nvSpPr>
          <p:cNvPr id="10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1" name="TextovéPole 1"/>
          <p:cNvSpPr txBox="1"/>
          <p:nvPr/>
        </p:nvSpPr>
        <p:spPr>
          <a:xfrm>
            <a:off x="1535855" y="3359295"/>
            <a:ext cx="6480720" cy="9233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5400" b="1" kern="0" dirty="0" smtClean="0">
                <a:solidFill>
                  <a:srgbClr val="66FF33"/>
                </a:solidFill>
                <a:latin typeface="Tempus Sans ITC" pitchFamily="82"/>
              </a:rPr>
              <a:t>Výtvarné techniky 2</a:t>
            </a:r>
            <a:endParaRPr lang="cs-CZ" sz="5400" b="1" kern="0" dirty="0">
              <a:solidFill>
                <a:srgbClr val="66FF33"/>
              </a:solidFill>
              <a:latin typeface="Tempus Sans ITC" pitchFamily="82"/>
            </a:endParaRPr>
          </a:p>
        </p:txBody>
      </p:sp>
    </p:spTree>
    <p:extLst>
      <p:ext uri="{BB962C8B-B14F-4D97-AF65-F5344CB8AC3E}">
        <p14:creationId xmlns:p14="http://schemas.microsoft.com/office/powerpoint/2010/main" val="18831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3" y="123434"/>
            <a:ext cx="8818359" cy="6626225"/>
          </a:xfrm>
          <a:solidFill>
            <a:srgbClr val="F4F9AD"/>
          </a:solidFill>
        </p:spPr>
      </p:pic>
      <p:sp>
        <p:nvSpPr>
          <p:cNvPr id="3075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85183" y="1834353"/>
            <a:ext cx="8640960" cy="244827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0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1" name="TextovéPole 1"/>
          <p:cNvSpPr txBox="1"/>
          <p:nvPr/>
        </p:nvSpPr>
        <p:spPr>
          <a:xfrm>
            <a:off x="1000281" y="1834353"/>
            <a:ext cx="3018665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kern="0" dirty="0" smtClean="0">
                <a:solidFill>
                  <a:srgbClr val="F8770C"/>
                </a:solidFill>
                <a:latin typeface="Tempus Sans ITC" pitchFamily="82"/>
              </a:rPr>
              <a:t>Akvarel</a:t>
            </a:r>
            <a:endParaRPr lang="cs-CZ" sz="6000" b="1" kern="0" dirty="0">
              <a:solidFill>
                <a:srgbClr val="F8770C"/>
              </a:solidFill>
              <a:latin typeface="Tempus Sans ITC" pitchFamily="82"/>
            </a:endParaRPr>
          </a:p>
        </p:txBody>
      </p:sp>
      <p:sp>
        <p:nvSpPr>
          <p:cNvPr id="12" name="TextovéPole 1"/>
          <p:cNvSpPr txBox="1"/>
          <p:nvPr/>
        </p:nvSpPr>
        <p:spPr>
          <a:xfrm>
            <a:off x="4211960" y="3739656"/>
            <a:ext cx="3312368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kern="0" dirty="0" smtClean="0">
                <a:solidFill>
                  <a:srgbClr val="FFFF15"/>
                </a:solidFill>
                <a:latin typeface="Tempus Sans ITC" pitchFamily="82"/>
              </a:rPr>
              <a:t>Tempera</a:t>
            </a:r>
            <a:endParaRPr lang="cs-CZ" sz="6000" b="1" kern="0" dirty="0">
              <a:solidFill>
                <a:srgbClr val="FFFF15"/>
              </a:solidFill>
              <a:latin typeface="Tempus Sans ITC" pitchFamily="82"/>
            </a:endParaRPr>
          </a:p>
        </p:txBody>
      </p:sp>
      <p:sp>
        <p:nvSpPr>
          <p:cNvPr id="14" name="TextovéPole 1"/>
          <p:cNvSpPr txBox="1"/>
          <p:nvPr/>
        </p:nvSpPr>
        <p:spPr>
          <a:xfrm>
            <a:off x="2872489" y="2723993"/>
            <a:ext cx="2292914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kern="0" dirty="0" smtClean="0">
                <a:solidFill>
                  <a:srgbClr val="66FF33"/>
                </a:solidFill>
                <a:latin typeface="Tempus Sans ITC" pitchFamily="82"/>
              </a:rPr>
              <a:t>Kvaš</a:t>
            </a:r>
            <a:endParaRPr lang="cs-CZ" sz="6000" b="1" kern="0" dirty="0">
              <a:solidFill>
                <a:srgbClr val="66FF33"/>
              </a:solidFill>
              <a:latin typeface="Tempus Sans ITC" pitchFamily="82"/>
            </a:endParaRPr>
          </a:p>
        </p:txBody>
      </p:sp>
    </p:spTree>
    <p:extLst>
      <p:ext uri="{BB962C8B-B14F-4D97-AF65-F5344CB8AC3E}">
        <p14:creationId xmlns:p14="http://schemas.microsoft.com/office/powerpoint/2010/main" val="22952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1" y="95250"/>
            <a:ext cx="8816247" cy="6624638"/>
          </a:xfrm>
          <a:solidFill>
            <a:srgbClr val="F4F9AD"/>
          </a:solidFill>
        </p:spPr>
      </p:pic>
      <p:sp>
        <p:nvSpPr>
          <p:cNvPr id="4099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424323" y="476672"/>
            <a:ext cx="8295010" cy="59924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103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99592" y="6021288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Koděrová\Desktop\dum pracovní\ODK\pomůcky, nástroje\100_0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6" y="539151"/>
            <a:ext cx="7808652" cy="5867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"/>
          <p:cNvSpPr/>
          <p:nvPr/>
        </p:nvSpPr>
        <p:spPr>
          <a:xfrm>
            <a:off x="2915815" y="487523"/>
            <a:ext cx="3458503" cy="1053645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anchor="ctr" anchorCtr="0" compatLnSpc="1"/>
          <a:lstStyle/>
          <a:p>
            <a:pPr algn="ctr"/>
            <a:r>
              <a:rPr lang="cs-CZ" sz="6000" b="1" dirty="0" smtClean="0">
                <a:solidFill>
                  <a:srgbClr val="002060"/>
                </a:solidFill>
                <a:latin typeface="Tempus Sans ITC" pitchFamily="82" charset="0"/>
              </a:rPr>
              <a:t>Akvarel</a:t>
            </a:r>
            <a:endParaRPr lang="cs-CZ" sz="6000" b="1" dirty="0">
              <a:solidFill>
                <a:srgbClr val="002060"/>
              </a:solidFill>
              <a:latin typeface="Tempus Sans ITC" pitchFamily="82" charset="0"/>
            </a:endParaRPr>
          </a:p>
        </p:txBody>
      </p:sp>
      <p:sp>
        <p:nvSpPr>
          <p:cNvPr id="20" name="TextovéPole 2"/>
          <p:cNvSpPr txBox="1">
            <a:spLocks noChangeArrowheads="1"/>
          </p:cNvSpPr>
          <p:nvPr/>
        </p:nvSpPr>
        <p:spPr bwMode="auto">
          <a:xfrm>
            <a:off x="724924" y="1988840"/>
            <a:ext cx="471117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sz="3600" b="1" dirty="0" smtClean="0">
                <a:solidFill>
                  <a:srgbClr val="0070C0"/>
                </a:solidFill>
              </a:rPr>
              <a:t>Název</a:t>
            </a:r>
            <a:r>
              <a:rPr lang="cs-CZ" sz="2000" dirty="0" smtClean="0"/>
              <a:t> </a:t>
            </a:r>
            <a:r>
              <a:rPr lang="cs-CZ" sz="2800" b="1" dirty="0" smtClean="0"/>
              <a:t>techniky pro malbu vodovými barvami</a:t>
            </a:r>
            <a:endParaRPr lang="cs-CZ" sz="2800" b="1" dirty="0"/>
          </a:p>
        </p:txBody>
      </p:sp>
      <p:sp>
        <p:nvSpPr>
          <p:cNvPr id="21" name="TextovéPole 2"/>
          <p:cNvSpPr txBox="1">
            <a:spLocks noChangeArrowheads="1"/>
          </p:cNvSpPr>
          <p:nvPr/>
        </p:nvSpPr>
        <p:spPr bwMode="auto">
          <a:xfrm>
            <a:off x="781017" y="3472901"/>
            <a:ext cx="293528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sz="3600" b="1" dirty="0" smtClean="0">
                <a:solidFill>
                  <a:srgbClr val="0070C0"/>
                </a:solidFill>
              </a:rPr>
              <a:t>AQUA = </a:t>
            </a:r>
            <a:r>
              <a:rPr lang="cs-CZ" sz="2800" b="1" dirty="0" smtClean="0"/>
              <a:t>voda</a:t>
            </a:r>
            <a:r>
              <a:rPr lang="cs-CZ" sz="2000" dirty="0" smtClean="0"/>
              <a:t> </a:t>
            </a:r>
            <a:endParaRPr lang="cs-CZ" sz="20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430841" y="5999494"/>
            <a:ext cx="913112" cy="215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" y="115416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11560" y="491030"/>
            <a:ext cx="7488832" cy="5472609"/>
          </a:xfrm>
          <a:prstGeom prst="rect">
            <a:avLst/>
          </a:prstGeom>
          <a:solidFill>
            <a:srgbClr val="10586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324528" y="2091185"/>
            <a:ext cx="1086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©</a:t>
            </a:r>
            <a:r>
              <a:rPr lang="cs-CZ" dirty="0" smtClean="0"/>
              <a:t>c.zuk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115616" y="488957"/>
            <a:ext cx="5544616" cy="2308324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Technika již ve starém Egyptě.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Na papyrové svitky malovali barvami, vyrobenými z rostlin.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Krása techniky je v slabých vrstvách odstínů, které se na sebe systematicky vážou.</a:t>
            </a:r>
          </a:p>
        </p:txBody>
      </p:sp>
      <p:pic>
        <p:nvPicPr>
          <p:cNvPr id="2050" name="Picture 2" descr="C:\Users\Koděrová\Desktop\záloha\egypt výstava\Fotografie209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36912"/>
            <a:ext cx="5129706" cy="35302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7430841" y="5999494"/>
            <a:ext cx="913112" cy="215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728"/>
            <a:ext cx="89345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547664" y="326032"/>
            <a:ext cx="6048672" cy="18158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B0F0"/>
                </a:solidFill>
              </a:rPr>
              <a:t> Barvy se vrství na sebe, při větším  </a:t>
            </a:r>
          </a:p>
          <a:p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</a:rPr>
              <a:t>počtu vrstev, nebo hustotě barvy se </a:t>
            </a:r>
          </a:p>
          <a:p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</a:rPr>
              <a:t>ztrácí průsvitnost a lidské oko je </a:t>
            </a:r>
          </a:p>
          <a:p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</a:rPr>
              <a:t>schopné vnímat jen poslední vrstvu.</a:t>
            </a:r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3074" name="Picture 2" descr="C:\Users\Koděrová\Desktop\záloha\egypt výstava\Fotografie2135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41914"/>
            <a:ext cx="3168352" cy="44021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děrová\Desktop\záloha\egypt výstava\Fotografie213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2924944"/>
            <a:ext cx="3673475" cy="34956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197336" y="6176866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516216" y="5947429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4098" name="Picture 2" descr="C:\Users\Koděrová\Desktop\dum pracovní\ODK\pomůcky, nástroje\100_025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61" y="1371762"/>
            <a:ext cx="5586413" cy="51323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55576" y="404664"/>
            <a:ext cx="712879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002060"/>
                </a:solidFill>
              </a:rPr>
              <a:t>Patří mezi nejstarší výtvarné potřeby.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Roztírají se vodou štětci</a:t>
            </a:r>
            <a:r>
              <a:rPr lang="cs-CZ" sz="24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rgbClr val="002060"/>
                </a:solidFill>
              </a:rPr>
              <a:t>Obraz namalovaný barvami se lakuje běžnými laky, 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aby se lazurová tenká vrstva nesprášila.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5576" y="3429000"/>
            <a:ext cx="3744416" cy="2123658"/>
          </a:xfrm>
          <a:prstGeom prst="rect">
            <a:avLst/>
          </a:prstGeom>
          <a:solidFill>
            <a:srgbClr val="FFFF15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</a:t>
            </a:r>
            <a:r>
              <a:rPr lang="cs-CZ" sz="3200" b="1" dirty="0" smtClean="0">
                <a:solidFill>
                  <a:srgbClr val="002060"/>
                </a:solidFill>
              </a:rPr>
              <a:t>Značkové barvy: </a:t>
            </a:r>
          </a:p>
          <a:p>
            <a:r>
              <a:rPr lang="cs-CZ" sz="2000" b="1" dirty="0" smtClean="0">
                <a:solidFill>
                  <a:srgbClr val="002060"/>
                </a:solidFill>
              </a:rPr>
              <a:t>např. Mánes, Umton</a:t>
            </a:r>
            <a:r>
              <a:rPr lang="cs-CZ" sz="2000" b="1" dirty="0">
                <a:solidFill>
                  <a:srgbClr val="002060"/>
                </a:solidFill>
              </a:rPr>
              <a:t>, </a:t>
            </a:r>
            <a:r>
              <a:rPr lang="cs-CZ" sz="2000" b="1" dirty="0" smtClean="0">
                <a:solidFill>
                  <a:srgbClr val="002060"/>
                </a:solidFill>
              </a:rPr>
              <a:t>Gioconda, Winsor, Koh - I – Noor, apod.</a:t>
            </a:r>
          </a:p>
          <a:p>
            <a:r>
              <a:rPr lang="cs-CZ" sz="2000" b="1" dirty="0" smtClean="0">
                <a:solidFill>
                  <a:srgbClr val="002060"/>
                </a:solidFill>
              </a:rPr>
              <a:t>Lehce se mísí, proto jsou výhodné sady jen základních odstínů</a:t>
            </a:r>
          </a:p>
          <a:p>
            <a:r>
              <a:rPr lang="cs-CZ" sz="2000" b="1" dirty="0" smtClean="0">
                <a:solidFill>
                  <a:srgbClr val="002060"/>
                </a:solidFill>
              </a:rPr>
              <a:t>(nejen cenově).</a:t>
            </a:r>
          </a:p>
        </p:txBody>
      </p:sp>
    </p:spTree>
    <p:extLst>
      <p:ext uri="{BB962C8B-B14F-4D97-AF65-F5344CB8AC3E}">
        <p14:creationId xmlns:p14="http://schemas.microsoft.com/office/powerpoint/2010/main" val="11189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5122" name="Picture 2" descr="C:\Users\Koděrová\Desktop\dum pracovní\ODK\pomůcky, nástroje\100_0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21" y="620688"/>
            <a:ext cx="7712822" cy="57954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404664"/>
            <a:ext cx="2838645" cy="224676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FF00"/>
                </a:solidFill>
              </a:rPr>
              <a:t>Značkové akvarelové barvy jsou prodávány </a:t>
            </a:r>
          </a:p>
          <a:p>
            <a:pPr algn="ctr"/>
            <a:r>
              <a:rPr lang="cs-CZ" sz="2800" b="1" dirty="0">
                <a:solidFill>
                  <a:srgbClr val="FFFF00"/>
                </a:solidFill>
              </a:rPr>
              <a:t>v</a:t>
            </a:r>
            <a:r>
              <a:rPr lang="cs-CZ" sz="2800" b="1" dirty="0" smtClean="0">
                <a:solidFill>
                  <a:srgbClr val="FFFF00"/>
                </a:solidFill>
              </a:rPr>
              <a:t> uměleckých</a:t>
            </a:r>
          </a:p>
          <a:p>
            <a:pPr algn="ctr"/>
            <a:r>
              <a:rPr lang="cs-CZ" sz="2800" b="1" dirty="0" smtClean="0">
                <a:solidFill>
                  <a:srgbClr val="FFFF00"/>
                </a:solidFill>
              </a:rPr>
              <a:t>Sadách.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814858" y="5733256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Koděrová\Desktop\dum pracovní\ODK\pomůcky, nástroje\100_0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55" y="404664"/>
            <a:ext cx="7980988" cy="59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948264" y="5934707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403648" y="620107"/>
            <a:ext cx="4745045" cy="18158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B0F0"/>
                </a:solidFill>
              </a:rPr>
              <a:t>Pro techniku akvarelu jsou vhodné anilínové vodové barvy (mají pestré odstíny modré, žluté, fialové a zelené</a:t>
            </a:r>
            <a:endParaRPr lang="cs-CZ" sz="2800" b="1" dirty="0">
              <a:solidFill>
                <a:srgbClr val="00B0F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115615" y="2918269"/>
            <a:ext cx="5400601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 této technice je nejdůležitější nástroj, jaký zvolíme pro samotnou malbu</a:t>
            </a:r>
            <a:endParaRPr lang="cs-CZ" sz="2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201534" y="4393267"/>
            <a:ext cx="5574817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Jemné tahy linií – kulaté štětce slabé.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Vrstvy podkladových tónů – ploché </a:t>
            </a:r>
          </a:p>
          <a:p>
            <a:r>
              <a:rPr lang="cs-CZ" sz="2000" b="1" dirty="0" smtClean="0"/>
              <a:t>      s měkkým vlasem, aby neničil strukturu papíru.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636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 animBg="1"/>
      <p:bldP spid="11" grpId="1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  <a:ln w="38100"/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6146" name="Picture 2" descr="C:\Users\Koděrová\Desktop\dum pracovní\ODK\pomůcky, nástroje\100_9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985"/>
            <a:ext cx="6156076" cy="46257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508104" y="4670956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Koděrová\Desktop\dum pracovní\ODK\pomůcky, nástroje\100_9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56" y="280409"/>
            <a:ext cx="4680520" cy="622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5576" y="5301208"/>
            <a:ext cx="2592288" cy="92333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Akvarel je náchylný na vlhko, je dobré obrazy nalakovat</a:t>
            </a:r>
            <a:endParaRPr lang="cs-CZ" b="1" dirty="0">
              <a:solidFill>
                <a:srgbClr val="FFFF00"/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3347864" y="4778678"/>
            <a:ext cx="3275756" cy="984195"/>
          </a:xfrm>
          <a:prstGeom prst="straightConnector1">
            <a:avLst/>
          </a:prstGeom>
          <a:ln w="38100">
            <a:solidFill>
              <a:srgbClr val="FFFF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C:\Users\Koděrová\Desktop\dum pracovní\ODK\pomůcky, nástroje\101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3109" y="1748109"/>
            <a:ext cx="5375412" cy="44504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4"/>
          <p:cNvSpPr>
            <a:spLocks noChangeArrowheads="1"/>
          </p:cNvSpPr>
          <p:nvPr/>
        </p:nvSpPr>
        <p:spPr bwMode="auto">
          <a:xfrm>
            <a:off x="6633226" y="1291968"/>
            <a:ext cx="1296144" cy="55399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cs-CZ" sz="1400" dirty="0" smtClean="0"/>
              <a:t>Archiv autora ©</a:t>
            </a:r>
            <a:r>
              <a:rPr lang="cs-CZ" sz="1600" dirty="0" smtClean="0"/>
              <a:t>c.zuk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167844" y="5826985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55576" y="836712"/>
            <a:ext cx="2268252" cy="120032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Štětce je užitečné chránit, často mají akvarelové štětce velmi jemný vlas.</a:t>
            </a:r>
            <a:endParaRPr lang="cs-CZ" b="1" dirty="0"/>
          </a:p>
        </p:txBody>
      </p:sp>
      <p:pic>
        <p:nvPicPr>
          <p:cNvPr id="6149" name="Picture 5" descr="C:\Users\Koděrová\Desktop\dum pracovní\ODK\100_76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45" y="101677"/>
            <a:ext cx="8582283" cy="64488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7500172" y="5762873"/>
            <a:ext cx="858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©</a:t>
            </a:r>
            <a:r>
              <a:rPr lang="cs-CZ" b="1" dirty="0" smtClean="0"/>
              <a:t>c.zuk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67733" y="553435"/>
            <a:ext cx="2808312" cy="9233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Akvarel malován pouze vlasovým štětcem č. 0 a 2</a:t>
            </a:r>
          </a:p>
          <a:p>
            <a:r>
              <a:rPr lang="cs-CZ" dirty="0" smtClean="0"/>
              <a:t>(formát A2)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4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936</Words>
  <Application>Microsoft Office PowerPoint</Application>
  <PresentationFormat>Předvádění na obrazovce (4:3)</PresentationFormat>
  <Paragraphs>190</Paragraphs>
  <Slides>16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267</cp:revision>
  <dcterms:created xsi:type="dcterms:W3CDTF">2014-01-15T11:11:34Z</dcterms:created>
  <dcterms:modified xsi:type="dcterms:W3CDTF">2014-04-27T19:48:58Z</dcterms:modified>
</cp:coreProperties>
</file>