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82" r:id="rId2"/>
    <p:sldId id="283" r:id="rId3"/>
    <p:sldId id="284" r:id="rId4"/>
    <p:sldId id="285" r:id="rId5"/>
    <p:sldId id="292" r:id="rId6"/>
    <p:sldId id="279" r:id="rId7"/>
    <p:sldId id="287" r:id="rId8"/>
    <p:sldId id="288" r:id="rId9"/>
    <p:sldId id="289" r:id="rId10"/>
    <p:sldId id="290" r:id="rId11"/>
    <p:sldId id="291" r:id="rId12"/>
    <p:sldId id="293" r:id="rId13"/>
    <p:sldId id="296" r:id="rId14"/>
    <p:sldId id="297" r:id="rId15"/>
    <p:sldId id="294" r:id="rId16"/>
    <p:sldId id="276" r:id="rId17"/>
    <p:sldId id="278" r:id="rId18"/>
    <p:sldId id="298" r:id="rId19"/>
    <p:sldId id="261" r:id="rId2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18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DE43"/>
    <a:srgbClr val="6EEEEB"/>
    <a:srgbClr val="92FD03"/>
    <a:srgbClr val="66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Styl s motivem 1 – zvýraznění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96" autoAdjust="0"/>
    <p:restoredTop sz="94660"/>
  </p:normalViewPr>
  <p:slideViewPr>
    <p:cSldViewPr>
      <p:cViewPr>
        <p:scale>
          <a:sx n="66" d="100"/>
          <a:sy n="66" d="100"/>
        </p:scale>
        <p:origin x="-630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4C7C0-1FE3-4156-BBEE-F1F3F3A1A592}" type="datetimeFigureOut">
              <a:rPr lang="cs-CZ" smtClean="0"/>
              <a:t>27. 4. 2014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C37AF1-AFA7-4CF9-BCEB-5A1D31D513C3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03351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37AF1-AFA7-4CF9-BCEB-5A1D31D513C3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319051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Podnadpis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B979AF-DDE6-4754-9352-C2C2555B2A49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FD25A60-F329-4A03-8674-3B104D051619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88329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47BD80-F913-45C3-84D3-B3A8ED66E2C0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A44D96-CF14-47BB-B491-711CCD405818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15760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CC0666-B175-42E7-8482-F7AD2987BE68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D4F369-5661-48DE-9864-FB2A8FE5BDEB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4105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6065AB-A1D8-4ECF-88E2-47DF35F7A646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017878-AB09-4AAF-A1FE-5CB8F3FAC495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5274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01FDF6-A477-432C-8935-8E371A93CC11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55CCDA4-AB99-4142-91F5-EC32988457C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9734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BFF0229-7265-4ABE-848A-0F342D254963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90421C4-88A7-4530-99CE-11AA3BF4A342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262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294B292-D8EE-4A86-B57A-85FD02EC1542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8" name="Zástupný symbol pro zápatí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9" name="Zástupný symbol pro číslo snímk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5D2BEC-E9C1-452D-B824-BADB1926BBB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75046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06C55E-D2BF-4A3C-9856-ACD83F7E85E4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4" name="Zástupný symbol pro zápatí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5" name="Zástupný symbol pro číslo snímk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10031F9-9BD0-436D-8CED-D21A18C93906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66929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A088A0-4CCC-492C-ABB0-B1757D4D7999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3" name="Zástupný symbol pro zápatí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číslo snímk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70D6376-CF3E-471F-8871-854CDE4403AE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35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08A0DF-79DA-47A7-B7B7-E0E89378BBF5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2854EE8-D8A4-46C2-8D00-023108E4C804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7843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cs-CZ" dirty="0"/>
          </a:p>
        </p:txBody>
      </p:sp>
      <p:sp>
        <p:nvSpPr>
          <p:cNvPr id="4" name="Zástupný symbol pro text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2F163CB-D441-4076-8C6E-627FD5594A21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6" name="Zástupný symbol pro zápatí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 dirty="0"/>
          </a:p>
        </p:txBody>
      </p:sp>
      <p:sp>
        <p:nvSpPr>
          <p:cNvPr id="7" name="Zástupný symbol pro číslo snímk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15CD18-9741-4FAA-BEAC-B52359BA5401}" type="slidenum"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873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BB67498-CF6F-4920-922D-0D24ED7E6AEE}" type="datetime1">
              <a:rPr lang="cs-CZ"/>
              <a:pPr lvl="0"/>
              <a:t>27. 4. 2014</a:t>
            </a:fld>
            <a:endParaRPr lang="cs-CZ" dirty="0"/>
          </a:p>
        </p:txBody>
      </p:sp>
      <p:sp>
        <p:nvSpPr>
          <p:cNvPr id="5" name="Zástupný symbol pro zápatí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cs-CZ" dirty="0"/>
          </a:p>
        </p:txBody>
      </p:sp>
      <p:sp>
        <p:nvSpPr>
          <p:cNvPr id="6" name="Zástupný symbol pro číslo snímk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DA2E395-0DDC-4926-8583-4F67D1F85C64}" type="slidenum"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cs-CZ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cs-CZ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cs-CZ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cs-CZ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Nadpis 3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/>
          <a:p>
            <a:pPr eaLnBrk="1" hangingPunct="1"/>
            <a:endParaRPr dirty="0" smtClean="0">
              <a:latin typeface="Calibri" pitchFamily="34" charset="0"/>
            </a:endParaRPr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115888"/>
            <a:ext cx="8816975" cy="6626225"/>
          </a:xfrm>
          <a:solidFill>
            <a:srgbClr val="F4F9AD"/>
          </a:solidFill>
        </p:spPr>
      </p:pic>
      <p:sp>
        <p:nvSpPr>
          <p:cNvPr id="2052" name="Zástupný symbol pro text 5"/>
          <p:cNvSpPr txBox="1">
            <a:spLocks noGrp="1"/>
          </p:cNvSpPr>
          <p:nvPr>
            <p:ph type="body" sz="half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28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4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0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3200" b="1" dirty="0" smtClean="0">
                <a:solidFill>
                  <a:srgbClr val="FFFF00"/>
                </a:solidFill>
              </a:rPr>
              <a:t>                   </a:t>
            </a:r>
            <a:endParaRPr sz="72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4800" b="1" dirty="0" smtClean="0">
                <a:solidFill>
                  <a:srgbClr val="002060"/>
                </a:solidFill>
              </a:rPr>
              <a:t>    </a:t>
            </a:r>
            <a:r>
              <a:rPr sz="5400" b="1" dirty="0" smtClean="0">
                <a:solidFill>
                  <a:srgbClr val="002060"/>
                </a:solidFill>
              </a:rPr>
              <a:t>    </a:t>
            </a: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5989539"/>
              </p:ext>
            </p:extLst>
          </p:nvPr>
        </p:nvGraphicFramePr>
        <p:xfrm>
          <a:off x="723900" y="981075"/>
          <a:ext cx="7715250" cy="360044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4840"/>
                <a:gridCol w="1871094"/>
                <a:gridCol w="821034"/>
                <a:gridCol w="237667"/>
                <a:gridCol w="129332"/>
                <a:gridCol w="993883"/>
                <a:gridCol w="1058700"/>
                <a:gridCol w="1058700"/>
              </a:tblGrid>
              <a:tr h="1093763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B05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cs-CZ" sz="12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5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Obchodní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akademie a Střední odborná škola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gen. F. Fajtla, Louny, </a:t>
                      </a: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p. o Osvoboditelů </a:t>
                      </a: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380, Louny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projektu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CZ.1.07/1.5.00/34.0052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Číslo sady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 </a:t>
                      </a: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27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effectLst/>
                        </a:rPr>
                        <a:t>Číslo DUM</a:t>
                      </a:r>
                      <a:endParaRPr lang="cs-CZ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effectLst/>
                          <a:latin typeface="Calibri"/>
                        </a:rPr>
                        <a:t>3.2._27_16</a:t>
                      </a:r>
                      <a:endParaRPr lang="cs-CZ" sz="1100" dirty="0">
                        <a:effectLst/>
                        <a:latin typeface="Calibri"/>
                      </a:endParaRPr>
                    </a:p>
                  </a:txBody>
                  <a:tcPr marL="68591" marR="68591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Předmět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Tematický okruh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Kompozice a hloubka obrazu 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Název materiálu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b="1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Odborné</a:t>
                      </a:r>
                      <a:r>
                        <a:rPr lang="cs-CZ" sz="1100" b="1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kreslení</a:t>
                      </a:r>
                      <a:endParaRPr lang="cs-CZ" sz="1100" b="1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Autor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gridSpan="7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Zuzana Koděrová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039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Datum tvorby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18.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 1. 2014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>
                          <a:solidFill>
                            <a:schemeClr val="tx1"/>
                          </a:solidFill>
                          <a:effectLst/>
                        </a:rPr>
                        <a:t>Ročník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cs-CZ" sz="1100" dirty="0" smtClean="0">
                          <a:solidFill>
                            <a:schemeClr val="tx1"/>
                          </a:solidFill>
                          <a:effectLst/>
                          <a:latin typeface="Calibri"/>
                        </a:rPr>
                        <a:t>ARR 1</a:t>
                      </a:r>
                      <a:endParaRPr lang="cs-CZ" sz="1100" dirty="0">
                        <a:solidFill>
                          <a:schemeClr val="tx1"/>
                        </a:solidFill>
                        <a:effectLst/>
                        <a:latin typeface="Calibri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7095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Anotace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Žáci jsou v prezentaci  seznámeni s terminologií v </a:t>
                      </a: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odborném kreslení, </a:t>
                      </a:r>
                      <a:r>
                        <a:rPr kumimoji="0" lang="cs-CZ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s  odborným názvoslovím předmětu </a:t>
                      </a:r>
                      <a:r>
                        <a:rPr kumimoji="0" lang="cs-CZ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Odborné kreslení.</a:t>
                      </a:r>
                      <a:endParaRPr kumimoji="0" lang="cs-CZ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37614">
                <a:tc gridSpan="8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cs-CZ" sz="1200" dirty="0" smtClean="0">
                          <a:solidFill>
                            <a:schemeClr val="tx1"/>
                          </a:solidFill>
                          <a:effectLst/>
                        </a:rPr>
                        <a:t>Metodický pokyn:</a:t>
                      </a:r>
                      <a:r>
                        <a:rPr lang="cs-CZ" sz="11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                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prezentace, výklad s </a:t>
                      </a:r>
                      <a:r>
                        <a:rPr kumimoji="0" lang="cs-CZ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pracovními listy 1, 2 </a:t>
                      </a:r>
                      <a:r>
                        <a:rPr kumimoji="0" lang="cs-CZ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pro žáky                     cílová skupina žáků: 16 – 19 let</a:t>
                      </a:r>
                    </a:p>
                  </a:txBody>
                  <a:tcPr marL="68591" marR="68591" marT="0" marB="0">
                    <a:solidFill>
                      <a:schemeClr val="bg2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2097" name="Obrázek 2" descr="http://mail.centrum.cz/download.php?bid=000058f52b655bb40200d5c9&amp;idx=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638" y="1196975"/>
            <a:ext cx="327660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8" name="Obrázek 1" descr="http://mail.centrum.cz/download.php?bid=000058f52b655bb40200d5c9&amp;idx=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5" y="1196975"/>
            <a:ext cx="806450" cy="81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723900" y="5157788"/>
            <a:ext cx="7735888" cy="69215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00" b="1" i="1" dirty="0">
                <a:latin typeface="+mn-lt"/>
                <a:cs typeface="+mn-cs"/>
              </a:rPr>
              <a:t> Autorem materiálu a všech jeho částí, není-li uvedeno jinak, je Zuzana Koděrová. 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1300" b="1" i="1" dirty="0">
                <a:latin typeface="+mn-lt"/>
                <a:cs typeface="+mn-cs"/>
              </a:rPr>
              <a:t>Dostupné z Metodického portálu www.rvp.cz, ISSN: 1802-4785. Provozuje Národní ústav pro vzdělávání,       školské poradenské zařízení a zařízení pro další vzdělávání pedagogických pracovníků (NÚV).“ </a:t>
            </a:r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62427684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558" y="332656"/>
            <a:ext cx="8979938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7" name="Picture 4" descr="C:\Users\Koděrová\Desktop\dum pracovní\ODK\P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993" y="230832"/>
            <a:ext cx="5778500" cy="40449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Koděrová\Desktop\dum pracovní\ODK\0 1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5340"/>
            <a:ext cx="3750324" cy="511932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39552" y="5517232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6725236" y="3717032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pic>
        <p:nvPicPr>
          <p:cNvPr id="2051" name="Picture 3" descr="C:\Users\Koděrová\Desktop\plochy\plakat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852" y="4275782"/>
            <a:ext cx="4501106" cy="2151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4283968" y="5989487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sp>
        <p:nvSpPr>
          <p:cNvPr id="15" name="Obdélník 14"/>
          <p:cNvSpPr/>
          <p:nvPr/>
        </p:nvSpPr>
        <p:spPr>
          <a:xfrm>
            <a:off x="4246522" y="4280538"/>
            <a:ext cx="516494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/>
              <a:t>©c.zuk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168670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3074" name="Picture 2" descr="C:\Users\Koděrová\Desktop\dum pracovní\ODK\100_7670a-ha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22" y="1013082"/>
            <a:ext cx="7205096" cy="4903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4086611" y="5948423"/>
            <a:ext cx="1328054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autora: „c.zuk“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884790" y="732757"/>
            <a:ext cx="1152128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PC grafika</a:t>
            </a:r>
            <a:endParaRPr lang="cs-CZ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7" name="Picture 5" descr="C:\Users\Koděrová\Desktop\dum pracovní\ODK\100_78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88" y="488283"/>
            <a:ext cx="8301037" cy="56927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ovéPole 12"/>
          <p:cNvSpPr txBox="1"/>
          <p:nvPr/>
        </p:nvSpPr>
        <p:spPr>
          <a:xfrm>
            <a:off x="4086611" y="5950226"/>
            <a:ext cx="1328054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autora: „c.zuk“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776332" y="734383"/>
            <a:ext cx="1540084" cy="36933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Kresba křídou</a:t>
            </a:r>
            <a:endParaRPr lang="cs-CZ" dirty="0"/>
          </a:p>
        </p:txBody>
      </p:sp>
      <p:pic>
        <p:nvPicPr>
          <p:cNvPr id="3079" name="Picture 7" descr="C:\Users\Koděrová\Desktop\dum pracovní\ODK\100_79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70441"/>
            <a:ext cx="7776863" cy="5394660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4524713" y="3345274"/>
            <a:ext cx="1008111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koláž</a:t>
            </a:r>
            <a:endParaRPr lang="cs-CZ" sz="2000" b="1" dirty="0"/>
          </a:p>
        </p:txBody>
      </p:sp>
      <p:sp>
        <p:nvSpPr>
          <p:cNvPr id="18" name="TextovéPole 17"/>
          <p:cNvSpPr txBox="1"/>
          <p:nvPr/>
        </p:nvSpPr>
        <p:spPr>
          <a:xfrm>
            <a:off x="6319776" y="5891499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0" name="Picture 8" descr="C:\Users\Koděrová\Desktop\dum pracovní\PIS\1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78" y="790718"/>
            <a:ext cx="7640810" cy="5316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/>
          <p:cNvSpPr txBox="1"/>
          <p:nvPr/>
        </p:nvSpPr>
        <p:spPr>
          <a:xfrm>
            <a:off x="3598510" y="969846"/>
            <a:ext cx="2304256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Návrh na obal nápoje</a:t>
            </a:r>
            <a:endParaRPr lang="cs-CZ" dirty="0"/>
          </a:p>
        </p:txBody>
      </p:sp>
      <p:sp>
        <p:nvSpPr>
          <p:cNvPr id="21" name="TextovéPole 20"/>
          <p:cNvSpPr txBox="1"/>
          <p:nvPr/>
        </p:nvSpPr>
        <p:spPr>
          <a:xfrm>
            <a:off x="7218885" y="5801510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pic>
        <p:nvPicPr>
          <p:cNvPr id="3081" name="Picture 9" descr="C:\Users\Koděrová\Desktop\dum pracovní\PIS\Amerika 2009-51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30" y="488283"/>
            <a:ext cx="8961208" cy="569277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2123728" y="651633"/>
            <a:ext cx="4392488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  Reklamní deska – USA – city SANTA ROSA </a:t>
            </a:r>
            <a:endParaRPr lang="cs-CZ" b="1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7010556" y="734383"/>
            <a:ext cx="792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27968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7" grpId="0" animBg="1"/>
      <p:bldP spid="10" grpId="0" animBg="1"/>
      <p:bldP spid="18" grpId="0"/>
      <p:bldP spid="11" grpId="0" animBg="1"/>
      <p:bldP spid="21" grpId="0" animBg="1"/>
      <p:bldP spid="12" grpId="0" animBg="1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64920" y="281190"/>
            <a:ext cx="8851747" cy="648300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1026" name="Picture 2" descr="C:\Users\Koděrová\Desktop\dum pracovní\AR\100_997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4" y="930593"/>
            <a:ext cx="4284478" cy="57832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2339752" y="252873"/>
            <a:ext cx="468052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dirty="0" smtClean="0"/>
              <a:t>   Hloubka </a:t>
            </a:r>
            <a:r>
              <a:rPr lang="cs-CZ" sz="4400" dirty="0" smtClean="0">
                <a:latin typeface="+mn-lt"/>
                <a:cs typeface="+mn-cs"/>
              </a:rPr>
              <a:t>obrazu</a:t>
            </a:r>
            <a:endParaRPr lang="cs-CZ" sz="4400" dirty="0">
              <a:latin typeface="+mn-lt"/>
              <a:cs typeface="+mn-cs"/>
            </a:endParaRPr>
          </a:p>
        </p:txBody>
      </p:sp>
      <p:cxnSp>
        <p:nvCxnSpPr>
          <p:cNvPr id="10" name="Přímá spojnice se šipkou 9"/>
          <p:cNvCxnSpPr/>
          <p:nvPr/>
        </p:nvCxnSpPr>
        <p:spPr>
          <a:xfrm flipH="1">
            <a:off x="2909754" y="1556792"/>
            <a:ext cx="2286091" cy="1917396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nice se šipkou 13"/>
          <p:cNvCxnSpPr/>
          <p:nvPr/>
        </p:nvCxnSpPr>
        <p:spPr>
          <a:xfrm>
            <a:off x="611560" y="1369413"/>
            <a:ext cx="2122385" cy="2066933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2558512" y="3274708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H</a:t>
            </a:r>
            <a:endParaRPr lang="cs-CZ" sz="3200" b="1" dirty="0"/>
          </a:p>
        </p:txBody>
      </p:sp>
      <p:cxnSp>
        <p:nvCxnSpPr>
          <p:cNvPr id="24" name="Přímá spojnice se šipkou 23"/>
          <p:cNvCxnSpPr/>
          <p:nvPr/>
        </p:nvCxnSpPr>
        <p:spPr>
          <a:xfrm flipV="1">
            <a:off x="433748" y="3658777"/>
            <a:ext cx="2221106" cy="2453990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ovéPole 24"/>
          <p:cNvSpPr txBox="1"/>
          <p:nvPr/>
        </p:nvSpPr>
        <p:spPr>
          <a:xfrm>
            <a:off x="5195844" y="1089610"/>
            <a:ext cx="355262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b="1" dirty="0" smtClean="0"/>
              <a:t>H</a:t>
            </a:r>
            <a:r>
              <a:rPr lang="cs-CZ" sz="2000" dirty="0" smtClean="0"/>
              <a:t>orizont dává divákovi vjem hloubky prostoru (obrazu, díla.. apod.)</a:t>
            </a:r>
            <a:endParaRPr lang="cs-CZ" sz="2000" dirty="0"/>
          </a:p>
        </p:txBody>
      </p:sp>
      <p:cxnSp>
        <p:nvCxnSpPr>
          <p:cNvPr id="28" name="Přímá spojnice se šipkou 27"/>
          <p:cNvCxnSpPr/>
          <p:nvPr/>
        </p:nvCxnSpPr>
        <p:spPr>
          <a:xfrm flipH="1" flipV="1">
            <a:off x="2915817" y="3658777"/>
            <a:ext cx="1772743" cy="2453990"/>
          </a:xfrm>
          <a:prstGeom prst="straightConnector1">
            <a:avLst/>
          </a:prstGeom>
          <a:ln w="381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ovéPole 28"/>
          <p:cNvSpPr txBox="1"/>
          <p:nvPr/>
        </p:nvSpPr>
        <p:spPr>
          <a:xfrm>
            <a:off x="4771301" y="2515490"/>
            <a:ext cx="3777578" cy="31700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Od dob starověkých vědců </a:t>
            </a:r>
          </a:p>
          <a:p>
            <a:r>
              <a:rPr lang="cs-CZ" sz="2000" dirty="0" smtClean="0"/>
              <a:t>(např. malířů, architektů) hledalo lidstvo nejdokonalejší poměry </a:t>
            </a:r>
          </a:p>
          <a:p>
            <a:r>
              <a:rPr lang="cs-CZ" sz="2000" dirty="0" smtClean="0"/>
              <a:t>a proporce stran těles, prostoru, perspektivu figury i pohybu člověka, proporce v přírodě apod. Poznatky z bádání zaznamenali svým veškerým  uměním. Hloubku vyjádřili také i pomocí principu zlatého řezu v kompozici obrazu.</a:t>
            </a:r>
            <a:endParaRPr lang="cs-CZ" sz="2000" dirty="0"/>
          </a:p>
        </p:txBody>
      </p:sp>
      <p:sp>
        <p:nvSpPr>
          <p:cNvPr id="32" name="TextovéPole 31"/>
          <p:cNvSpPr txBox="1"/>
          <p:nvPr/>
        </p:nvSpPr>
        <p:spPr>
          <a:xfrm>
            <a:off x="5126225" y="5857469"/>
            <a:ext cx="958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</p:spTree>
    <p:extLst>
      <p:ext uri="{BB962C8B-B14F-4D97-AF65-F5344CB8AC3E}">
        <p14:creationId xmlns:p14="http://schemas.microsoft.com/office/powerpoint/2010/main" val="3491461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/>
      <p:bldP spid="25" grpId="0"/>
      <p:bldP spid="29" grpId="0" animBg="1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44342" y="198523"/>
            <a:ext cx="8979938" cy="6481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2504693" y="319257"/>
            <a:ext cx="4298675" cy="707886"/>
          </a:xfrm>
          <a:prstGeom prst="rect">
            <a:avLst/>
          </a:prstGeom>
          <a:solidFill>
            <a:srgbClr val="6EEEEB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 Je pravidlem dělení prostoru, objektu na poměrné výšky a šířky</a:t>
            </a:r>
            <a:endParaRPr lang="cs-CZ" sz="20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83344" y="367896"/>
            <a:ext cx="1656184" cy="523220"/>
          </a:xfrm>
          <a:prstGeom prst="rect">
            <a:avLst/>
          </a:prstGeom>
          <a:solidFill>
            <a:srgbClr val="6EEEEB"/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Zlatý řez</a:t>
            </a:r>
            <a:endParaRPr lang="cs-CZ" sz="2800" b="1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6095310" y="3127320"/>
            <a:ext cx="2520280" cy="1323439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Obdélník je rozdělený HORIZONTÁLOU </a:t>
            </a:r>
            <a:endParaRPr lang="cs-CZ" sz="2000" b="1" dirty="0" smtClean="0"/>
          </a:p>
          <a:p>
            <a:r>
              <a:rPr lang="cs-CZ" sz="2000" b="1" dirty="0" smtClean="0"/>
              <a:t>ve </a:t>
            </a:r>
            <a:r>
              <a:rPr lang="cs-CZ" sz="2000" b="1" dirty="0"/>
              <a:t>výšce pěti osmin zleva i zprava</a:t>
            </a:r>
          </a:p>
        </p:txBody>
      </p:sp>
      <p:sp>
        <p:nvSpPr>
          <p:cNvPr id="12" name="TextovéPole 11"/>
          <p:cNvSpPr txBox="1"/>
          <p:nvPr/>
        </p:nvSpPr>
        <p:spPr>
          <a:xfrm>
            <a:off x="779060" y="4869160"/>
            <a:ext cx="6024308" cy="101566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2000" b="1" dirty="0"/>
              <a:t>v této výšce vznikne </a:t>
            </a:r>
            <a:r>
              <a:rPr lang="cs-CZ" sz="2000" b="1" dirty="0" smtClean="0"/>
              <a:t>úsečka     </a:t>
            </a:r>
            <a:r>
              <a:rPr lang="cs-CZ" sz="2000" b="1" dirty="0" smtClean="0">
                <a:solidFill>
                  <a:srgbClr val="002060"/>
                </a:solidFill>
              </a:rPr>
              <a:t>_______________</a:t>
            </a:r>
            <a:endParaRPr lang="cs-CZ" sz="2000" b="1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ta </a:t>
            </a:r>
            <a:r>
              <a:rPr lang="cs-CZ" sz="2000" b="1" dirty="0"/>
              <a:t>je v místě opticky </a:t>
            </a:r>
            <a:r>
              <a:rPr lang="cs-CZ" sz="2000" b="1" dirty="0" smtClean="0"/>
              <a:t>nejvíc vnímaném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2000" b="1" dirty="0" smtClean="0"/>
              <a:t>v </a:t>
            </a:r>
            <a:r>
              <a:rPr lang="cs-CZ" sz="2000" b="1" dirty="0"/>
              <a:t>místě, které vidíme jako první instinktivní pohled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755576" y="1297475"/>
            <a:ext cx="5112568" cy="3312368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graphicFrame>
        <p:nvGraphicFramePr>
          <p:cNvPr id="16" name="Tabulk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4882035"/>
              </p:ext>
            </p:extLst>
          </p:nvPr>
        </p:nvGraphicFramePr>
        <p:xfrm>
          <a:off x="791580" y="1318554"/>
          <a:ext cx="5040560" cy="330548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{5940675A-B579-460E-94D1-54222C63F5DA}</a:tableStyleId>
              </a:tblPr>
              <a:tblGrid>
                <a:gridCol w="315035"/>
                <a:gridCol w="315035"/>
                <a:gridCol w="315035"/>
                <a:gridCol w="315035"/>
                <a:gridCol w="360040"/>
                <a:gridCol w="360040"/>
                <a:gridCol w="360040"/>
                <a:gridCol w="288032"/>
                <a:gridCol w="288032"/>
                <a:gridCol w="315648"/>
                <a:gridCol w="233413"/>
                <a:gridCol w="243027"/>
                <a:gridCol w="387043"/>
                <a:gridCol w="315035"/>
                <a:gridCol w="315035"/>
                <a:gridCol w="315035"/>
              </a:tblGrid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  <a:tr h="413186"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dirty="0"/>
                    </a:p>
                  </a:txBody>
                  <a:tcPr>
                    <a:solidFill>
                      <a:srgbClr val="66FF33"/>
                    </a:solidFill>
                  </a:tcPr>
                </a:tc>
              </a:tr>
            </a:tbl>
          </a:graphicData>
        </a:graphic>
      </p:graphicFrame>
      <p:cxnSp>
        <p:nvCxnSpPr>
          <p:cNvPr id="17" name="Přímá spojnice 16"/>
          <p:cNvCxnSpPr/>
          <p:nvPr/>
        </p:nvCxnSpPr>
        <p:spPr>
          <a:xfrm flipH="1">
            <a:off x="755576" y="3789040"/>
            <a:ext cx="655860" cy="8208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/>
          <p:nvPr/>
        </p:nvCxnSpPr>
        <p:spPr>
          <a:xfrm>
            <a:off x="5220072" y="3789040"/>
            <a:ext cx="648072" cy="82080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Přímá spojnice 20"/>
          <p:cNvCxnSpPr/>
          <p:nvPr/>
        </p:nvCxnSpPr>
        <p:spPr>
          <a:xfrm>
            <a:off x="1411436" y="3789040"/>
            <a:ext cx="380863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23"/>
          <p:cNvCxnSpPr/>
          <p:nvPr/>
        </p:nvCxnSpPr>
        <p:spPr>
          <a:xfrm>
            <a:off x="5220072" y="1297475"/>
            <a:ext cx="0" cy="24915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Přímá spojnice 25"/>
          <p:cNvCxnSpPr/>
          <p:nvPr/>
        </p:nvCxnSpPr>
        <p:spPr>
          <a:xfrm>
            <a:off x="1413622" y="1297474"/>
            <a:ext cx="0" cy="249156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Přímá spojnice 26"/>
          <p:cNvCxnSpPr/>
          <p:nvPr/>
        </p:nvCxnSpPr>
        <p:spPr>
          <a:xfrm flipV="1">
            <a:off x="583344" y="2543256"/>
            <a:ext cx="7589056" cy="1"/>
          </a:xfrm>
          <a:prstGeom prst="line">
            <a:avLst/>
          </a:pr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ovéPole 27"/>
          <p:cNvSpPr txBox="1"/>
          <p:nvPr/>
        </p:nvSpPr>
        <p:spPr>
          <a:xfrm>
            <a:off x="6373537" y="2137145"/>
            <a:ext cx="1798863" cy="369332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   HORIZONTÁLA </a:t>
            </a:r>
            <a:endParaRPr lang="cs-CZ" b="1" dirty="0">
              <a:solidFill>
                <a:srgbClr val="FFFF00"/>
              </a:solidFill>
            </a:endParaRPr>
          </a:p>
        </p:txBody>
      </p:sp>
      <p:cxnSp>
        <p:nvCxnSpPr>
          <p:cNvPr id="30" name="Přímá spojnice 29"/>
          <p:cNvCxnSpPr/>
          <p:nvPr/>
        </p:nvCxnSpPr>
        <p:spPr>
          <a:xfrm>
            <a:off x="2771800" y="2506477"/>
            <a:ext cx="1224136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ovéPole 31"/>
          <p:cNvSpPr txBox="1"/>
          <p:nvPr/>
        </p:nvSpPr>
        <p:spPr>
          <a:xfrm>
            <a:off x="2555776" y="1789821"/>
            <a:ext cx="1656184" cy="523220"/>
          </a:xfrm>
          <a:prstGeom prst="rect">
            <a:avLst/>
          </a:prstGeom>
          <a:solidFill>
            <a:srgbClr val="6EEEEB"/>
          </a:solidFill>
          <a:ln w="57150">
            <a:solidFill>
              <a:schemeClr val="tx1"/>
            </a:solidFill>
          </a:ln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Zlatý řez</a:t>
            </a:r>
            <a:endParaRPr lang="cs-CZ" sz="2800" b="1" dirty="0"/>
          </a:p>
        </p:txBody>
      </p:sp>
      <p:sp>
        <p:nvSpPr>
          <p:cNvPr id="33" name="TextovéPole 32"/>
          <p:cNvSpPr txBox="1"/>
          <p:nvPr/>
        </p:nvSpPr>
        <p:spPr>
          <a:xfrm>
            <a:off x="4910047" y="4638328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</p:spTree>
    <p:extLst>
      <p:ext uri="{BB962C8B-B14F-4D97-AF65-F5344CB8AC3E}">
        <p14:creationId xmlns:p14="http://schemas.microsoft.com/office/powerpoint/2010/main" val="1218239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" grpId="0" animBg="1"/>
      <p:bldP spid="11" grpId="0" animBg="1"/>
      <p:bldP spid="12" grpId="0" animBg="1"/>
      <p:bldP spid="14" grpId="0" animBg="1"/>
      <p:bldP spid="28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558" y="115416"/>
            <a:ext cx="8979938" cy="648193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971600" y="555044"/>
            <a:ext cx="74190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Z</a:t>
            </a:r>
            <a:r>
              <a:rPr lang="cs-CZ" sz="2000" dirty="0" smtClean="0"/>
              <a:t>latý řez </a:t>
            </a:r>
            <a:r>
              <a:rPr lang="cs-CZ" sz="2000" dirty="0"/>
              <a:t>lze nalézt i</a:t>
            </a:r>
            <a:r>
              <a:rPr lang="cs-CZ" sz="2000" dirty="0" smtClean="0"/>
              <a:t> </a:t>
            </a:r>
            <a:r>
              <a:rPr lang="cs-CZ" sz="2000" dirty="0"/>
              <a:t>v přírodě. Příkladem </a:t>
            </a:r>
            <a:r>
              <a:rPr lang="cs-CZ" sz="2000" dirty="0" smtClean="0"/>
              <a:t>je často oblíbené fotografie  </a:t>
            </a:r>
            <a:r>
              <a:rPr lang="cs-CZ" sz="2000" dirty="0"/>
              <a:t>letních motivů</a:t>
            </a:r>
            <a:r>
              <a:rPr lang="cs-CZ" sz="2000" dirty="0" smtClean="0"/>
              <a:t>…, detailů květin, architektury a jiné….</a:t>
            </a:r>
            <a:endParaRPr lang="cs-CZ" sz="2000" dirty="0"/>
          </a:p>
        </p:txBody>
      </p:sp>
      <p:pic>
        <p:nvPicPr>
          <p:cNvPr id="2050" name="Picture 2" descr="C:\Users\Koděrová\Desktop\záloha\foto-mix\Bryce Cany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50185"/>
            <a:ext cx="6842978" cy="45591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940152" y="191683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Brice Canyon - USA</a:t>
            </a:r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2201556" y="1350075"/>
            <a:ext cx="49591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>
                <a:solidFill>
                  <a:schemeClr val="bg2">
                    <a:lumMod val="25000"/>
                  </a:schemeClr>
                </a:solidFill>
              </a:rPr>
              <a:t>Kompozičním středem je úsečka zlatého řezu</a:t>
            </a:r>
            <a:endParaRPr lang="cs-CZ" sz="2000" b="1" dirty="0">
              <a:solidFill>
                <a:schemeClr val="bg2">
                  <a:lumMod val="25000"/>
                </a:schemeClr>
              </a:solidFill>
            </a:endParaRPr>
          </a:p>
        </p:txBody>
      </p:sp>
      <p:cxnSp>
        <p:nvCxnSpPr>
          <p:cNvPr id="13" name="Přímá spojnice 12"/>
          <p:cNvCxnSpPr/>
          <p:nvPr/>
        </p:nvCxnSpPr>
        <p:spPr>
          <a:xfrm>
            <a:off x="4139952" y="3367136"/>
            <a:ext cx="1656184" cy="0"/>
          </a:xfrm>
          <a:prstGeom prst="line">
            <a:avLst/>
          </a:prstGeom>
          <a:ln w="571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>
            <a:off x="1541495" y="1926103"/>
            <a:ext cx="958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</p:spTree>
    <p:extLst>
      <p:ext uri="{BB962C8B-B14F-4D97-AF65-F5344CB8AC3E}">
        <p14:creationId xmlns:p14="http://schemas.microsoft.com/office/powerpoint/2010/main" val="1835516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558" y="115416"/>
            <a:ext cx="8979938" cy="6481936"/>
          </a:xfrm>
          <a:prstGeom prst="rect">
            <a:avLst/>
          </a:prstGeom>
          <a:solidFill>
            <a:schemeClr val="bg1">
              <a:lumMod val="85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7" name="Picture 3" descr="C:\Users\Koděrová\Desktop\dum pracovní\ODK\100_99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7059"/>
            <a:ext cx="4536504" cy="592136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/>
          <p:cNvSpPr txBox="1"/>
          <p:nvPr/>
        </p:nvSpPr>
        <p:spPr>
          <a:xfrm>
            <a:off x="5076057" y="1052736"/>
            <a:ext cx="3542482" cy="461665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Hloubku v obraze určuje:</a:t>
            </a:r>
            <a:endParaRPr lang="cs-CZ" sz="2400" b="1" dirty="0"/>
          </a:p>
        </p:txBody>
      </p:sp>
      <p:sp>
        <p:nvSpPr>
          <p:cNvPr id="10" name="TextovéPole 9"/>
          <p:cNvSpPr txBox="1"/>
          <p:nvPr/>
        </p:nvSpPr>
        <p:spPr>
          <a:xfrm>
            <a:off x="5072630" y="2611137"/>
            <a:ext cx="302118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použitá výtvarná technika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5076057" y="1670472"/>
            <a:ext cx="2520281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dokonalé rozmístění 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detailů v prostoru</a:t>
            </a:r>
            <a:endParaRPr lang="cs-CZ" sz="2000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070830" y="3198043"/>
            <a:ext cx="33722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perspektivní zobrazení prvků</a:t>
            </a:r>
            <a:endParaRPr lang="cs-CZ" sz="2000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5042743" y="3861048"/>
            <a:ext cx="35757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dokonalé stínování – modelace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světla a stínů</a:t>
            </a:r>
            <a:endParaRPr lang="cs-CZ" sz="2000" dirty="0"/>
          </a:p>
        </p:txBody>
      </p:sp>
      <p:sp>
        <p:nvSpPr>
          <p:cNvPr id="14" name="TextovéPole 13"/>
          <p:cNvSpPr txBox="1"/>
          <p:nvPr/>
        </p:nvSpPr>
        <p:spPr>
          <a:xfrm>
            <a:off x="5042744" y="4831826"/>
            <a:ext cx="233756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dokonalé stínování</a:t>
            </a:r>
            <a:endParaRPr lang="cs-CZ" sz="2000" dirty="0"/>
          </a:p>
        </p:txBody>
      </p:sp>
      <p:sp>
        <p:nvSpPr>
          <p:cNvPr id="15" name="TextovéPole 14"/>
          <p:cNvSpPr txBox="1"/>
          <p:nvPr/>
        </p:nvSpPr>
        <p:spPr>
          <a:xfrm>
            <a:off x="5042743" y="5373216"/>
            <a:ext cx="3400286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symetrie i asymetrie objektů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obrazu</a:t>
            </a:r>
            <a:endParaRPr lang="cs-CZ" sz="2000" dirty="0"/>
          </a:p>
        </p:txBody>
      </p:sp>
      <p:sp>
        <p:nvSpPr>
          <p:cNvPr id="16" name="TextovéPole 15"/>
          <p:cNvSpPr txBox="1"/>
          <p:nvPr/>
        </p:nvSpPr>
        <p:spPr>
          <a:xfrm>
            <a:off x="7738094" y="973282"/>
            <a:ext cx="958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  <p:pic>
        <p:nvPicPr>
          <p:cNvPr id="3074" name="Picture 2" descr="C:\Users\Koděrová\Desktop\dum pracovní\ODK\detail malby pyramidy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71" y="449060"/>
            <a:ext cx="8267820" cy="57373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7484933" y="1772703"/>
            <a:ext cx="958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  <p:pic>
        <p:nvPicPr>
          <p:cNvPr id="3076" name="Picture 4" descr="C:\Users\Koděrová\Desktop\dum pracovní\ODK\obr.škol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52" y="508084"/>
            <a:ext cx="8840687" cy="581141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ovéPole 20"/>
          <p:cNvSpPr txBox="1"/>
          <p:nvPr/>
        </p:nvSpPr>
        <p:spPr>
          <a:xfrm>
            <a:off x="7398520" y="1772703"/>
            <a:ext cx="958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  <p:pic>
        <p:nvPicPr>
          <p:cNvPr id="3077" name="Picture 5" descr="C:\Users\Koděrová\Desktop\dum pracovní\ODK\olejový past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95" y="757121"/>
            <a:ext cx="8890262" cy="568206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Koděrová\Desktop\dum pracovní\ODK\100_762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15" y="276283"/>
            <a:ext cx="8822829" cy="6243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ovéPole 26"/>
          <p:cNvSpPr txBox="1"/>
          <p:nvPr/>
        </p:nvSpPr>
        <p:spPr>
          <a:xfrm>
            <a:off x="3588429" y="5611743"/>
            <a:ext cx="95809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  <p:sp>
        <p:nvSpPr>
          <p:cNvPr id="28" name="Obdélník 27"/>
          <p:cNvSpPr/>
          <p:nvPr/>
        </p:nvSpPr>
        <p:spPr>
          <a:xfrm>
            <a:off x="7194737" y="2828711"/>
            <a:ext cx="1086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dirty="0" smtClean="0"/>
              <a:t>c.zuk</a:t>
            </a:r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5671856" y="322156"/>
            <a:ext cx="30243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Fermež s olejem a benzínem</a:t>
            </a:r>
            <a:endParaRPr lang="cs-CZ" dirty="0"/>
          </a:p>
        </p:txBody>
      </p:sp>
      <p:sp>
        <p:nvSpPr>
          <p:cNvPr id="30" name="Obdélník 29"/>
          <p:cNvSpPr/>
          <p:nvPr/>
        </p:nvSpPr>
        <p:spPr>
          <a:xfrm>
            <a:off x="3275857" y="834782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dirty="0" smtClean="0"/>
              <a:t>c.zuk</a:t>
            </a:r>
            <a:endParaRPr lang="cs-CZ" dirty="0"/>
          </a:p>
        </p:txBody>
      </p:sp>
      <p:sp>
        <p:nvSpPr>
          <p:cNvPr id="31" name="Obdélník 30"/>
          <p:cNvSpPr/>
          <p:nvPr/>
        </p:nvSpPr>
        <p:spPr>
          <a:xfrm>
            <a:off x="6346994" y="5909090"/>
            <a:ext cx="10867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400" dirty="0" smtClean="0"/>
              <a:t>©</a:t>
            </a:r>
            <a:r>
              <a:rPr lang="cs-CZ" dirty="0" smtClean="0"/>
              <a:t>c.zuk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9592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9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8" grpId="0"/>
      <p:bldP spid="21" grpId="0"/>
      <p:bldP spid="27" grpId="0"/>
      <p:bldP spid="28" grpId="0"/>
      <p:bldP spid="2" grpId="0" animBg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171128"/>
            <a:ext cx="8784976" cy="6597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15616" y="836712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Pracovní list 1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67071" y="1298377"/>
            <a:ext cx="33123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Podle předlohy postupuj takto:</a:t>
            </a:r>
          </a:p>
          <a:p>
            <a:pPr marL="342900" indent="-342900">
              <a:buAutoNum type="arabicPeriod"/>
            </a:pPr>
            <a:endParaRPr lang="cs-CZ" sz="1400" dirty="0" smtClean="0"/>
          </a:p>
          <a:p>
            <a:pPr marL="342900" indent="-342900">
              <a:buAutoNum type="arabicPeriod"/>
            </a:pPr>
            <a:r>
              <a:rPr lang="cs-CZ" sz="1400" dirty="0" smtClean="0"/>
              <a:t>Na formát čtvrtky A3 překresli  obrysem motiv tužkou</a:t>
            </a:r>
          </a:p>
          <a:p>
            <a:pPr marL="342900" indent="-342900">
              <a:buAutoNum type="arabicPeriod"/>
            </a:pPr>
            <a:r>
              <a:rPr lang="cs-CZ" sz="1400" dirty="0" smtClean="0"/>
              <a:t>Kompletní kresbu nakresli perem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a tuší (doporučuji redisové pero,       </a:t>
            </a:r>
          </a:p>
          <a:p>
            <a:r>
              <a:rPr lang="cs-CZ" sz="1400" dirty="0"/>
              <a:t> </a:t>
            </a:r>
            <a:r>
              <a:rPr lang="cs-CZ" sz="1400" dirty="0" smtClean="0"/>
              <a:t>        nebo plnící na tuš)</a:t>
            </a:r>
          </a:p>
          <a:p>
            <a:pPr marL="342900" indent="-342900">
              <a:buAutoNum type="arabicPeriod"/>
            </a:pPr>
            <a:r>
              <a:rPr lang="cs-CZ" sz="1400" dirty="0" smtClean="0"/>
              <a:t>Stínuj lavírováním (nebo svým stylem, kreativitou).</a:t>
            </a:r>
            <a:endParaRPr lang="cs-CZ" sz="1400" dirty="0"/>
          </a:p>
          <a:p>
            <a:endParaRPr lang="cs-CZ" sz="1400" dirty="0" smtClean="0"/>
          </a:p>
        </p:txBody>
      </p:sp>
      <p:sp>
        <p:nvSpPr>
          <p:cNvPr id="6" name="TextovéPole 5"/>
          <p:cNvSpPr txBox="1"/>
          <p:nvPr/>
        </p:nvSpPr>
        <p:spPr>
          <a:xfrm>
            <a:off x="4258912" y="868151"/>
            <a:ext cx="1249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 Předloha </a:t>
            </a:r>
            <a:endParaRPr lang="cs-CZ" dirty="0"/>
          </a:p>
        </p:txBody>
      </p:sp>
      <p:pic>
        <p:nvPicPr>
          <p:cNvPr id="4098" name="Picture 2" descr="C:\Users\Koděrová\Desktop\dum pracovní\ODK\100_9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4926" y="1298377"/>
            <a:ext cx="4518584" cy="340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/>
          <p:cNvSpPr txBox="1"/>
          <p:nvPr/>
        </p:nvSpPr>
        <p:spPr>
          <a:xfrm>
            <a:off x="7757077" y="4657246"/>
            <a:ext cx="913112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61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171128"/>
            <a:ext cx="8813576" cy="659735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323528" y="449927"/>
            <a:ext cx="136815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smtClean="0"/>
              <a:t>Pracovní list 1</a:t>
            </a:r>
          </a:p>
          <a:p>
            <a:r>
              <a:rPr lang="cs-CZ" sz="2000" dirty="0" smtClean="0"/>
              <a:t> předloha</a:t>
            </a:r>
            <a:endParaRPr lang="cs-CZ" sz="2000" dirty="0"/>
          </a:p>
        </p:txBody>
      </p:sp>
      <p:sp>
        <p:nvSpPr>
          <p:cNvPr id="7" name="TextovéPole 6"/>
          <p:cNvSpPr txBox="1"/>
          <p:nvPr/>
        </p:nvSpPr>
        <p:spPr>
          <a:xfrm>
            <a:off x="7666385" y="5844125"/>
            <a:ext cx="913112" cy="215444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Koděrová\Desktop\dum pracovní\ODK\100_997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620688"/>
            <a:ext cx="6912768" cy="52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7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11" y="116632"/>
            <a:ext cx="8816377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79512" y="532666"/>
            <a:ext cx="8784976" cy="36179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3599892" y="974689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solidFill>
                  <a:srgbClr val="002060"/>
                </a:solidFill>
              </a:rPr>
              <a:t> </a:t>
            </a:r>
            <a:r>
              <a:rPr lang="cs-CZ" dirty="0" smtClean="0">
                <a:solidFill>
                  <a:srgbClr val="002060"/>
                </a:solidFill>
              </a:rPr>
              <a:t>Pracovní list 2</a:t>
            </a:r>
            <a:endParaRPr lang="cs-CZ" dirty="0">
              <a:solidFill>
                <a:srgbClr val="00206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67070" y="1556792"/>
            <a:ext cx="75493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sz="1600" dirty="0" smtClean="0"/>
              <a:t>Podle tebou vybrané předlohy vytvoř na formát A3 své dílo s hloubkou obrazu, ideální je výběr krajiny, složitější zátiší – ne abstrakci - (můžeš použít vodové barvy, když právě nemáš k dispozici akvarelové pastelky, perokresbu kombinuj vhodnými barvami – nebo pastelkami, dobře vypadají jen tři odstíny v perokresbě)</a:t>
            </a:r>
          </a:p>
          <a:p>
            <a:pPr marL="342900" indent="-342900">
              <a:buAutoNum type="arabicPeriod"/>
            </a:pPr>
            <a:r>
              <a:rPr lang="cs-CZ" sz="1600" dirty="0" smtClean="0"/>
              <a:t>Do svého ztvárnění dej i svou kreativitu.</a:t>
            </a:r>
            <a:endParaRPr lang="cs-CZ" sz="1600" dirty="0"/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4231488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8640"/>
            <a:ext cx="8784976" cy="6480720"/>
          </a:xfrm>
          <a:solidFill>
            <a:srgbClr val="F4F9AD"/>
          </a:solidFill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1580316" y="3140968"/>
            <a:ext cx="6478468" cy="782960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dirty="0" smtClean="0">
                <a:solidFill>
                  <a:srgbClr val="FFFF00"/>
                </a:solidFill>
                <a:latin typeface="Adobe Garamond Pro Bold" pitchFamily="18" charset="-18"/>
              </a:rPr>
              <a:t>   Použitá literatura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595516" y="4149080"/>
            <a:ext cx="6463268" cy="609398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buFontTx/>
              <a:buNone/>
            </a:pP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] </a:t>
            </a:r>
            <a:r>
              <a:rPr lang="cs-CZ" sz="1400" b="1" dirty="0" smtClean="0">
                <a:solidFill>
                  <a:srgbClr val="FFFF00"/>
                </a:solidFill>
              </a:rPr>
              <a:t>archiv </a:t>
            </a:r>
            <a:r>
              <a:rPr lang="cs-CZ" sz="1400" b="1" dirty="0">
                <a:solidFill>
                  <a:srgbClr val="FFFF00"/>
                </a:solidFill>
              </a:rPr>
              <a:t>autora, KODĚROVÁ, </a:t>
            </a:r>
            <a:r>
              <a:rPr lang="cs-CZ" sz="1400" b="1" dirty="0" smtClean="0">
                <a:solidFill>
                  <a:srgbClr val="FFFF00"/>
                </a:solidFill>
              </a:rPr>
              <a:t>Zuzana. : </a:t>
            </a:r>
            <a:r>
              <a:rPr lang="cs-CZ" sz="1400" b="1" i="1" dirty="0">
                <a:solidFill>
                  <a:srgbClr val="FFFF00"/>
                </a:solidFill>
              </a:rPr>
              <a:t>fotografie</a:t>
            </a:r>
            <a:r>
              <a:rPr lang="cs-CZ" sz="1400" b="1" dirty="0">
                <a:solidFill>
                  <a:srgbClr val="FFFF00"/>
                </a:solidFill>
              </a:rPr>
              <a:t>: </a:t>
            </a:r>
            <a:r>
              <a:rPr lang="cs-CZ" sz="1400" b="1" i="1" dirty="0">
                <a:solidFill>
                  <a:srgbClr val="FFFF00"/>
                </a:solidFill>
              </a:rPr>
              <a:t>galerie c.zuk  </a:t>
            </a:r>
            <a:r>
              <a:rPr lang="cs-CZ" sz="1400" b="1" i="1" dirty="0" smtClean="0">
                <a:solidFill>
                  <a:srgbClr val="FFFF00"/>
                </a:solidFill>
              </a:rPr>
              <a:t>2000-2014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Autorem fotografií, není-li uvedeno jinak, je Zuzana Koděrová. Autor (Zuzana Koděrová) souhlasí s </a:t>
            </a:r>
            <a:r>
              <a:rPr lang="cs-CZ" sz="1400" b="1" dirty="0">
                <a:solidFill>
                  <a:srgbClr val="FFFF00"/>
                </a:solidFill>
                <a:latin typeface="Times New Roman" pitchFamily="18" charset="0"/>
              </a:rPr>
              <a:t>jejich zveřejněním na Metodickém portálu</a:t>
            </a:r>
            <a:r>
              <a:rPr lang="cs-CZ" sz="1400" b="1" dirty="0" smtClean="0">
                <a:solidFill>
                  <a:srgbClr val="FFFF00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3399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50" advClick="0" advTm="5000"/>
    </mc:Choice>
    <mc:Fallback xmlns="">
      <p:transition advClick="0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3513" y="115888"/>
            <a:ext cx="8816975" cy="6626225"/>
          </a:xfrm>
          <a:solidFill>
            <a:srgbClr val="F4F9AD"/>
          </a:solidFill>
        </p:spPr>
      </p:pic>
      <p:sp>
        <p:nvSpPr>
          <p:cNvPr id="3075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32766" y="980728"/>
            <a:ext cx="8640960" cy="46805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7" name="TextovéPole 1"/>
          <p:cNvSpPr txBox="1"/>
          <p:nvPr/>
        </p:nvSpPr>
        <p:spPr>
          <a:xfrm>
            <a:off x="611560" y="1700808"/>
            <a:ext cx="8064896" cy="1323439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7200" b="1" kern="0" dirty="0">
                <a:solidFill>
                  <a:srgbClr val="00B0F0"/>
                </a:solidFill>
                <a:latin typeface="Tempus Sans ITC" pitchFamily="82"/>
                <a:cs typeface="+mn-cs"/>
              </a:rPr>
              <a:t> </a:t>
            </a:r>
            <a:r>
              <a:rPr lang="cs-CZ" sz="8000" b="1" kern="0" dirty="0">
                <a:solidFill>
                  <a:srgbClr val="00B0F0"/>
                </a:solidFill>
                <a:latin typeface="Tempus Sans ITC" pitchFamily="82"/>
                <a:cs typeface="+mn-cs"/>
              </a:rPr>
              <a:t>Odborné kreslení</a:t>
            </a:r>
          </a:p>
        </p:txBody>
      </p:sp>
      <p:sp>
        <p:nvSpPr>
          <p:cNvPr id="9" name="TextovéPole 1"/>
          <p:cNvSpPr txBox="1"/>
          <p:nvPr/>
        </p:nvSpPr>
        <p:spPr>
          <a:xfrm>
            <a:off x="1835696" y="2852936"/>
            <a:ext cx="6128380" cy="2031325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600" b="1" kern="0" dirty="0">
                <a:solidFill>
                  <a:schemeClr val="accent6">
                    <a:lumMod val="75000"/>
                  </a:schemeClr>
                </a:solidFill>
                <a:latin typeface="Tempus Sans ITC" pitchFamily="82"/>
                <a:cs typeface="+mn-cs"/>
              </a:rPr>
              <a:t>    </a:t>
            </a:r>
            <a:r>
              <a:rPr lang="cs-CZ" sz="6000" b="1" kern="0" dirty="0">
                <a:solidFill>
                  <a:srgbClr val="66FF33"/>
                </a:solidFill>
                <a:latin typeface="Tempus Sans ITC" pitchFamily="82"/>
                <a:cs typeface="+mn-cs"/>
              </a:rPr>
              <a:t>Kompozice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6000" b="1" kern="0" dirty="0">
                <a:solidFill>
                  <a:srgbClr val="66FF33"/>
                </a:solidFill>
                <a:latin typeface="Tempus Sans ITC" pitchFamily="82"/>
                <a:cs typeface="+mn-cs"/>
              </a:rPr>
              <a:t>a hloubka obrazu</a:t>
            </a:r>
          </a:p>
        </p:txBody>
      </p:sp>
      <p:sp>
        <p:nvSpPr>
          <p:cNvPr id="3085" name="Obdélník 9"/>
          <p:cNvSpPr>
            <a:spLocks noChangeArrowheads="1"/>
          </p:cNvSpPr>
          <p:nvPr/>
        </p:nvSpPr>
        <p:spPr bwMode="auto">
          <a:xfrm>
            <a:off x="8694738" y="6529388"/>
            <a:ext cx="341312" cy="13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300" dirty="0">
                <a:solidFill>
                  <a:srgbClr val="FFC000"/>
                </a:solidFill>
              </a:rPr>
              <a:t>©c.zuk</a:t>
            </a:r>
          </a:p>
        </p:txBody>
      </p:sp>
      <p:sp>
        <p:nvSpPr>
          <p:cNvPr id="3086" name="Obdélník 11"/>
          <p:cNvSpPr>
            <a:spLocks noChangeArrowheads="1"/>
          </p:cNvSpPr>
          <p:nvPr/>
        </p:nvSpPr>
        <p:spPr bwMode="auto">
          <a:xfrm>
            <a:off x="8250238" y="201613"/>
            <a:ext cx="61595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9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10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88312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288" y="95250"/>
            <a:ext cx="8924925" cy="6624638"/>
          </a:xfrm>
          <a:solidFill>
            <a:srgbClr val="F4F9AD"/>
          </a:solidFill>
        </p:spPr>
      </p:pic>
      <p:sp>
        <p:nvSpPr>
          <p:cNvPr id="4099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323529" y="476672"/>
            <a:ext cx="8295010" cy="5992458"/>
          </a:xfrm>
          <a:prstGeom prst="rect">
            <a:avLst/>
          </a:prstGeom>
          <a:solidFill>
            <a:schemeClr val="bg1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4103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4104" name="TextovéPole 2"/>
          <p:cNvSpPr txBox="1">
            <a:spLocks noChangeArrowheads="1"/>
          </p:cNvSpPr>
          <p:nvPr/>
        </p:nvSpPr>
        <p:spPr bwMode="auto">
          <a:xfrm>
            <a:off x="1259632" y="1772816"/>
            <a:ext cx="6408762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bg2">
                <a:lumMod val="10000"/>
              </a:schemeClr>
            </a:solidFill>
          </a:ln>
        </p:spPr>
        <p:txBody>
          <a:bodyPr wrap="squar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cs-CZ" sz="2000" dirty="0"/>
              <a:t>kompozice, začala být plně objevována a matematicky popisována v období renesance</a:t>
            </a:r>
            <a:r>
              <a:rPr lang="cs-CZ" sz="2000" dirty="0" smtClean="0"/>
              <a:t>.</a:t>
            </a:r>
            <a:endParaRPr lang="cs-CZ" sz="20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2051720" y="759078"/>
            <a:ext cx="4680520" cy="76944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  <a:softEdge rad="63500"/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cs-CZ" sz="4400" dirty="0">
                <a:latin typeface="+mn-lt"/>
                <a:cs typeface="+mn-cs"/>
              </a:rPr>
              <a:t> Kompozice obrazu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27" y="3068960"/>
            <a:ext cx="3024386" cy="19389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eaLnBrk="1" hangingPunct="1"/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Právě renesanční malíři </a:t>
            </a:r>
          </a:p>
          <a:p>
            <a:pPr eaLnBrk="1" hangingPunct="1"/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přinesli do umění </a:t>
            </a:r>
          </a:p>
          <a:p>
            <a:pPr eaLnBrk="1" hangingPunct="1"/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dokonalou kompozici </a:t>
            </a:r>
          </a:p>
          <a:p>
            <a:pPr eaLnBrk="1" hangingPunct="1"/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 díky poměřování, měření  </a:t>
            </a:r>
          </a:p>
          <a:p>
            <a:pPr eaLnBrk="1" hangingPunct="1"/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skutečnosti ve vztahu </a:t>
            </a:r>
          </a:p>
          <a:p>
            <a:pPr eaLnBrk="1" hangingPunct="1"/>
            <a:r>
              <a:rPr lang="cs-CZ" sz="2000" b="1" dirty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cs-CZ" sz="2000" b="1" dirty="0" smtClean="0">
                <a:solidFill>
                  <a:schemeClr val="bg2">
                    <a:lumMod val="10000"/>
                  </a:schemeClr>
                </a:solidFill>
              </a:rPr>
              <a:t>  k objektům v obraze.</a:t>
            </a:r>
            <a:endParaRPr lang="cs-CZ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4083696" y="5999625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Koděrová\Desktop\dum pracovní\ODK\100_99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13" y="2499683"/>
            <a:ext cx="4826452" cy="362664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4"/>
          <p:cNvSpPr>
            <a:spLocks noChangeArrowheads="1"/>
          </p:cNvSpPr>
          <p:nvPr/>
        </p:nvSpPr>
        <p:spPr bwMode="auto">
          <a:xfrm rot="21436200">
            <a:off x="6233333" y="5022401"/>
            <a:ext cx="6122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9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1117731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 animBg="1"/>
      <p:bldP spid="10" grpId="0" animBg="1"/>
      <p:bldP spid="2" grpId="0" animBg="1"/>
      <p:bldP spid="12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25" y="115888"/>
            <a:ext cx="8924925" cy="6624637"/>
          </a:xfrm>
          <a:solidFill>
            <a:srgbClr val="F4F9AD"/>
          </a:solidFill>
        </p:spPr>
      </p:pic>
      <p:sp>
        <p:nvSpPr>
          <p:cNvPr id="5123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650" y="404813"/>
            <a:ext cx="7561263" cy="5616575"/>
          </a:xfrm>
        </p:spPr>
        <p:txBody>
          <a:bodyPr/>
          <a:lstStyle>
            <a:lvl1pPr>
              <a:defRPr sz="3200">
                <a:solidFill>
                  <a:srgbClr val="000000"/>
                </a:solidFill>
                <a:latin typeface="Calibri" pitchFamily="34" charset="0"/>
              </a:defRPr>
            </a:lvl1pPr>
            <a:lvl2pPr>
              <a:defRPr sz="2800">
                <a:solidFill>
                  <a:srgbClr val="000000"/>
                </a:solidFill>
                <a:latin typeface="Calibri" pitchFamily="34" charset="0"/>
              </a:defRPr>
            </a:lvl2pPr>
            <a:lvl3pPr>
              <a:defRPr sz="2400">
                <a:solidFill>
                  <a:srgbClr val="000000"/>
                </a:solidFill>
                <a:latin typeface="Calibri" pitchFamily="34" charset="0"/>
              </a:defRPr>
            </a:lvl3pPr>
            <a:lvl4pPr>
              <a:defRPr sz="2000">
                <a:solidFill>
                  <a:srgbClr val="000000"/>
                </a:solidFill>
                <a:latin typeface="Calibri" pitchFamily="34" charset="0"/>
              </a:defRPr>
            </a:lvl4pPr>
            <a:lvl5pPr>
              <a:defRPr sz="2000">
                <a:solidFill>
                  <a:srgbClr val="000000"/>
                </a:solidFill>
                <a:latin typeface="Calibri" pitchFamily="34" charset="0"/>
              </a:defRPr>
            </a:lvl5pPr>
            <a:lvl6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6pPr>
            <a:lvl7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7pPr>
            <a:lvl8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8pPr>
            <a:lvl9pPr hangingPunct="0">
              <a:defRPr sz="2000">
                <a:solidFill>
                  <a:srgbClr val="000000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sz="1400" b="1" dirty="0" smtClean="0">
                <a:solidFill>
                  <a:srgbClr val="FFFF00"/>
                </a:solidFill>
              </a:rPr>
              <a:t>                   </a:t>
            </a:r>
            <a:endParaRPr sz="1400" b="1" dirty="0" smtClean="0">
              <a:solidFill>
                <a:srgbClr val="002060"/>
              </a:solidFill>
            </a:endParaRPr>
          </a:p>
          <a:p>
            <a:pPr eaLnBrk="1" hangingPunct="1"/>
            <a:r>
              <a:rPr sz="1400" b="1" dirty="0" smtClean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41981" y="178172"/>
            <a:ext cx="8979938" cy="6514728"/>
          </a:xfrm>
          <a:prstGeom prst="rect">
            <a:avLst/>
          </a:prstGeom>
          <a:solidFill>
            <a:srgbClr val="FFC0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 dirty="0"/>
          </a:p>
        </p:txBody>
      </p:sp>
      <p:sp>
        <p:nvSpPr>
          <p:cNvPr id="5127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49918" y="691909"/>
            <a:ext cx="3718943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Je souhrn pravidel uspořádání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       všech prvků v díle.</a:t>
            </a:r>
            <a:endParaRPr lang="cs-CZ" sz="2000" b="1" dirty="0"/>
          </a:p>
        </p:txBody>
      </p:sp>
      <p:sp>
        <p:nvSpPr>
          <p:cNvPr id="3" name="Šipka doprava 2"/>
          <p:cNvSpPr/>
          <p:nvPr/>
        </p:nvSpPr>
        <p:spPr>
          <a:xfrm>
            <a:off x="3347865" y="850819"/>
            <a:ext cx="1466522" cy="323166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0" name="TextovéPole 9"/>
          <p:cNvSpPr txBox="1"/>
          <p:nvPr/>
        </p:nvSpPr>
        <p:spPr>
          <a:xfrm>
            <a:off x="4654087" y="1734000"/>
            <a:ext cx="3816424" cy="70788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Obsahuje prověřená doporučení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 k uspořádání prvků v obraze.</a:t>
            </a:r>
            <a:endParaRPr lang="cs-CZ" sz="2000" b="1" dirty="0"/>
          </a:p>
        </p:txBody>
      </p:sp>
      <p:sp>
        <p:nvSpPr>
          <p:cNvPr id="11" name="Šipka doprava 10"/>
          <p:cNvSpPr/>
          <p:nvPr/>
        </p:nvSpPr>
        <p:spPr>
          <a:xfrm rot="1851073">
            <a:off x="3298025" y="1440654"/>
            <a:ext cx="1455044" cy="271194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1053268" y="661602"/>
            <a:ext cx="2376264" cy="646331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 Kompozice </a:t>
            </a:r>
            <a:endParaRPr lang="cs-CZ" sz="3600" dirty="0"/>
          </a:p>
        </p:txBody>
      </p:sp>
      <p:pic>
        <p:nvPicPr>
          <p:cNvPr id="1026" name="Picture 2" descr="C:\Users\Koděrová\Desktop\dum pracovní\ODK\100_8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52" y="1097531"/>
            <a:ext cx="3818096" cy="566029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4"/>
          <p:cNvSpPr>
            <a:spLocks noChangeArrowheads="1"/>
          </p:cNvSpPr>
          <p:nvPr/>
        </p:nvSpPr>
        <p:spPr bwMode="auto">
          <a:xfrm>
            <a:off x="2735636" y="2326470"/>
            <a:ext cx="6122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900" dirty="0"/>
              <a:t>©c.zuk</a:t>
            </a:r>
          </a:p>
        </p:txBody>
      </p:sp>
      <p:pic>
        <p:nvPicPr>
          <p:cNvPr id="1027" name="Picture 3" descr="C:\Users\Koděrová\Desktop\dum pracovní\ODK\a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17" y="2326470"/>
            <a:ext cx="3718943" cy="446150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bdélník 4"/>
          <p:cNvSpPr>
            <a:spLocks noChangeArrowheads="1"/>
          </p:cNvSpPr>
          <p:nvPr/>
        </p:nvSpPr>
        <p:spPr bwMode="auto">
          <a:xfrm>
            <a:off x="6876256" y="2852936"/>
            <a:ext cx="6122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900" dirty="0"/>
              <a:t>©c.zuk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3901093" y="5810091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ovéPole 23"/>
          <p:cNvSpPr txBox="1"/>
          <p:nvPr/>
        </p:nvSpPr>
        <p:spPr>
          <a:xfrm>
            <a:off x="7705426" y="5865603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23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animBg="1"/>
      <p:bldP spid="10" grpId="0" animBg="1"/>
      <p:bldP spid="11" grpId="0" animBg="1"/>
      <p:bldP spid="12" grpId="0" animBg="1"/>
      <p:bldP spid="16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5" name="Obdélník 4"/>
          <p:cNvSpPr/>
          <p:nvPr/>
        </p:nvSpPr>
        <p:spPr>
          <a:xfrm>
            <a:off x="-614527" y="0"/>
            <a:ext cx="70217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/>
              <a:t>©c.zuk</a:t>
            </a:r>
            <a:endParaRPr lang="cs-CZ" sz="900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67544" y="324341"/>
            <a:ext cx="3676900" cy="646331"/>
          </a:xfrm>
          <a:prstGeom prst="rect">
            <a:avLst/>
          </a:prstGeom>
          <a:solidFill>
            <a:srgbClr val="92FD0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3600" dirty="0" smtClean="0"/>
              <a:t> Kompoziční prvky </a:t>
            </a:r>
            <a:endParaRPr lang="cs-CZ" sz="3600" dirty="0"/>
          </a:p>
        </p:txBody>
      </p:sp>
      <p:sp>
        <p:nvSpPr>
          <p:cNvPr id="10" name="TextovéPole 9"/>
          <p:cNvSpPr txBox="1"/>
          <p:nvPr/>
        </p:nvSpPr>
        <p:spPr>
          <a:xfrm>
            <a:off x="1288902" y="1268760"/>
            <a:ext cx="4608512" cy="1015663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2000" dirty="0"/>
              <a:t>jsou plochy různých geometrických tvarů, figurálních kreseb, stylizovaných rostlinných </a:t>
            </a:r>
            <a:r>
              <a:rPr lang="cs-CZ" sz="2000" dirty="0" smtClean="0"/>
              <a:t>motivů, </a:t>
            </a:r>
            <a:r>
              <a:rPr lang="cs-CZ" sz="2000" dirty="0"/>
              <a:t>či abstraktních </a:t>
            </a:r>
            <a:r>
              <a:rPr lang="cs-CZ" sz="2000" dirty="0" smtClean="0"/>
              <a:t>tvarů</a:t>
            </a:r>
            <a:endParaRPr lang="cs-CZ" sz="2000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973821" y="3429000"/>
            <a:ext cx="3238674" cy="1015663"/>
          </a:xfrm>
          <a:prstGeom prst="rect">
            <a:avLst/>
          </a:prstGeom>
          <a:solidFill>
            <a:srgbClr val="F3DE43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Jejich </a:t>
            </a:r>
            <a:r>
              <a:rPr lang="cs-CZ" sz="2000" dirty="0"/>
              <a:t>kompozice je dána </a:t>
            </a:r>
            <a:r>
              <a:rPr lang="cs-CZ" sz="2000" dirty="0" smtClean="0"/>
              <a:t> 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plochami </a:t>
            </a:r>
            <a:r>
              <a:rPr lang="cs-CZ" sz="2000" dirty="0"/>
              <a:t>všelijakých </a:t>
            </a:r>
            <a:r>
              <a:rPr lang="cs-CZ" sz="2000" dirty="0" smtClean="0"/>
              <a:t>barev</a:t>
            </a:r>
          </a:p>
          <a:p>
            <a:r>
              <a:rPr lang="cs-CZ" sz="2000" dirty="0" smtClean="0"/>
              <a:t> </a:t>
            </a:r>
            <a:r>
              <a:rPr lang="cs-CZ" sz="2000" dirty="0"/>
              <a:t>a materiálů</a:t>
            </a:r>
          </a:p>
        </p:txBody>
      </p:sp>
      <p:pic>
        <p:nvPicPr>
          <p:cNvPr id="3074" name="Picture 2" descr="C:\Users\Koděrová\Desktop\plochy\Fotografie20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7" y="233335"/>
            <a:ext cx="5500787" cy="624205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Obdélník 4"/>
          <p:cNvSpPr>
            <a:spLocks noChangeArrowheads="1"/>
          </p:cNvSpPr>
          <p:nvPr/>
        </p:nvSpPr>
        <p:spPr bwMode="auto">
          <a:xfrm>
            <a:off x="3929148" y="2219313"/>
            <a:ext cx="6122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900" dirty="0"/>
              <a:t>©c.zuk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4816451" y="6093296"/>
            <a:ext cx="792088" cy="2154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  <p:pic>
        <p:nvPicPr>
          <p:cNvPr id="3075" name="Picture 3" descr="C:\Users\Koděrová\Desktop\plochy\Video16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619" y="324341"/>
            <a:ext cx="2803986" cy="5984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ovéPole 17"/>
          <p:cNvSpPr txBox="1"/>
          <p:nvPr/>
        </p:nvSpPr>
        <p:spPr>
          <a:xfrm>
            <a:off x="7972274" y="6093296"/>
            <a:ext cx="792088" cy="21544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cs-CZ" sz="800" dirty="0" smtClean="0"/>
              <a:t>Archiv autora</a:t>
            </a:r>
            <a:endParaRPr lang="cs-CZ" sz="800" dirty="0"/>
          </a:p>
        </p:txBody>
      </p:sp>
    </p:spTree>
    <p:extLst>
      <p:ext uri="{BB962C8B-B14F-4D97-AF65-F5344CB8AC3E}">
        <p14:creationId xmlns:p14="http://schemas.microsoft.com/office/powerpoint/2010/main" val="406902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558" y="115416"/>
            <a:ext cx="8979938" cy="6481936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15156" y="764704"/>
            <a:ext cx="3322448" cy="2185214"/>
          </a:xfrm>
          <a:prstGeom prst="rect">
            <a:avLst/>
          </a:prstGeom>
          <a:solidFill>
            <a:srgbClr val="F3DE43"/>
          </a:solidFill>
          <a:ln>
            <a:noFill/>
          </a:ln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algn="ctr"/>
            <a:endParaRPr lang="cs-CZ" sz="2400" b="1" dirty="0" smtClean="0"/>
          </a:p>
          <a:p>
            <a:pPr algn="ctr"/>
            <a:r>
              <a:rPr lang="cs-CZ" sz="2400" b="1" dirty="0" smtClean="0"/>
              <a:t> Kompozice obrazu</a:t>
            </a:r>
          </a:p>
          <a:p>
            <a:r>
              <a:rPr lang="cs-CZ" sz="2400" b="1" dirty="0" smtClean="0"/>
              <a:t>              musí být          </a:t>
            </a:r>
          </a:p>
          <a:p>
            <a:r>
              <a:rPr lang="cs-CZ" sz="2400" b="1" dirty="0" smtClean="0">
                <a:solidFill>
                  <a:srgbClr val="0070C0"/>
                </a:solidFill>
              </a:rPr>
              <a:t>         </a:t>
            </a:r>
            <a:r>
              <a:rPr lang="cs-CZ" sz="4000" b="1" dirty="0" smtClean="0">
                <a:solidFill>
                  <a:srgbClr val="0070C0"/>
                </a:solidFill>
              </a:rPr>
              <a:t>vyvážená</a:t>
            </a:r>
          </a:p>
          <a:p>
            <a:r>
              <a:rPr lang="cs-CZ" sz="2400" b="1" dirty="0" smtClean="0">
                <a:solidFill>
                  <a:srgbClr val="0070C0"/>
                </a:solidFill>
              </a:rPr>
              <a:t> </a:t>
            </a:r>
            <a:r>
              <a:rPr lang="cs-CZ" sz="2400" b="1" dirty="0" smtClean="0"/>
              <a:t>   </a:t>
            </a:r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8604696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4988296" y="2949918"/>
            <a:ext cx="3549307" cy="29238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r>
              <a:rPr lang="cs-CZ" sz="2400" dirty="0"/>
              <a:t> </a:t>
            </a:r>
            <a:r>
              <a:rPr lang="cs-CZ" sz="2400" dirty="0" smtClean="0"/>
              <a:t> </a:t>
            </a:r>
          </a:p>
          <a:p>
            <a:r>
              <a:rPr lang="cs-CZ" sz="2400" dirty="0"/>
              <a:t>  </a:t>
            </a:r>
            <a:r>
              <a:rPr lang="cs-CZ" sz="2400" dirty="0" smtClean="0"/>
              <a:t>         Všechny detaily</a:t>
            </a:r>
          </a:p>
          <a:p>
            <a:r>
              <a:rPr lang="cs-CZ" sz="2400" dirty="0" smtClean="0"/>
              <a:t>            v obraze musí 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    </a:t>
            </a:r>
            <a:r>
              <a:rPr lang="cs-CZ" sz="2400" b="1" dirty="0" smtClean="0">
                <a:solidFill>
                  <a:srgbClr val="7030A0"/>
                </a:solidFill>
              </a:rPr>
              <a:t> opticky </a:t>
            </a:r>
            <a:r>
              <a:rPr lang="cs-CZ" sz="2400" dirty="0" smtClean="0"/>
              <a:t>tvořit  </a:t>
            </a:r>
          </a:p>
          <a:p>
            <a:r>
              <a:rPr lang="cs-CZ" sz="2400" dirty="0"/>
              <a:t> </a:t>
            </a:r>
            <a:r>
              <a:rPr lang="cs-CZ" sz="2400" dirty="0" smtClean="0"/>
              <a:t>           jeden souvislý    </a:t>
            </a:r>
          </a:p>
          <a:p>
            <a:r>
              <a:rPr lang="cs-CZ" sz="2400" b="1" dirty="0">
                <a:solidFill>
                  <a:srgbClr val="0070C0"/>
                </a:solidFill>
              </a:rPr>
              <a:t> </a:t>
            </a:r>
            <a:r>
              <a:rPr lang="cs-CZ" sz="2400" b="1" dirty="0" smtClean="0">
                <a:solidFill>
                  <a:srgbClr val="0070C0"/>
                </a:solidFill>
              </a:rPr>
              <a:t>                </a:t>
            </a:r>
            <a:r>
              <a:rPr lang="cs-CZ" sz="4000" b="1" dirty="0" smtClean="0">
                <a:solidFill>
                  <a:srgbClr val="0070C0"/>
                </a:solidFill>
              </a:rPr>
              <a:t>celek</a:t>
            </a:r>
          </a:p>
          <a:p>
            <a:endParaRPr lang="cs-CZ" sz="2400" b="1" dirty="0">
              <a:solidFill>
                <a:srgbClr val="0070C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988296" y="5767134"/>
            <a:ext cx="91311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sz="800" dirty="0" smtClean="0">
                <a:latin typeface="Times New Roman" pitchFamily="18" charset="0"/>
                <a:cs typeface="Times New Roman" pitchFamily="18" charset="0"/>
              </a:rPr>
              <a:t>Archiv autora</a:t>
            </a:r>
            <a:endParaRPr lang="cs-CZ" sz="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Users\Koděrová\Desktop\záloha\Galerie-c.ZUK\malba\malba-Ústí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56" y="230832"/>
            <a:ext cx="4745006" cy="616575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Obdélník 4"/>
          <p:cNvSpPr>
            <a:spLocks noChangeArrowheads="1"/>
          </p:cNvSpPr>
          <p:nvPr/>
        </p:nvSpPr>
        <p:spPr bwMode="auto">
          <a:xfrm rot="21436200">
            <a:off x="3929148" y="2219313"/>
            <a:ext cx="612229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900" dirty="0"/>
              <a:t>©c.zuk</a:t>
            </a:r>
          </a:p>
        </p:txBody>
      </p:sp>
    </p:spTree>
    <p:extLst>
      <p:ext uri="{BB962C8B-B14F-4D97-AF65-F5344CB8AC3E}">
        <p14:creationId xmlns:p14="http://schemas.microsoft.com/office/powerpoint/2010/main" val="2680214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10" grpId="0"/>
      <p:bldP spid="1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6558" y="400694"/>
            <a:ext cx="8979938" cy="6264696"/>
          </a:xfrm>
          <a:prstGeom prst="rect">
            <a:avLst/>
          </a:prstGeom>
          <a:solidFill>
            <a:srgbClr val="FFC000"/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6" name="TextovéPole 5"/>
          <p:cNvSpPr txBox="1"/>
          <p:nvPr/>
        </p:nvSpPr>
        <p:spPr>
          <a:xfrm>
            <a:off x="1054139" y="844444"/>
            <a:ext cx="6984775" cy="461665"/>
          </a:xfrm>
          <a:prstGeom prst="rect">
            <a:avLst/>
          </a:prstGeom>
          <a:solidFill>
            <a:srgbClr val="F3DE4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dirty="0"/>
              <a:t> </a:t>
            </a:r>
            <a:r>
              <a:rPr lang="cs-CZ" sz="2000" b="1" dirty="0"/>
              <a:t>S VĚTŠÍM </a:t>
            </a:r>
            <a:r>
              <a:rPr lang="cs-CZ" sz="2000" b="1" dirty="0" smtClean="0"/>
              <a:t>POČTEM PRVKŮ JE </a:t>
            </a:r>
            <a:r>
              <a:rPr lang="cs-CZ" sz="2400" b="1" dirty="0" smtClean="0">
                <a:solidFill>
                  <a:srgbClr val="0070C0"/>
                </a:solidFill>
              </a:rPr>
              <a:t>KOMPOZICE  SLOŽITĚJŠÍ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9" name="Obdélník 4"/>
          <p:cNvSpPr>
            <a:spLocks noChangeArrowheads="1"/>
          </p:cNvSpPr>
          <p:nvPr/>
        </p:nvSpPr>
        <p:spPr bwMode="auto">
          <a:xfrm>
            <a:off x="8538004" y="649552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pic>
        <p:nvPicPr>
          <p:cNvPr id="3075" name="Picture 3" descr="C:\Users\Koděrová\Desktop\dum pracovní\ODK\100_99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561" y="1569223"/>
            <a:ext cx="6481387" cy="4545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bdélník 4"/>
          <p:cNvSpPr>
            <a:spLocks noChangeArrowheads="1"/>
          </p:cNvSpPr>
          <p:nvPr/>
        </p:nvSpPr>
        <p:spPr bwMode="auto">
          <a:xfrm>
            <a:off x="6588225" y="5826278"/>
            <a:ext cx="50405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cs-CZ" sz="800" dirty="0"/>
              <a:t>©</a:t>
            </a:r>
            <a:r>
              <a:rPr lang="cs-CZ" sz="900" dirty="0"/>
              <a:t>c.zuk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174258" y="1772816"/>
            <a:ext cx="1512167" cy="369332"/>
          </a:xfrm>
          <a:prstGeom prst="rect">
            <a:avLst/>
          </a:prstGeom>
          <a:solidFill>
            <a:srgbClr val="6EEEEB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  perokresba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105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/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15416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122897" y="329310"/>
            <a:ext cx="8979938" cy="6264696"/>
          </a:xfrm>
          <a:prstGeom prst="rect">
            <a:avLst/>
          </a:prstGeom>
          <a:solidFill>
            <a:schemeClr val="bg2">
              <a:lumMod val="50000"/>
            </a:schemeClr>
          </a:solidFill>
          <a:ln w="19050"/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2000" b="1" dirty="0"/>
          </a:p>
        </p:txBody>
      </p:sp>
      <p:sp>
        <p:nvSpPr>
          <p:cNvPr id="6" name="Obdélník 4"/>
          <p:cNvSpPr>
            <a:spLocks noChangeArrowheads="1"/>
          </p:cNvSpPr>
          <p:nvPr/>
        </p:nvSpPr>
        <p:spPr bwMode="auto">
          <a:xfrm>
            <a:off x="8610243" y="6512421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683568" y="898717"/>
            <a:ext cx="3240360" cy="461665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 prostorová kompozice</a:t>
            </a:r>
            <a:endParaRPr lang="cs-CZ" sz="2400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4943283" y="622448"/>
            <a:ext cx="3826775" cy="1138773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</a:t>
            </a:r>
            <a:r>
              <a:rPr lang="cs-CZ" sz="2000" dirty="0" smtClean="0"/>
              <a:t>uspořádání všech prvků - objektů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v díle, obrazu, apod. podle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            </a:t>
            </a:r>
            <a:r>
              <a:rPr lang="cs-CZ" sz="2800" b="1" dirty="0" smtClean="0">
                <a:solidFill>
                  <a:srgbClr val="0070C0"/>
                </a:solidFill>
              </a:rPr>
              <a:t>perspektivy.</a:t>
            </a:r>
            <a:endParaRPr lang="cs-CZ" sz="2800" b="1" dirty="0">
              <a:solidFill>
                <a:srgbClr val="0070C0"/>
              </a:solidFill>
            </a:endParaRPr>
          </a:p>
        </p:txBody>
      </p:sp>
      <p:sp>
        <p:nvSpPr>
          <p:cNvPr id="2" name="Šipka doprava se zářezem 1"/>
          <p:cNvSpPr/>
          <p:nvPr/>
        </p:nvSpPr>
        <p:spPr>
          <a:xfrm>
            <a:off x="3953070" y="1099038"/>
            <a:ext cx="1008112" cy="230833"/>
          </a:xfrm>
          <a:prstGeom prst="notched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331019" y="4948505"/>
            <a:ext cx="327922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Nejbližší objekt je nejvýraznější.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5325371" y="3403165"/>
            <a:ext cx="3279225" cy="369332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  Střední objekt je vzdálenější.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1" name="TextovéPole 30"/>
          <p:cNvSpPr txBox="1"/>
          <p:nvPr/>
        </p:nvSpPr>
        <p:spPr>
          <a:xfrm>
            <a:off x="5331019" y="2379622"/>
            <a:ext cx="2985398" cy="64633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00B0F0"/>
                </a:solidFill>
              </a:rPr>
              <a:t>Vzdálený objekt je nevýrazný  kresbou.</a:t>
            </a:r>
            <a:endParaRPr lang="cs-CZ" b="1" dirty="0">
              <a:solidFill>
                <a:srgbClr val="00B0F0"/>
              </a:solidFill>
            </a:endParaRPr>
          </a:p>
        </p:txBody>
      </p:sp>
      <p:pic>
        <p:nvPicPr>
          <p:cNvPr id="2055" name="Picture 5" descr="C:\Users\Koděrová\Desktop\dum pracovní\ODK\Liberec-vila Koděra-kresba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714" y="1937976"/>
            <a:ext cx="4554770" cy="4299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1" name="Přímá spojnice 40"/>
          <p:cNvCxnSpPr/>
          <p:nvPr/>
        </p:nvCxnSpPr>
        <p:spPr>
          <a:xfrm flipV="1">
            <a:off x="3707904" y="2702788"/>
            <a:ext cx="1623114" cy="43818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Přímá spojnice 41"/>
          <p:cNvCxnSpPr/>
          <p:nvPr/>
        </p:nvCxnSpPr>
        <p:spPr>
          <a:xfrm flipV="1">
            <a:off x="2768043" y="3587831"/>
            <a:ext cx="2557328" cy="1351878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Přímá spojnice 42"/>
          <p:cNvCxnSpPr/>
          <p:nvPr/>
        </p:nvCxnSpPr>
        <p:spPr>
          <a:xfrm flipV="1">
            <a:off x="3347864" y="5166484"/>
            <a:ext cx="1983154" cy="35074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ovéPole 16"/>
          <p:cNvSpPr txBox="1"/>
          <p:nvPr/>
        </p:nvSpPr>
        <p:spPr>
          <a:xfrm>
            <a:off x="899592" y="2143904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sp>
        <p:nvSpPr>
          <p:cNvPr id="21" name="Obdélník 20"/>
          <p:cNvSpPr/>
          <p:nvPr/>
        </p:nvSpPr>
        <p:spPr>
          <a:xfrm>
            <a:off x="4338960" y="5877272"/>
            <a:ext cx="54781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/>
              <a:t>©c.zuk</a:t>
            </a:r>
            <a:endParaRPr lang="cs-CZ" sz="900" dirty="0"/>
          </a:p>
        </p:txBody>
      </p:sp>
    </p:spTree>
    <p:extLst>
      <p:ext uri="{BB962C8B-B14F-4D97-AF65-F5344CB8AC3E}">
        <p14:creationId xmlns:p14="http://schemas.microsoft.com/office/powerpoint/2010/main" val="3511754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2" grpId="0" animBg="1"/>
      <p:bldP spid="12" grpId="0" animBg="1"/>
      <p:bldP spid="20" grpId="0" animBg="1"/>
      <p:bldP spid="31" grpId="0" animBg="1"/>
      <p:bldP spid="17" grpId="0" animBg="1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pro obrázek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57" y="144445"/>
            <a:ext cx="8924939" cy="6624736"/>
          </a:xfrm>
          <a:solidFill>
            <a:srgbClr val="F4F9AD"/>
          </a:solidFill>
        </p:spPr>
      </p:pic>
      <p:sp>
        <p:nvSpPr>
          <p:cNvPr id="4" name="Zástupný symbol pro text 5"/>
          <p:cNvSpPr txBox="1">
            <a:spLocks noGrp="1"/>
          </p:cNvSpPr>
          <p:nvPr>
            <p:ph type="body" idx="2"/>
          </p:nvPr>
        </p:nvSpPr>
        <p:spPr>
          <a:xfrm>
            <a:off x="755577" y="404667"/>
            <a:ext cx="7560844" cy="5616619"/>
          </a:xfrm>
        </p:spPr>
        <p:txBody>
          <a:bodyPr/>
          <a:lstStyle/>
          <a:p>
            <a:pPr lvl="0"/>
            <a:r>
              <a:rPr lang="cs-CZ" b="1" dirty="0">
                <a:solidFill>
                  <a:srgbClr val="FFFF00"/>
                </a:solidFill>
              </a:rPr>
              <a:t>                   </a:t>
            </a:r>
            <a:endParaRPr lang="cs-CZ" b="1" dirty="0">
              <a:solidFill>
                <a:srgbClr val="002060"/>
              </a:solidFill>
            </a:endParaRPr>
          </a:p>
          <a:p>
            <a:pPr lvl="0"/>
            <a:r>
              <a:rPr lang="cs-CZ" b="1" dirty="0">
                <a:solidFill>
                  <a:srgbClr val="002060"/>
                </a:solidFill>
              </a:rPr>
              <a:t>        </a:t>
            </a:r>
          </a:p>
        </p:txBody>
      </p:sp>
      <p:sp>
        <p:nvSpPr>
          <p:cNvPr id="8" name="Obdélník 7"/>
          <p:cNvSpPr/>
          <p:nvPr/>
        </p:nvSpPr>
        <p:spPr>
          <a:xfrm>
            <a:off x="-19276" y="258342"/>
            <a:ext cx="8979938" cy="626469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innerShdw blurRad="63500" dist="50800" dir="2700000">
              <a:prstClr val="black">
                <a:alpha val="50000"/>
              </a:prstClr>
            </a:innerShdw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7" name="Obdélník 4"/>
          <p:cNvSpPr>
            <a:spLocks noChangeArrowheads="1"/>
          </p:cNvSpPr>
          <p:nvPr/>
        </p:nvSpPr>
        <p:spPr bwMode="auto">
          <a:xfrm>
            <a:off x="8618538" y="6523038"/>
            <a:ext cx="431800" cy="16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cs-CZ" sz="500" dirty="0">
                <a:solidFill>
                  <a:srgbClr val="00B0F0"/>
                </a:solidFill>
              </a:rPr>
              <a:t>©c.zuk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48865" y="966043"/>
            <a:ext cx="3305488" cy="523220"/>
          </a:xfrm>
          <a:prstGeom prst="rect">
            <a:avLst/>
          </a:prstGeom>
          <a:solidFill>
            <a:srgbClr val="66FF33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800" b="1" dirty="0" smtClean="0"/>
              <a:t>  plošná kompozice</a:t>
            </a:r>
            <a:endParaRPr lang="cs-CZ" sz="2800" b="1" dirty="0"/>
          </a:p>
        </p:txBody>
      </p:sp>
      <p:sp>
        <p:nvSpPr>
          <p:cNvPr id="10" name="Šipka doprava se zářezem 9"/>
          <p:cNvSpPr/>
          <p:nvPr/>
        </p:nvSpPr>
        <p:spPr>
          <a:xfrm>
            <a:off x="3754353" y="1113519"/>
            <a:ext cx="1008112" cy="230833"/>
          </a:xfrm>
          <a:prstGeom prst="notched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4762465" y="659550"/>
            <a:ext cx="3826775" cy="1754326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sz="2000" dirty="0" smtClean="0"/>
              <a:t>  skladba </a:t>
            </a:r>
            <a:r>
              <a:rPr lang="cs-CZ" sz="2000" dirty="0"/>
              <a:t>plošných prvků do dané </a:t>
            </a:r>
            <a:r>
              <a:rPr lang="cs-CZ" sz="2000" dirty="0" smtClean="0"/>
              <a:t>   </a:t>
            </a:r>
          </a:p>
          <a:p>
            <a:r>
              <a:rPr lang="cs-CZ" sz="2000" b="1" dirty="0">
                <a:solidFill>
                  <a:srgbClr val="0070C0"/>
                </a:solidFill>
              </a:rPr>
              <a:t> </a:t>
            </a:r>
            <a:r>
              <a:rPr lang="cs-CZ" sz="2000" b="1" dirty="0" smtClean="0">
                <a:solidFill>
                  <a:srgbClr val="0070C0"/>
                </a:solidFill>
              </a:rPr>
              <a:t>                  </a:t>
            </a:r>
            <a:r>
              <a:rPr lang="cs-CZ" sz="2800" b="1" dirty="0" smtClean="0">
                <a:solidFill>
                  <a:srgbClr val="0070C0"/>
                </a:solidFill>
              </a:rPr>
              <a:t>plochy</a:t>
            </a:r>
            <a:endParaRPr lang="cs-CZ" sz="2800" b="1" dirty="0">
              <a:solidFill>
                <a:srgbClr val="0070C0"/>
              </a:solidFill>
            </a:endParaRPr>
          </a:p>
          <a:p>
            <a:r>
              <a:rPr lang="cs-CZ" sz="2000" dirty="0" smtClean="0"/>
              <a:t> při </a:t>
            </a:r>
            <a:r>
              <a:rPr lang="cs-CZ" sz="2000" dirty="0"/>
              <a:t>vytváření různých plošných </a:t>
            </a:r>
            <a:r>
              <a:rPr lang="cs-CZ" sz="2000" dirty="0" smtClean="0"/>
              <a:t>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výtvarných děl – grafika, návrhy  </a:t>
            </a:r>
          </a:p>
          <a:p>
            <a:r>
              <a:rPr lang="cs-CZ" sz="2000" dirty="0"/>
              <a:t> </a:t>
            </a:r>
            <a:r>
              <a:rPr lang="cs-CZ" sz="2000" dirty="0" smtClean="0"/>
              <a:t>dlažby, koberců, malba, vitráž… </a:t>
            </a:r>
            <a:endParaRPr lang="cs-CZ" sz="28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Koděrová\Desktop\dum pracovní\ODK\100_856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672" y="2449215"/>
            <a:ext cx="5112568" cy="38416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ovéPole 11"/>
          <p:cNvSpPr txBox="1"/>
          <p:nvPr/>
        </p:nvSpPr>
        <p:spPr>
          <a:xfrm>
            <a:off x="546454" y="1705990"/>
            <a:ext cx="3558984" cy="707886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 Může i obsahovat texty -    </a:t>
            </a:r>
          </a:p>
          <a:p>
            <a:r>
              <a:rPr lang="cs-CZ" sz="2000" b="1" dirty="0"/>
              <a:t> </a:t>
            </a:r>
            <a:r>
              <a:rPr lang="cs-CZ" sz="2000" b="1" dirty="0" smtClean="0"/>
              <a:t>- informace, fotografie apod.</a:t>
            </a:r>
            <a:endParaRPr lang="cs-CZ" sz="2000" b="1" dirty="0"/>
          </a:p>
        </p:txBody>
      </p:sp>
      <p:pic>
        <p:nvPicPr>
          <p:cNvPr id="1029" name="Picture 5" descr="C:\Users\Koděrová\Desktop\Propagace\100KZ650\100_914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019" y="2554372"/>
            <a:ext cx="2826991" cy="3812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Koděrová\Desktop\Propagace\100KZ650\100_91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30" y="2413876"/>
            <a:ext cx="2868399" cy="397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bdélník 18"/>
          <p:cNvSpPr/>
          <p:nvPr/>
        </p:nvSpPr>
        <p:spPr>
          <a:xfrm>
            <a:off x="3754353" y="2574836"/>
            <a:ext cx="70217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/>
              <a:t>©c.zuk</a:t>
            </a:r>
            <a:endParaRPr lang="cs-CZ" sz="900" dirty="0"/>
          </a:p>
        </p:txBody>
      </p:sp>
      <p:pic>
        <p:nvPicPr>
          <p:cNvPr id="1032" name="Picture 8" descr="C:\Users\Koděrová\Desktop\dum pracovní\ODK\Fotografie2864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929" y="2512759"/>
            <a:ext cx="5543733" cy="3736478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ovéPole 24"/>
          <p:cNvSpPr txBox="1"/>
          <p:nvPr/>
        </p:nvSpPr>
        <p:spPr>
          <a:xfrm>
            <a:off x="5409060" y="5944602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sp>
        <p:nvSpPr>
          <p:cNvPr id="23" name="TextovéPole 22"/>
          <p:cNvSpPr txBox="1"/>
          <p:nvPr/>
        </p:nvSpPr>
        <p:spPr>
          <a:xfrm>
            <a:off x="1024632" y="6360519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900" dirty="0" smtClean="0"/>
              <a:t>  Archiv autora</a:t>
            </a:r>
          </a:p>
        </p:txBody>
      </p:sp>
      <p:sp>
        <p:nvSpPr>
          <p:cNvPr id="29" name="Obdélník 28"/>
          <p:cNvSpPr/>
          <p:nvPr/>
        </p:nvSpPr>
        <p:spPr>
          <a:xfrm>
            <a:off x="6367157" y="5944602"/>
            <a:ext cx="702171" cy="2308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cs-CZ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900" dirty="0" smtClean="0"/>
              <a:t>©c.zuk</a:t>
            </a:r>
            <a:endParaRPr lang="cs-CZ" sz="9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1024632" y="6367226"/>
            <a:ext cx="958097" cy="2308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cs-CZ" sz="900" dirty="0" smtClean="0"/>
              <a:t>  Archiv autora</a:t>
            </a:r>
          </a:p>
        </p:txBody>
      </p:sp>
    </p:spTree>
    <p:extLst>
      <p:ext uri="{BB962C8B-B14F-4D97-AF65-F5344CB8AC3E}">
        <p14:creationId xmlns:p14="http://schemas.microsoft.com/office/powerpoint/2010/main" val="3130696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4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8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9" grpId="0"/>
      <p:bldP spid="25" grpId="0" animBg="1"/>
      <p:bldP spid="25" grpId="1" animBg="1"/>
      <p:bldP spid="23" grpId="0" animBg="1"/>
      <p:bldP spid="29" grpId="0"/>
      <p:bldP spid="30" grpId="0" animBg="1"/>
    </p:bld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1273</TotalTime>
  <Words>919</Words>
  <Application>Microsoft Office PowerPoint</Application>
  <PresentationFormat>Předvádění na obrazovce (4:3)</PresentationFormat>
  <Paragraphs>222</Paragraphs>
  <Slides>19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19</vt:i4>
      </vt:variant>
    </vt:vector>
  </HeadingPairs>
  <TitlesOfParts>
    <vt:vector size="20" baseType="lpstr">
      <vt:lpstr>Motiv systému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c.zuk</dc:creator>
  <cp:lastModifiedBy>c.zuk</cp:lastModifiedBy>
  <cp:revision>203</cp:revision>
  <dcterms:created xsi:type="dcterms:W3CDTF">2014-01-15T11:11:34Z</dcterms:created>
  <dcterms:modified xsi:type="dcterms:W3CDTF">2014-04-27T11:32:36Z</dcterms:modified>
</cp:coreProperties>
</file>