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0" r:id="rId4"/>
    <p:sldId id="301" r:id="rId5"/>
    <p:sldId id="302" r:id="rId6"/>
    <p:sldId id="293" r:id="rId7"/>
    <p:sldId id="303" r:id="rId8"/>
    <p:sldId id="305" r:id="rId9"/>
    <p:sldId id="257" r:id="rId10"/>
    <p:sldId id="304" r:id="rId11"/>
    <p:sldId id="290" r:id="rId12"/>
    <p:sldId id="30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  <a:srgbClr val="C89800"/>
    <a:srgbClr val="0B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41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52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58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46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81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97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1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18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56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96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19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" y="188640"/>
            <a:ext cx="8720185" cy="655245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39992"/>
              </p:ext>
            </p:extLst>
          </p:nvPr>
        </p:nvGraphicFramePr>
        <p:xfrm>
          <a:off x="724449" y="980728"/>
          <a:ext cx="7713973" cy="3615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Louny,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o.,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3.2._27_15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Grafické techniky 3 </a:t>
                      </a:r>
                      <a:endParaRPr lang="cs-CZ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</a:t>
                      </a: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1. 2014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se základními grafickými technikami, názvoslovím, odbornými termíny grafiky.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0" y="1148701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9"/>
          <p:cNvSpPr>
            <a:spLocks noChangeArrowheads="1"/>
          </p:cNvSpPr>
          <p:nvPr/>
        </p:nvSpPr>
        <p:spPr bwMode="auto">
          <a:xfrm>
            <a:off x="9612560" y="63896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8400874" y="6402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2319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" y="55781"/>
            <a:ext cx="8983582" cy="666908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FF00"/>
                </a:solidFill>
              </a:rPr>
              <a:t>c.zuk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15616" y="260648"/>
            <a:ext cx="7063680" cy="5931768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1560" y="326239"/>
            <a:ext cx="2383299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5. Lavírování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1559" y="1124744"/>
            <a:ext cx="669674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Povrch kamene se preparuje emulzí (vosk, soda a voda – vše za tepla).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Na suchý kámen se kresba nakreslí litografickou tuší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(ředí se destilovanou vodou).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Kresba se doplňuje křídou a korektura se škrábe škrabkami.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1559" y="3671446"/>
            <a:ext cx="361036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</a:t>
            </a:r>
            <a:r>
              <a:rPr lang="cs-CZ" sz="2800" dirty="0"/>
              <a:t>6</a:t>
            </a:r>
            <a:r>
              <a:rPr lang="cs-CZ" sz="2800" dirty="0" smtClean="0"/>
              <a:t>. Škrábání do asfaltu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01168" y="4433336"/>
            <a:ext cx="620025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Povrch kamene pokryje asfaltový kryt, schne hodiny!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Kresba se vyškrabuje škrabkami.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Polotóny se zrní brusným papírem.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80873" y="5930806"/>
            <a:ext cx="2118919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7. Sítotisk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88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FF00"/>
                </a:solidFill>
              </a:rPr>
              <a:t>c.zuk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7263" y="395372"/>
            <a:ext cx="136815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list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93327" y="1818275"/>
            <a:ext cx="66967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Vytvoř obraz technikou: škrábání do vosku - tuš 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01338" y="2789346"/>
            <a:ext cx="6799053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Pracuj na formát A3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Téma – „ZÁTIŠÍ“ motiv obrazu si vyber sám/sama, (můžeš použít i jakoukoli předlohu zátiší).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Navoskuj jednobarevně, maximálně dvoubarevně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čtvrtku, přetři celou plochu černou tuší.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Škrábáním se pokus napodobit grafickou </a:t>
            </a:r>
            <a:r>
              <a:rPr lang="cs-CZ" sz="2000" b="1" dirty="0" smtClean="0"/>
              <a:t>techniku</a:t>
            </a:r>
          </a:p>
          <a:p>
            <a:r>
              <a:rPr lang="cs-CZ" sz="2000" b="1"/>
              <a:t> </a:t>
            </a:r>
            <a:r>
              <a:rPr lang="cs-CZ" sz="2000" b="1" smtClean="0"/>
              <a:t>    </a:t>
            </a:r>
            <a:r>
              <a:rPr lang="cs-CZ" sz="2000" b="1" smtClean="0"/>
              <a:t> </a:t>
            </a:r>
            <a:r>
              <a:rPr lang="cs-CZ" sz="2000" b="1" dirty="0" smtClean="0"/>
              <a:t>(škrábání do asfaltu) tak, že křížením, zeslabováním </a:t>
            </a:r>
            <a:endParaRPr lang="cs-CZ" sz="2000" b="1" dirty="0" smtClean="0"/>
          </a:p>
          <a:p>
            <a:r>
              <a:rPr lang="cs-CZ" sz="2000" b="1" dirty="0"/>
              <a:t> </a:t>
            </a:r>
            <a:r>
              <a:rPr lang="cs-CZ" sz="2000" b="1" dirty="0" smtClean="0"/>
              <a:t>     </a:t>
            </a:r>
            <a:r>
              <a:rPr lang="cs-CZ" sz="2000" b="1" dirty="0" smtClean="0"/>
              <a:t>a </a:t>
            </a:r>
            <a:r>
              <a:rPr lang="cs-CZ" sz="2000" b="1" dirty="0" smtClean="0"/>
              <a:t>zesilováním přítlaku docílíš stínování předmětů v zátiší.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890071" y="5877272"/>
            <a:ext cx="930883" cy="400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FF0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FFFF00"/>
                </a:solidFill>
              </a:rPr>
              <a:t> </a:t>
            </a:r>
            <a:r>
              <a:rPr lang="cs-CZ" sz="1000" b="1" dirty="0" smtClean="0">
                <a:solidFill>
                  <a:srgbClr val="FFFF00"/>
                </a:solidFill>
              </a:rPr>
              <a:t>    </a:t>
            </a:r>
            <a:r>
              <a:rPr lang="cs-CZ" sz="800" b="1" dirty="0" smtClean="0">
                <a:solidFill>
                  <a:srgbClr val="FFFF00"/>
                </a:solidFill>
              </a:rPr>
              <a:t>©</a:t>
            </a:r>
            <a:r>
              <a:rPr lang="cs-CZ" sz="1000" b="1" dirty="0" smtClean="0">
                <a:solidFill>
                  <a:srgbClr val="FFFF00"/>
                </a:solidFill>
              </a:rPr>
              <a:t>c.zuk</a:t>
            </a:r>
            <a:endParaRPr lang="cs-CZ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2" y="188640"/>
            <a:ext cx="8624355" cy="648044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65116" y="1628800"/>
            <a:ext cx="6478468" cy="7829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   Použitá 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80316" y="2780927"/>
            <a:ext cx="6463268" cy="60939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FFFF00"/>
                </a:solidFill>
              </a:rPr>
              <a:t>archiv </a:t>
            </a:r>
            <a:r>
              <a:rPr lang="cs-CZ" sz="1400" b="1" dirty="0">
                <a:solidFill>
                  <a:srgbClr val="FF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FFFF00"/>
                </a:solidFill>
              </a:rPr>
              <a:t>Zuzana. : </a:t>
            </a:r>
            <a:r>
              <a:rPr lang="cs-CZ" sz="1400" b="1" i="1" dirty="0">
                <a:solidFill>
                  <a:srgbClr val="FFFF00"/>
                </a:solidFill>
              </a:rPr>
              <a:t>fotografie</a:t>
            </a:r>
            <a:r>
              <a:rPr lang="cs-CZ" sz="1400" b="1" dirty="0">
                <a:solidFill>
                  <a:srgbClr val="FFFF00"/>
                </a:solidFill>
              </a:rPr>
              <a:t>: </a:t>
            </a:r>
            <a:r>
              <a:rPr lang="cs-CZ" sz="1400" b="1" i="1" dirty="0">
                <a:solidFill>
                  <a:srgbClr val="FFFF00"/>
                </a:solidFill>
              </a:rPr>
              <a:t>galerie </a:t>
            </a:r>
            <a:r>
              <a:rPr lang="cs-CZ" sz="1400" b="1" dirty="0">
                <a:solidFill>
                  <a:srgbClr val="FFFF00"/>
                </a:solidFill>
              </a:rPr>
              <a:t>©</a:t>
            </a:r>
            <a:r>
              <a:rPr lang="cs-CZ" sz="1400" dirty="0"/>
              <a:t> </a:t>
            </a:r>
            <a:r>
              <a:rPr lang="cs-CZ" sz="1400" b="1" i="1" dirty="0" smtClean="0">
                <a:solidFill>
                  <a:srgbClr val="FFFF00"/>
                </a:solidFill>
              </a:rPr>
              <a:t>c.zuk  2000-2014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Autorem fotografií, není-li uvedeno jinak, je Zuzana Koděrová. Autor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(Zuzana Koděrová) souhlasí s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17791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727757" y="1621280"/>
            <a:ext cx="7804683" cy="2556284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1"/>
          <p:cNvSpPr txBox="1"/>
          <p:nvPr/>
        </p:nvSpPr>
        <p:spPr>
          <a:xfrm>
            <a:off x="1165070" y="2391590"/>
            <a:ext cx="6913436" cy="10156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 smtClean="0">
                <a:solidFill>
                  <a:srgbClr val="66FF33"/>
                </a:solidFill>
                <a:latin typeface="Tempus Sans ITC" pitchFamily="82"/>
              </a:rPr>
              <a:t> Grafické techniky  3</a:t>
            </a:r>
            <a:endParaRPr lang="cs-CZ" sz="6000" b="1" i="0" u="none" strike="noStrike" kern="1200" cap="none" spc="0" baseline="0" dirty="0">
              <a:solidFill>
                <a:srgbClr val="66FF33"/>
              </a:solidFill>
              <a:uFillTx/>
              <a:latin typeface="Tempus Sans ITC" pitchFamily="82"/>
            </a:endParaRPr>
          </a:p>
        </p:txBody>
      </p:sp>
      <p:sp>
        <p:nvSpPr>
          <p:cNvPr id="11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C000"/>
                </a:solidFill>
              </a:rPr>
              <a:t>c.zuk</a:t>
            </a:r>
          </a:p>
        </p:txBody>
      </p:sp>
    </p:spTree>
    <p:extLst>
      <p:ext uri="{BB962C8B-B14F-4D97-AF65-F5344CB8AC3E}">
        <p14:creationId xmlns:p14="http://schemas.microsoft.com/office/powerpoint/2010/main" val="38124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" y="94680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16" name="Obdélník 9"/>
          <p:cNvSpPr>
            <a:spLocks noChangeArrowheads="1"/>
          </p:cNvSpPr>
          <p:nvPr/>
        </p:nvSpPr>
        <p:spPr bwMode="auto">
          <a:xfrm>
            <a:off x="8590904" y="6433124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7482535" y="3079692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</a:rPr>
              <a:t>©</a:t>
            </a:r>
            <a:r>
              <a:rPr lang="cs-CZ" b="1" dirty="0">
                <a:solidFill>
                  <a:srgbClr val="002060"/>
                </a:solidFill>
              </a:rPr>
              <a:t>c.zuk 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771800" y="266995"/>
            <a:ext cx="3384376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1. Tisk z plochy</a:t>
            </a:r>
            <a:endParaRPr lang="cs-CZ" sz="36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509227" y="1048654"/>
            <a:ext cx="3909522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Umělecké techniky:</a:t>
            </a:r>
            <a:endParaRPr lang="cs-CZ" sz="32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82062" y="1834222"/>
            <a:ext cx="3744416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1. Litografie na kameni</a:t>
            </a:r>
            <a:endParaRPr lang="cs-CZ" sz="28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21966" y="2647472"/>
            <a:ext cx="7675146" cy="37856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Zdokonalena v roce 1796 – Alois Senefelder.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Oblíbená technika dodnes (malíři </a:t>
            </a:r>
            <a:r>
              <a:rPr lang="cs-CZ" sz="2000" b="1" dirty="0"/>
              <a:t>J</a:t>
            </a:r>
            <a:r>
              <a:rPr lang="cs-CZ" sz="2000" b="1" dirty="0" smtClean="0"/>
              <a:t>osef Mánes, Adolf Born…)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Používá se litografický kámen ze solenhofeského vápence (žlutavý, našedlý)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Polije se vodou a brusným papírem se měkce zazrní.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Kresba se pořizuje litografickou křídou, štětcem, perem, litografickou tuší.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Korektura se škrábe kulatou, plochou ryjkou,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nebo škrabkou.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Kresba se zaleptá kyselinou dusičnou s arabskou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gumou (klovatina) = chemická příprava kamene.</a:t>
            </a:r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860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3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" y="55781"/>
            <a:ext cx="8983582" cy="666908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FF00"/>
                </a:solidFill>
              </a:rPr>
              <a:t>c.zuk</a:t>
            </a:r>
          </a:p>
        </p:txBody>
      </p:sp>
      <p:sp>
        <p:nvSpPr>
          <p:cNvPr id="9" name="Obdélník 8"/>
          <p:cNvSpPr/>
          <p:nvPr/>
        </p:nvSpPr>
        <p:spPr>
          <a:xfrm>
            <a:off x="467544" y="260648"/>
            <a:ext cx="8568506" cy="5931768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 descr="C:\Users\Koděrová\Desktop\dum pracovní\ODK\pomůcky, nástroje\arkansasský kámen na broušen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03" y="476672"/>
            <a:ext cx="6499447" cy="48245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908720"/>
            <a:ext cx="2016224" cy="14773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Arkansasský kámen  muzeum Rogers  </a:t>
            </a:r>
          </a:p>
          <a:p>
            <a:r>
              <a:rPr lang="cs-CZ" dirty="0" smtClean="0"/>
              <a:t>)podobná barva, nepoužíval se ale na litografii.</a:t>
            </a:r>
            <a:endParaRPr lang="cs-CZ" dirty="0"/>
          </a:p>
        </p:txBody>
      </p:sp>
      <p:pic>
        <p:nvPicPr>
          <p:cNvPr id="1027" name="Picture 3" descr="C:\Users\Koděrová\Desktop\dum pracovní\ODK\pomůcky, nástroje\100_0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0" y="260648"/>
            <a:ext cx="4818650" cy="64128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308304" y="505498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5722582"/>
            <a:ext cx="9308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803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" y="55781"/>
            <a:ext cx="8983582" cy="666908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FF00"/>
                </a:solidFill>
              </a:rPr>
              <a:t>c.zuk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7504" y="116632"/>
            <a:ext cx="8928545" cy="64826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869882" y="4953700"/>
            <a:ext cx="7488832" cy="7075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4521141" y="5025708"/>
            <a:ext cx="677782" cy="5635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4681736" y="5157192"/>
            <a:ext cx="356591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770883" y="5338933"/>
            <a:ext cx="178296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4681736" y="6122538"/>
            <a:ext cx="338892" cy="3369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2699792" y="4689924"/>
            <a:ext cx="4464496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031939" y="4329100"/>
            <a:ext cx="1656184" cy="36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3635896" y="4275094"/>
            <a:ext cx="2376264" cy="540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2843808" y="4176082"/>
            <a:ext cx="3816424" cy="990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4521141" y="1916832"/>
            <a:ext cx="677782" cy="19262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Pětiúhelník 21"/>
          <p:cNvSpPr/>
          <p:nvPr/>
        </p:nvSpPr>
        <p:spPr>
          <a:xfrm rot="5400000">
            <a:off x="4529165" y="3712530"/>
            <a:ext cx="666075" cy="36004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4797176" y="2492896"/>
            <a:ext cx="108012" cy="10666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4368720" y="2940695"/>
            <a:ext cx="986963" cy="1710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6948264" y="4509120"/>
            <a:ext cx="216024" cy="1800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2699792" y="4524542"/>
            <a:ext cx="216024" cy="1800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4824027" y="1124744"/>
            <a:ext cx="80577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Ovál 27"/>
          <p:cNvSpPr/>
          <p:nvPr/>
        </p:nvSpPr>
        <p:spPr>
          <a:xfrm>
            <a:off x="4699435" y="787772"/>
            <a:ext cx="338892" cy="3369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108866" y="5806985"/>
            <a:ext cx="1080120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 klika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31" name="Přímá spojnice se šipkou 30"/>
          <p:cNvCxnSpPr>
            <a:endCxn id="3" idx="2"/>
          </p:cNvCxnSpPr>
          <p:nvPr/>
        </p:nvCxnSpPr>
        <p:spPr>
          <a:xfrm flipV="1">
            <a:off x="3812335" y="5307474"/>
            <a:ext cx="708806" cy="442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2721364" y="5039598"/>
            <a:ext cx="1080120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 válec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4196382" y="6073023"/>
            <a:ext cx="627646" cy="25718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6660232" y="5057156"/>
            <a:ext cx="1152128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  stůl  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29822" y="3892550"/>
            <a:ext cx="1505874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pojízdná  deska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1835696" y="4352797"/>
            <a:ext cx="1080120" cy="44513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440950" y="962725"/>
            <a:ext cx="3045766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</a:rPr>
              <a:t>š</a:t>
            </a:r>
            <a:r>
              <a:rPr lang="cs-CZ" sz="2800" b="1" dirty="0" smtClean="0">
                <a:solidFill>
                  <a:srgbClr val="FFFF00"/>
                </a:solidFill>
              </a:rPr>
              <a:t>roub pro přidání tlaku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3486716" y="1520788"/>
            <a:ext cx="1382165" cy="145643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2141167" y="2679085"/>
            <a:ext cx="774649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 tříč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2924649" y="3151093"/>
            <a:ext cx="1944232" cy="84652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7653903" y="4225587"/>
            <a:ext cx="1152128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  papír  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47" name="Přímá spojnice se šipkou 46"/>
          <p:cNvCxnSpPr/>
          <p:nvPr/>
        </p:nvCxnSpPr>
        <p:spPr>
          <a:xfrm flipH="1" flipV="1">
            <a:off x="5989446" y="4305678"/>
            <a:ext cx="1664457" cy="18151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7260589" y="3357935"/>
            <a:ext cx="1545442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  karton  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53" name="Přímá spojnice se šipkou 52"/>
          <p:cNvCxnSpPr>
            <a:stCxn id="52" idx="1"/>
          </p:cNvCxnSpPr>
          <p:nvPr/>
        </p:nvCxnSpPr>
        <p:spPr>
          <a:xfrm flipH="1">
            <a:off x="5688124" y="3619545"/>
            <a:ext cx="1572465" cy="56854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6266918" y="1655222"/>
            <a:ext cx="2193514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smtClean="0">
                <a:solidFill>
                  <a:srgbClr val="FFFF00"/>
                </a:solidFill>
              </a:rPr>
              <a:t>litografický   </a:t>
            </a:r>
          </a:p>
          <a:p>
            <a:pPr algn="ctr"/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smtClean="0">
                <a:solidFill>
                  <a:srgbClr val="FFFF00"/>
                </a:solidFill>
              </a:rPr>
              <a:t>   kámen  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56" name="Přímá spojnice se šipkou 55"/>
          <p:cNvCxnSpPr/>
          <p:nvPr/>
        </p:nvCxnSpPr>
        <p:spPr>
          <a:xfrm flipH="1">
            <a:off x="5020628" y="2311377"/>
            <a:ext cx="1325566" cy="2303175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7735073" y="484933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514650" y="100213"/>
            <a:ext cx="4258485" cy="52322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Schéma litografického lisu: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293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" y="55781"/>
            <a:ext cx="8983582" cy="666908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FF00"/>
                </a:solidFill>
              </a:rPr>
              <a:t>c.zuk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15616" y="260648"/>
            <a:ext cx="7063680" cy="5931768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50273" y="1149040"/>
            <a:ext cx="5994365" cy="41549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Mastnota kresby odpuzuje vodu při tisku, barva se tedy nanese válcem jen na kresbu, na kámen se nechytá.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Kyselinou octovou, nebo citronovou se opravuje kresba při tisku, opravená se znovu zaleptá.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Konečná kresba se naválí barvou, kámen se položí na papír, na něj karton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a protáhne se za velkého tlaku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litografickým tříčovým</a:t>
            </a:r>
            <a:r>
              <a:rPr lang="cs-CZ" sz="2400" b="1" dirty="0"/>
              <a:t> </a:t>
            </a:r>
            <a:r>
              <a:rPr lang="cs-CZ" sz="2400" b="1" dirty="0" smtClean="0"/>
              <a:t>lisem (válec cca. 1m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dlouhý).</a:t>
            </a:r>
          </a:p>
        </p:txBody>
      </p:sp>
    </p:spTree>
    <p:extLst>
      <p:ext uri="{BB962C8B-B14F-4D97-AF65-F5344CB8AC3E}">
        <p14:creationId xmlns:p14="http://schemas.microsoft.com/office/powerpoint/2010/main" val="10341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" y="55781"/>
            <a:ext cx="8983582" cy="666908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FF00"/>
                </a:solidFill>
              </a:rPr>
              <a:t>c.zuk</a:t>
            </a:r>
          </a:p>
        </p:txBody>
      </p:sp>
      <p:sp>
        <p:nvSpPr>
          <p:cNvPr id="9" name="Obdélník 8"/>
          <p:cNvSpPr/>
          <p:nvPr/>
        </p:nvSpPr>
        <p:spPr>
          <a:xfrm>
            <a:off x="539552" y="713501"/>
            <a:ext cx="8155186" cy="504056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15616" y="1628800"/>
            <a:ext cx="7056784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 Kresba autografickým inkoustem, litografickou tuší, 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křídou na přetiskový papír.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 Papír se natře teplým škrobem.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 Kresba jen na škrobenou stranu v pozitivu.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 Při přetlaku na kámen se automaticky kresba otočí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přetiskem.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Přetiskový papír se vlhčí, přetisk se opakuje v litografickém lisu několikrát.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115616" y="692696"/>
            <a:ext cx="2664296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2. Autografie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504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" y="55781"/>
            <a:ext cx="8983582" cy="666908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FF00"/>
                </a:solidFill>
              </a:rPr>
              <a:t>c.zuk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15616" y="260648"/>
            <a:ext cx="7063680" cy="5931768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15616" y="692696"/>
            <a:ext cx="2304256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</a:t>
            </a:r>
            <a:r>
              <a:rPr lang="cs-CZ" sz="2800" dirty="0"/>
              <a:t>3</a:t>
            </a:r>
            <a:r>
              <a:rPr lang="cs-CZ" sz="2800" dirty="0" smtClean="0"/>
              <a:t>. Stříkání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1453723"/>
            <a:ext cx="3528392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Kresba křídou na kameni se doplňuje stříkáním.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Používá se při tisku plakátů.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Stříká se pistolemi, nebo se barva kartáčuje přes síto litografickou</a:t>
            </a:r>
          </a:p>
          <a:p>
            <a:r>
              <a:rPr lang="cs-CZ" sz="2400" b="1" dirty="0" smtClean="0"/>
              <a:t>    tuší.</a:t>
            </a:r>
          </a:p>
        </p:txBody>
      </p:sp>
      <p:pic>
        <p:nvPicPr>
          <p:cNvPr id="2050" name="Picture 2" descr="C:\Users\Koděrová\Desktop\dum pracovní\ODK\pomůcky, nástroje\100_9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6259" y="1027552"/>
            <a:ext cx="6170030" cy="46362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248413" y="5589240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181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54"/>
            <a:ext cx="892854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7329613" y="5479546"/>
            <a:ext cx="136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FFC000"/>
                </a:solidFill>
              </a:rPr>
              <a:t>©</a:t>
            </a:r>
            <a:r>
              <a:rPr lang="cs-CZ" b="1" dirty="0">
                <a:solidFill>
                  <a:srgbClr val="FFC000"/>
                </a:solidFill>
              </a:rPr>
              <a:t>c.zuk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3913" y="1908347"/>
            <a:ext cx="7220727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Kresba se přenese na kámen, bílá místa se zakrývají arabskou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gumou.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Po zaschnutí se nastříká po celé ploše litografickou tuší.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Další místa vykrýváme arabskou gumou.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Postup je stejný do vzniku největších stínů.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Den tuš schne, omyje se guma, zůstane jen kresba tuší přímo </a:t>
            </a:r>
          </a:p>
          <a:p>
            <a:r>
              <a:rPr lang="cs-CZ" sz="2000" b="1" dirty="0" smtClean="0"/>
              <a:t>      na kameni.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Kresba se opravuje škrabkou.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24605" y="1080331"/>
            <a:ext cx="5996591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4. Akvatinta na litografickém kameni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779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771</Words>
  <Application>Microsoft Office PowerPoint</Application>
  <PresentationFormat>Předvádění na obrazovce 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111</cp:revision>
  <dcterms:created xsi:type="dcterms:W3CDTF">2014-04-26T08:04:55Z</dcterms:created>
  <dcterms:modified xsi:type="dcterms:W3CDTF">2014-04-27T11:39:59Z</dcterms:modified>
</cp:coreProperties>
</file>