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0" r:id="rId4"/>
    <p:sldId id="257" r:id="rId5"/>
    <p:sldId id="284" r:id="rId6"/>
    <p:sldId id="298" r:id="rId7"/>
    <p:sldId id="296" r:id="rId8"/>
    <p:sldId id="297" r:id="rId9"/>
    <p:sldId id="299" r:id="rId10"/>
    <p:sldId id="300" r:id="rId11"/>
    <p:sldId id="290" r:id="rId12"/>
    <p:sldId id="29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89800"/>
    <a:srgbClr val="0B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1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52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58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46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08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97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1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18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56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96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865A-EFDE-4848-8911-E8B9AC1AC944}" type="datetimeFigureOut">
              <a:rPr lang="cs-CZ" smtClean="0"/>
              <a:t>27. 4. 2014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8E60B-71CE-454E-BAB8-101A459993D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19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" y="188640"/>
            <a:ext cx="8720185" cy="655245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17521"/>
              </p:ext>
            </p:extLst>
          </p:nvPr>
        </p:nvGraphicFramePr>
        <p:xfrm>
          <a:off x="724449" y="980728"/>
          <a:ext cx="7713973" cy="3615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Louny,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o.,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</a:t>
                      </a:r>
                      <a:r>
                        <a:rPr lang="cs-CZ" sz="1100" dirty="0" smtClean="0">
                          <a:effectLst/>
                          <a:latin typeface="Calibri"/>
                        </a:rPr>
                        <a:t>27_14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Grafické </a:t>
                      </a:r>
                      <a:r>
                        <a:rPr lang="cs-CZ" sz="1100" b="1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techniky </a:t>
                      </a:r>
                      <a:r>
                        <a:rPr lang="cs-CZ" sz="1100" b="1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cs-CZ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se základními grafickými technikami, názvoslovím, odbornými termíny grafiky.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0" y="1148701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9"/>
          <p:cNvSpPr>
            <a:spLocks noChangeArrowheads="1"/>
          </p:cNvSpPr>
          <p:nvPr/>
        </p:nvSpPr>
        <p:spPr bwMode="auto">
          <a:xfrm>
            <a:off x="9612560" y="63896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8400874" y="6402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2319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6" y="4435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575102"/>
            <a:ext cx="619268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8. Barevný tisk z hloubky – barevný lept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5577" y="1860767"/>
            <a:ext cx="7560839" cy="41549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Objevuje se v 18. století, původem holandská technika.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Vyleptané desky se tisknou barvami (ne jen černou).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Do jednotlivých částí desky se po vyleptání vtírají různé odstíny.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Používá se technika akvatinta a více desek tak, že na dalších se přidává kresba suchou jehlou, tóny barvy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na jedné desce musí být příbuzné, aby se moc nesmísily.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(například modrá, šedá, zelená).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Pak se provádí přesný soutisk desek (desky se na sebe pokládají na precizní přesnost, aby se motiv na všech přetiskl naprosto stejně s jiným odstínem.</a:t>
            </a:r>
          </a:p>
        </p:txBody>
      </p:sp>
    </p:spTree>
    <p:extLst>
      <p:ext uri="{BB962C8B-B14F-4D97-AF65-F5344CB8AC3E}">
        <p14:creationId xmlns:p14="http://schemas.microsoft.com/office/powerpoint/2010/main" val="25475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7263" y="395372"/>
            <a:ext cx="136815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93327" y="1818275"/>
            <a:ext cx="66967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Vytvoř obraz tečkovací technikou zhuštěním teček: 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01339" y="2789346"/>
            <a:ext cx="648072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Pracuj na formát A4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Téma – motiv obrazu si vyber sám/sama, (můžeš použít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i jakoukoli předlohu).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T</a:t>
            </a:r>
            <a:r>
              <a:rPr lang="cs-CZ" sz="2000" b="1" dirty="0" smtClean="0"/>
              <a:t>ečky kresli tuší a redisovým perem.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Zhuštěním teček docílíš stínů, jejich řídnutím naopak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světla.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890071" y="5877272"/>
            <a:ext cx="930883" cy="400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FFFF00"/>
                </a:solidFill>
              </a:rPr>
              <a:t> </a:t>
            </a:r>
            <a:r>
              <a:rPr lang="cs-CZ" sz="1000" b="1" dirty="0" smtClean="0">
                <a:solidFill>
                  <a:srgbClr val="FFFF00"/>
                </a:solidFill>
              </a:rPr>
              <a:t>    </a:t>
            </a:r>
            <a:r>
              <a:rPr lang="cs-CZ" sz="800" b="1" dirty="0" smtClean="0">
                <a:solidFill>
                  <a:srgbClr val="FFFF00"/>
                </a:solidFill>
              </a:rPr>
              <a:t>©</a:t>
            </a:r>
            <a:r>
              <a:rPr lang="cs-CZ" sz="1000" b="1" dirty="0" smtClean="0">
                <a:solidFill>
                  <a:srgbClr val="FFFF00"/>
                </a:solidFill>
              </a:rPr>
              <a:t>c.zuk</a:t>
            </a:r>
            <a:endParaRPr lang="cs-CZ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" y="55781"/>
            <a:ext cx="8983582" cy="666908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65116" y="1628800"/>
            <a:ext cx="6478468" cy="7829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   Použitá 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80316" y="2780927"/>
            <a:ext cx="6463268" cy="60939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FFFF00"/>
                </a:solidFill>
              </a:rPr>
              <a:t>archiv </a:t>
            </a:r>
            <a:r>
              <a:rPr lang="cs-CZ" sz="1400" b="1" dirty="0">
                <a:solidFill>
                  <a:srgbClr val="FF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FFFF00"/>
                </a:solidFill>
              </a:rPr>
              <a:t>Zuzana. : </a:t>
            </a:r>
            <a:r>
              <a:rPr lang="cs-CZ" sz="1400" b="1" i="1" dirty="0">
                <a:solidFill>
                  <a:srgbClr val="FFFF00"/>
                </a:solidFill>
              </a:rPr>
              <a:t>fotografie</a:t>
            </a:r>
            <a:r>
              <a:rPr lang="cs-CZ" sz="1400" b="1" dirty="0">
                <a:solidFill>
                  <a:srgbClr val="FFFF00"/>
                </a:solidFill>
              </a:rPr>
              <a:t>: </a:t>
            </a:r>
            <a:r>
              <a:rPr lang="cs-CZ" sz="1400" b="1" i="1" dirty="0">
                <a:solidFill>
                  <a:srgbClr val="FFFF00"/>
                </a:solidFill>
              </a:rPr>
              <a:t>galerie </a:t>
            </a:r>
            <a:r>
              <a:rPr lang="cs-CZ" sz="1400" b="1" dirty="0">
                <a:solidFill>
                  <a:srgbClr val="FFFF00"/>
                </a:solidFill>
              </a:rPr>
              <a:t>©</a:t>
            </a:r>
            <a:r>
              <a:rPr lang="cs-CZ" sz="1400" dirty="0"/>
              <a:t> </a:t>
            </a:r>
            <a:r>
              <a:rPr lang="cs-CZ" sz="1400" b="1" i="1" dirty="0" smtClean="0">
                <a:solidFill>
                  <a:srgbClr val="FFFF00"/>
                </a:solidFill>
              </a:rPr>
              <a:t>c.zuk  2000-2014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Autorem fotografií, není-li uvedeno jinak, je Zuzana Koděrová. Autor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(Zuzana Koděrová) souhlasí s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FF00"/>
                </a:solidFill>
              </a:rPr>
              <a:t>c.zuk</a:t>
            </a:r>
          </a:p>
        </p:txBody>
      </p:sp>
    </p:spTree>
    <p:extLst>
      <p:ext uri="{BB962C8B-B14F-4D97-AF65-F5344CB8AC3E}">
        <p14:creationId xmlns:p14="http://schemas.microsoft.com/office/powerpoint/2010/main" val="10341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727757" y="1621280"/>
            <a:ext cx="7804683" cy="2556284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1"/>
          <p:cNvSpPr txBox="1"/>
          <p:nvPr/>
        </p:nvSpPr>
        <p:spPr>
          <a:xfrm>
            <a:off x="1165070" y="2391590"/>
            <a:ext cx="6913436" cy="10156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 smtClean="0">
                <a:solidFill>
                  <a:srgbClr val="66FF33"/>
                </a:solidFill>
                <a:latin typeface="Tempus Sans ITC" pitchFamily="82"/>
              </a:rPr>
              <a:t> Grafické techniky  3</a:t>
            </a:r>
            <a:endParaRPr lang="cs-CZ" sz="6000" b="1" i="0" u="none" strike="noStrike" kern="1200" cap="none" spc="0" baseline="0" dirty="0">
              <a:solidFill>
                <a:srgbClr val="66FF33"/>
              </a:solidFill>
              <a:uFillTx/>
              <a:latin typeface="Tempus Sans ITC" pitchFamily="82"/>
            </a:endParaRPr>
          </a:p>
        </p:txBody>
      </p:sp>
      <p:sp>
        <p:nvSpPr>
          <p:cNvPr id="11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</a:t>
            </a:r>
            <a:r>
              <a:rPr lang="cs-CZ" sz="300" dirty="0">
                <a:solidFill>
                  <a:srgbClr val="FFC000"/>
                </a:solidFill>
              </a:rPr>
              <a:t>c.zuk</a:t>
            </a:r>
          </a:p>
        </p:txBody>
      </p:sp>
    </p:spTree>
    <p:extLst>
      <p:ext uri="{BB962C8B-B14F-4D97-AF65-F5344CB8AC3E}">
        <p14:creationId xmlns:p14="http://schemas.microsoft.com/office/powerpoint/2010/main" val="38124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" y="94680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16" name="Obdélník 9"/>
          <p:cNvSpPr>
            <a:spLocks noChangeArrowheads="1"/>
          </p:cNvSpPr>
          <p:nvPr/>
        </p:nvSpPr>
        <p:spPr bwMode="auto">
          <a:xfrm>
            <a:off x="8590904" y="6433124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7482535" y="3079692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</a:rPr>
              <a:t>©</a:t>
            </a:r>
            <a:r>
              <a:rPr lang="cs-CZ" b="1" dirty="0">
                <a:solidFill>
                  <a:srgbClr val="002060"/>
                </a:solidFill>
              </a:rPr>
              <a:t>c.zuk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211807" y="5300276"/>
            <a:ext cx="930883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/>
              <a:t>Archiv autora  </a:t>
            </a:r>
          </a:p>
          <a:p>
            <a:r>
              <a:rPr lang="cs-CZ" sz="1000" b="1" dirty="0"/>
              <a:t> </a:t>
            </a:r>
            <a:r>
              <a:rPr lang="cs-CZ" sz="1000" b="1" dirty="0" smtClean="0"/>
              <a:t>    </a:t>
            </a:r>
            <a:r>
              <a:rPr lang="cs-CZ" sz="800" b="1" dirty="0" smtClean="0"/>
              <a:t>©</a:t>
            </a:r>
            <a:r>
              <a:rPr lang="cs-CZ" sz="1000" b="1" dirty="0" smtClean="0"/>
              <a:t>c.zuk</a:t>
            </a:r>
            <a:endParaRPr lang="cs-CZ" sz="1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771800" y="266995"/>
            <a:ext cx="3384376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1. Tisk z plochy</a:t>
            </a:r>
            <a:endParaRPr lang="cs-CZ" sz="3600" b="1" dirty="0"/>
          </a:p>
        </p:txBody>
      </p:sp>
      <p:pic>
        <p:nvPicPr>
          <p:cNvPr id="1026" name="Picture 2" descr="C:\Users\Koděrová\Desktop\dum pracovní\ODK\100_0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69" y="1028384"/>
            <a:ext cx="5951407" cy="44719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787028" y="1052691"/>
            <a:ext cx="390952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Umělecké techniky:</a:t>
            </a:r>
            <a:endParaRPr lang="cs-CZ" sz="32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815123" y="1802932"/>
            <a:ext cx="3744416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1. Litografie na kameni</a:t>
            </a:r>
            <a:endParaRPr lang="cs-CZ" sz="28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411023" y="2564904"/>
            <a:ext cx="5977401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Zdokonalena v roce 1796 – Alois </a:t>
            </a:r>
            <a:r>
              <a:rPr lang="cs-CZ" sz="2000" b="1" dirty="0" err="1" smtClean="0"/>
              <a:t>Senefelder</a:t>
            </a:r>
            <a:r>
              <a:rPr lang="cs-CZ" sz="20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Oblíbená technika dodnes (malíři </a:t>
            </a:r>
            <a:r>
              <a:rPr lang="cs-CZ" sz="2000" b="1" dirty="0" err="1" smtClean="0"/>
              <a:t>j</a:t>
            </a:r>
            <a:r>
              <a:rPr lang="cs-CZ" sz="2000" b="1" smtClean="0"/>
              <a:t>osef</a:t>
            </a:r>
            <a:r>
              <a:rPr lang="cs-CZ" sz="2000" b="1" dirty="0" smtClean="0"/>
              <a:t> Mánes, Adolf Born…)</a:t>
            </a:r>
          </a:p>
        </p:txBody>
      </p:sp>
    </p:spTree>
    <p:extLst>
      <p:ext uri="{BB962C8B-B14F-4D97-AF65-F5344CB8AC3E}">
        <p14:creationId xmlns:p14="http://schemas.microsoft.com/office/powerpoint/2010/main" val="17860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54"/>
            <a:ext cx="892854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>
                <a:solidFill>
                  <a:srgbClr val="FFC000"/>
                </a:solidFill>
              </a:rPr>
              <a:t>©c.zuk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7329613" y="5479546"/>
            <a:ext cx="136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FFC000"/>
                </a:solidFill>
              </a:rPr>
              <a:t>©</a:t>
            </a:r>
            <a:r>
              <a:rPr lang="cs-CZ" b="1" dirty="0">
                <a:solidFill>
                  <a:srgbClr val="FFC000"/>
                </a:solidFill>
              </a:rPr>
              <a:t>c.zuk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7617" y="1441477"/>
            <a:ext cx="4032448" cy="40934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Kresba se přenáší fixy na destičky z mědi, hliníku, zinek.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Suchá jehla se neleptá jako rytina.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Ocelovou jehlou vyrýváme linie.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Hloubka čáry – linie závisí na přítlaku.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Kresba probíhá křížením rytých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čar, motiv vyrýváme také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zrcadlově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Barva se nanesena tupováním, vetře se do čar – obtiskne tlakem z výšky na papír.</a:t>
            </a:r>
            <a:endParaRPr lang="cs-CZ" sz="2000" b="1" dirty="0"/>
          </a:p>
        </p:txBody>
      </p:sp>
      <p:pic>
        <p:nvPicPr>
          <p:cNvPr id="2050" name="Picture 2" descr="C:\Users\Koděrová\Desktop\dum pracovní\ODK\100_0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56" y="404664"/>
            <a:ext cx="4256475" cy="61373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116365" y="1241422"/>
            <a:ext cx="930883" cy="4001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FFFF0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FFFF00"/>
                </a:solidFill>
              </a:rPr>
              <a:t> </a:t>
            </a:r>
            <a:r>
              <a:rPr lang="cs-CZ" sz="1000" b="1" dirty="0" smtClean="0">
                <a:solidFill>
                  <a:srgbClr val="FFFF00"/>
                </a:solidFill>
              </a:rPr>
              <a:t>    </a:t>
            </a:r>
            <a:r>
              <a:rPr lang="cs-CZ" sz="800" b="1" dirty="0" smtClean="0">
                <a:solidFill>
                  <a:srgbClr val="FFFF00"/>
                </a:solidFill>
              </a:rPr>
              <a:t>©</a:t>
            </a:r>
            <a:r>
              <a:rPr lang="cs-CZ" sz="1000" b="1" dirty="0" smtClean="0">
                <a:solidFill>
                  <a:srgbClr val="FFFF00"/>
                </a:solidFill>
              </a:rPr>
              <a:t>c.zuk</a:t>
            </a:r>
            <a:endParaRPr lang="cs-CZ" sz="1000" b="1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62883" y="652831"/>
            <a:ext cx="245293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2. Suchá jehla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779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1" y="11663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557651"/>
            <a:ext cx="273630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</a:t>
            </a:r>
            <a:r>
              <a:rPr lang="cs-CZ" sz="2800" dirty="0"/>
              <a:t>3</a:t>
            </a:r>
            <a:r>
              <a:rPr lang="cs-CZ" sz="2800" dirty="0" smtClean="0"/>
              <a:t>. Mezzotinta 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1268760"/>
            <a:ext cx="766522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Povrch destičky je hladký – zazrní se pomocí ocelového kartáče – hřebenu tak, až je drsný povrch stejnoměrný.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Předmalujeme tuší a štětcem negativní motiv.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Škrábáním vybíráme místa, která mají být světlá, až bílá.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Zbytky zazrnění odstraňujeme během práce.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Nejvíce bílá místa můžeme i leštit do hladkého povrchu.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Tisk probíhá podobně jako u suché jehly, přítlakem z výšky, na speciálním lise (válcový).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835144" y="4728338"/>
            <a:ext cx="2160240" cy="16499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/>
                </a:solidFill>
              </a:rPr>
              <a:t>……………………………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9" name="Šipka doleva 8"/>
          <p:cNvSpPr/>
          <p:nvPr/>
        </p:nvSpPr>
        <p:spPr>
          <a:xfrm>
            <a:off x="3995384" y="4567033"/>
            <a:ext cx="4249024" cy="181120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997428" y="5149470"/>
            <a:ext cx="339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Tečky se zhušťují nepravidelně těsně vedle sebe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898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  <p:bldP spid="10" grpId="1" build="p" animBg="1"/>
      <p:bldP spid="2" grpId="0" animBg="1"/>
      <p:bldP spid="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6" y="4435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35696" y="1359932"/>
            <a:ext cx="532859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</a:t>
            </a:r>
            <a:r>
              <a:rPr lang="cs-CZ" sz="2800" dirty="0"/>
              <a:t>4</a:t>
            </a:r>
            <a:r>
              <a:rPr lang="cs-CZ" sz="2800" dirty="0" smtClean="0"/>
              <a:t>. </a:t>
            </a:r>
            <a:r>
              <a:rPr lang="cs-CZ" sz="2800" dirty="0"/>
              <a:t>T</a:t>
            </a:r>
            <a:r>
              <a:rPr lang="cs-CZ" sz="2800" dirty="0" smtClean="0"/>
              <a:t>ečkovací – puncovací</a:t>
            </a:r>
            <a:r>
              <a:rPr lang="cs-CZ" sz="2800" dirty="0"/>
              <a:t> </a:t>
            </a:r>
            <a:r>
              <a:rPr lang="cs-CZ" sz="2800" dirty="0" smtClean="0"/>
              <a:t>technika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6503" y="2348880"/>
            <a:ext cx="8088235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Objevuje se v 16. a 17. století.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Tisk je podobný mezzotintě.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Špičatým kladívkem, tečkovací jehlou se vyťukává na desku motiv.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Tečky se zhušťují vedle sebe podle intenzity tónu.</a:t>
            </a:r>
          </a:p>
        </p:txBody>
      </p:sp>
    </p:spTree>
    <p:extLst>
      <p:ext uri="{BB962C8B-B14F-4D97-AF65-F5344CB8AC3E}">
        <p14:creationId xmlns:p14="http://schemas.microsoft.com/office/powerpoint/2010/main" val="6547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6" y="4435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6503" y="313492"/>
            <a:ext cx="158923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</a:t>
            </a:r>
            <a:r>
              <a:rPr lang="cs-CZ" sz="2800" dirty="0"/>
              <a:t>5</a:t>
            </a:r>
            <a:r>
              <a:rPr lang="cs-CZ" sz="2800" dirty="0" smtClean="0"/>
              <a:t>. </a:t>
            </a:r>
            <a:r>
              <a:rPr lang="cs-CZ" sz="2800" dirty="0"/>
              <a:t>L</a:t>
            </a:r>
            <a:r>
              <a:rPr lang="cs-CZ" sz="2800" dirty="0" smtClean="0"/>
              <a:t>ept</a:t>
            </a:r>
            <a:endParaRPr lang="cs-CZ" sz="2800" dirty="0"/>
          </a:p>
        </p:txBody>
      </p:sp>
      <p:pic>
        <p:nvPicPr>
          <p:cNvPr id="3074" name="Picture 2" descr="C:\Users\Koděrová\Desktop\dum pracovní\ODK\100_7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967"/>
            <a:ext cx="4839489" cy="64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596336" y="6093296"/>
            <a:ext cx="930883" cy="2462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66440" y="953427"/>
            <a:ext cx="6221248" cy="52629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Objevuje se v 16. a 17. století.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Tisk je podobný mezzotintě.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Zatlačil na dlouhou dobu v 17. století ostatní techniky.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Barva se nanáší válečkem na plavenou vrstvu křídy,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na hladkou stranu se nanáší kryt z syrského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asfaltu, včelího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vosku, mastixu, benzínu a terpentýnu.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Asfalt vzdoruje při leptání kyselině, proto se nanáší na hladký povrch destičky.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Po vyleptání se kryt omyje benzínem, nanese se válečkem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tiskařská barva a tisk probíhá z výšky.</a:t>
            </a:r>
          </a:p>
        </p:txBody>
      </p:sp>
    </p:spTree>
    <p:extLst>
      <p:ext uri="{BB962C8B-B14F-4D97-AF65-F5344CB8AC3E}">
        <p14:creationId xmlns:p14="http://schemas.microsoft.com/office/powerpoint/2010/main" val="3528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6" y="4435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575102"/>
            <a:ext cx="424847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/>
              <a:t>6</a:t>
            </a:r>
            <a:r>
              <a:rPr lang="cs-CZ" sz="2800" dirty="0" smtClean="0"/>
              <a:t>. Akvatinta –  zrnkový lept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5" y="1628800"/>
            <a:ext cx="8397850" cy="45243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Objevuje se v 18. století. (Goya – Hrůzy války).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Vynalezl jej J. B. Leprince.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Na kovovou destičku se nakreslí suchou jehlou motiv v obryse.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Deska se posype kalafunovým práškem přes síto (dříve skříňka ze dřeva).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err="1" smtClean="0"/>
              <a:t>Dmýchadýlkem</a:t>
            </a:r>
            <a:r>
              <a:rPr lang="cs-CZ" sz="2400" b="1" dirty="0" smtClean="0"/>
              <a:t> se vháněl vzduch na rozvíření prášku.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Pak se destička přenesla nad plamen, kde se tavil přášek kalafuny.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Bílá místa se zakryla jako u leptu a leptala. Další a další části kresby se leptaly stejným způsobem opakovaně, dokud nebyla grafika hotová.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795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6" y="44352"/>
            <a:ext cx="8816377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575102"/>
            <a:ext cx="748883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7. Tečkovací technika = (punktýrmanýra)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5577" y="1860767"/>
            <a:ext cx="7560839" cy="26776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Objevuje se v 18. století, původem holandská technika.</a:t>
            </a:r>
            <a:endParaRPr lang="cs-CZ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Deska se pokryje jako lept, kresba se tečkuje shlukem bodů jehlou, větší plochy se zazrní.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Doba leptání určuje sílu odstínu.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/>
              <a:t>Po vyleptání se doplňuje suchou jehlou.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/>
              <a:t>P</a:t>
            </a:r>
            <a:r>
              <a:rPr lang="cs-CZ" sz="2400" b="1" dirty="0" smtClean="0"/>
              <a:t>ovrch se seřízne škrabkou. </a:t>
            </a:r>
          </a:p>
          <a:p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797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882</Words>
  <Application>Microsoft Office PowerPoint</Application>
  <PresentationFormat>Předvádění na obrazovce (4:3)</PresentationFormat>
  <Paragraphs>145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91</cp:revision>
  <dcterms:created xsi:type="dcterms:W3CDTF">2014-04-26T08:04:55Z</dcterms:created>
  <dcterms:modified xsi:type="dcterms:W3CDTF">2014-04-27T10:55:37Z</dcterms:modified>
</cp:coreProperties>
</file>