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0" r:id="rId4"/>
    <p:sldId id="257" r:id="rId5"/>
    <p:sldId id="284" r:id="rId6"/>
    <p:sldId id="294" r:id="rId7"/>
    <p:sldId id="290" r:id="rId8"/>
    <p:sldId id="268" r:id="rId9"/>
    <p:sldId id="29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89800"/>
    <a:srgbClr val="0B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41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52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58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46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81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97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1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18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56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96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19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" y="188640"/>
            <a:ext cx="8720185" cy="655245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23659"/>
              </p:ext>
            </p:extLst>
          </p:nvPr>
        </p:nvGraphicFramePr>
        <p:xfrm>
          <a:off x="724449" y="980728"/>
          <a:ext cx="7713973" cy="3615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Louny,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o.,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3.2._27_13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Grafické</a:t>
                      </a: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techniky 1</a:t>
                      </a:r>
                      <a:endParaRPr lang="cs-CZ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</a:t>
                      </a: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1. 2014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 základními grafickými technikami, názvoslovím, odbornými termíny grafiky.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0" y="1148701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9"/>
          <p:cNvSpPr>
            <a:spLocks noChangeArrowheads="1"/>
          </p:cNvSpPr>
          <p:nvPr/>
        </p:nvSpPr>
        <p:spPr bwMode="auto">
          <a:xfrm>
            <a:off x="9612560" y="63896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8400874" y="6402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2319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727757" y="1621280"/>
            <a:ext cx="7603537" cy="2556284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1"/>
          <p:cNvSpPr txBox="1"/>
          <p:nvPr/>
        </p:nvSpPr>
        <p:spPr>
          <a:xfrm>
            <a:off x="1186956" y="2391591"/>
            <a:ext cx="6685140" cy="10156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 smtClean="0">
                <a:solidFill>
                  <a:srgbClr val="66FF33"/>
                </a:solidFill>
                <a:latin typeface="Tempus Sans ITC" pitchFamily="82"/>
              </a:rPr>
              <a:t> Grafické techniky  1</a:t>
            </a:r>
            <a:endParaRPr lang="cs-CZ" sz="6000" b="1" i="0" u="none" strike="noStrike" kern="1200" cap="none" spc="0" baseline="0" dirty="0">
              <a:solidFill>
                <a:srgbClr val="66FF33"/>
              </a:solidFill>
              <a:uFillTx/>
              <a:latin typeface="Tempus Sans ITC" pitchFamily="82"/>
            </a:endParaRPr>
          </a:p>
        </p:txBody>
      </p:sp>
      <p:sp>
        <p:nvSpPr>
          <p:cNvPr id="11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C000"/>
                </a:solidFill>
              </a:rPr>
              <a:t>c.zuk</a:t>
            </a:r>
          </a:p>
        </p:txBody>
      </p:sp>
    </p:spTree>
    <p:extLst>
      <p:ext uri="{BB962C8B-B14F-4D97-AF65-F5344CB8AC3E}">
        <p14:creationId xmlns:p14="http://schemas.microsoft.com/office/powerpoint/2010/main" val="38124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" y="94680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16" name="Obdélník 9"/>
          <p:cNvSpPr>
            <a:spLocks noChangeArrowheads="1"/>
          </p:cNvSpPr>
          <p:nvPr/>
        </p:nvSpPr>
        <p:spPr bwMode="auto">
          <a:xfrm>
            <a:off x="8590904" y="6433124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612301" y="380326"/>
            <a:ext cx="5547780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66FF33"/>
                </a:solidFill>
              </a:rPr>
              <a:t> </a:t>
            </a:r>
            <a:r>
              <a:rPr lang="cs-CZ" sz="3600" b="1" dirty="0" smtClean="0">
                <a:solidFill>
                  <a:srgbClr val="66FF33"/>
                </a:solidFill>
              </a:rPr>
              <a:t>grafická výtvarná technika   </a:t>
            </a:r>
            <a:endParaRPr lang="cs-CZ" sz="3600" b="1" dirty="0">
              <a:solidFill>
                <a:srgbClr val="66FF33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482535" y="3079692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</a:rPr>
              <a:t>©</a:t>
            </a:r>
            <a:r>
              <a:rPr lang="cs-CZ" b="1" dirty="0">
                <a:solidFill>
                  <a:srgbClr val="002060"/>
                </a:solidFill>
              </a:rPr>
              <a:t>c.zuk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830677" y="5805264"/>
            <a:ext cx="930883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/>
              <a:t>Archiv autora  </a:t>
            </a:r>
          </a:p>
          <a:p>
            <a:r>
              <a:rPr lang="cs-CZ" sz="1000" b="1" dirty="0"/>
              <a:t> </a:t>
            </a:r>
            <a:r>
              <a:rPr lang="cs-CZ" sz="1000" b="1" dirty="0" smtClean="0"/>
              <a:t>    </a:t>
            </a:r>
            <a:r>
              <a:rPr lang="cs-CZ" sz="800" b="1" dirty="0" smtClean="0"/>
              <a:t>©</a:t>
            </a:r>
            <a:r>
              <a:rPr lang="cs-CZ" sz="1000" b="1" dirty="0" smtClean="0"/>
              <a:t>c.zuk</a:t>
            </a:r>
            <a:endParaRPr lang="cs-CZ" sz="10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383950" y="2558875"/>
            <a:ext cx="390258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1. Umělecká grafika</a:t>
            </a:r>
            <a:endParaRPr lang="cs-CZ" sz="32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289847" y="1340768"/>
            <a:ext cx="6192688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 Je postup rozmnožování kresby tiskem 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   nebo fotografií ve více exemplářích.                                                                                                                             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89650" y="3264358"/>
            <a:ext cx="4203126" cy="1015663"/>
          </a:xfrm>
          <a:prstGeom prst="rect">
            <a:avLst/>
          </a:prstGeom>
          <a:solidFill>
            <a:srgbClr val="92FD0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Původní grafika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Je založená na výtvarném umění autora.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383950" y="4585483"/>
            <a:ext cx="4176465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2. Mechanická grafika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383950" y="5297433"/>
            <a:ext cx="5299004" cy="707886"/>
          </a:xfrm>
          <a:prstGeom prst="rect">
            <a:avLst/>
          </a:prstGeom>
          <a:solidFill>
            <a:srgbClr val="92FD0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Jsou to mechanické techniky grafiky.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Tisky podle způsobu použití nástrojů.</a:t>
            </a:r>
          </a:p>
        </p:txBody>
      </p:sp>
    </p:spTree>
    <p:extLst>
      <p:ext uri="{BB962C8B-B14F-4D97-AF65-F5344CB8AC3E}">
        <p14:creationId xmlns:p14="http://schemas.microsoft.com/office/powerpoint/2010/main" val="17860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 animBg="1"/>
      <p:bldP spid="19" grpId="0" animBg="1"/>
      <p:bldP spid="13" grpId="0" build="p" animBg="1"/>
      <p:bldP spid="14" grpId="0" animBg="1"/>
      <p:bldP spid="1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524328" y="5928373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7" name="Obdélník 26"/>
          <p:cNvSpPr/>
          <p:nvPr/>
        </p:nvSpPr>
        <p:spPr>
          <a:xfrm>
            <a:off x="7329613" y="5479547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FFC000"/>
                </a:solidFill>
              </a:rPr>
              <a:t>©</a:t>
            </a:r>
            <a:r>
              <a:rPr lang="cs-CZ" b="1" dirty="0">
                <a:solidFill>
                  <a:srgbClr val="FFC000"/>
                </a:solidFill>
              </a:rPr>
              <a:t>c.zuk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887935" y="266995"/>
            <a:ext cx="338437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1. Tisk z výšky</a:t>
            </a:r>
            <a:endParaRPr lang="cs-CZ" sz="36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967492" y="1777454"/>
            <a:ext cx="3909522" cy="584775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Umělecké techniky: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826377" y="2852936"/>
            <a:ext cx="219175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1. Dřevořez</a:t>
            </a:r>
            <a:endParaRPr lang="cs-CZ" sz="2800" dirty="0"/>
          </a:p>
        </p:txBody>
      </p:sp>
      <p:pic>
        <p:nvPicPr>
          <p:cNvPr id="1027" name="Picture 3" descr="C:\Users\Koděrová\Desktop\dum pracovní\ODK\100_8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23" y="692696"/>
            <a:ext cx="4269155" cy="56815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7329613" y="5728318"/>
            <a:ext cx="930883" cy="400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FF0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FFFF00"/>
                </a:solidFill>
              </a:rPr>
              <a:t> </a:t>
            </a:r>
            <a:r>
              <a:rPr lang="cs-CZ" sz="1000" b="1" dirty="0" smtClean="0">
                <a:solidFill>
                  <a:srgbClr val="FFFF00"/>
                </a:solidFill>
              </a:rPr>
              <a:t>    </a:t>
            </a:r>
            <a:r>
              <a:rPr lang="cs-CZ" sz="800" b="1" dirty="0" smtClean="0">
                <a:solidFill>
                  <a:srgbClr val="FFFF00"/>
                </a:solidFill>
              </a:rPr>
              <a:t>©</a:t>
            </a:r>
            <a:r>
              <a:rPr lang="cs-CZ" sz="1000" b="1" dirty="0" smtClean="0">
                <a:solidFill>
                  <a:srgbClr val="FFFF00"/>
                </a:solidFill>
              </a:rPr>
              <a:t>c.zuk</a:t>
            </a:r>
            <a:endParaRPr lang="cs-CZ" sz="1000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43608" y="3789326"/>
            <a:ext cx="4032448" cy="2554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Kresba se přenáší pauzovacím papírem na dřevěnou hladkou desku.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Linie kresby se obtáhnou perem.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Nástroji vyřezáváme linie předkreslené perem.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Barva se nanesena dřevořez – obtiskne na papír.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779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57751" y="123024"/>
            <a:ext cx="8676456" cy="65973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59632" y="836712"/>
            <a:ext cx="219175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</a:t>
            </a:r>
            <a:r>
              <a:rPr lang="cs-CZ" sz="2800" dirty="0"/>
              <a:t>2</a:t>
            </a:r>
            <a:r>
              <a:rPr lang="cs-CZ" sz="2800" dirty="0" smtClean="0"/>
              <a:t>. Dřevoryt</a:t>
            </a:r>
            <a:endParaRPr lang="cs-CZ" sz="2800" dirty="0"/>
          </a:p>
        </p:txBody>
      </p:sp>
      <p:pic>
        <p:nvPicPr>
          <p:cNvPr id="2050" name="Picture 2" descr="C:\Users\Koděrová\Desktop\dum pracovní\ODK\100_8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5608" y="1044925"/>
            <a:ext cx="6326172" cy="47535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07181" y="2085503"/>
            <a:ext cx="5032176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Kresba se přenáší pauzovacím papírem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na dřevěnou hladkou desku.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Linie kresby se obtáhnou perem.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Nástroji (rýtka) vyhlubujeme a obrýváme linie předkreslené perem.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Barva se nanesena dřevořez – obtiskne </a:t>
            </a:r>
          </a:p>
          <a:p>
            <a:r>
              <a:rPr lang="cs-CZ" sz="2000" b="1" dirty="0"/>
              <a:t>     na papír.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Barva se roztírá válečkem, koženým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nebo dřevěným.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29613" y="5728318"/>
            <a:ext cx="930883" cy="400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FF0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FFFF00"/>
                </a:solidFill>
              </a:rPr>
              <a:t> </a:t>
            </a:r>
            <a:r>
              <a:rPr lang="cs-CZ" sz="1000" b="1" dirty="0" smtClean="0">
                <a:solidFill>
                  <a:srgbClr val="FFFF00"/>
                </a:solidFill>
              </a:rPr>
              <a:t>    </a:t>
            </a:r>
            <a:r>
              <a:rPr lang="cs-CZ" sz="800" b="1" dirty="0" smtClean="0">
                <a:solidFill>
                  <a:srgbClr val="FFFF00"/>
                </a:solidFill>
              </a:rPr>
              <a:t>©</a:t>
            </a:r>
            <a:r>
              <a:rPr lang="cs-CZ" sz="1000" b="1" dirty="0" smtClean="0">
                <a:solidFill>
                  <a:srgbClr val="FFFF00"/>
                </a:solidFill>
              </a:rPr>
              <a:t>c.zuk</a:t>
            </a:r>
            <a:endParaRPr lang="cs-CZ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59632" y="814014"/>
            <a:ext cx="219175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3. Linoryt</a:t>
            </a:r>
            <a:endParaRPr lang="cs-CZ" sz="2800" dirty="0"/>
          </a:p>
        </p:txBody>
      </p:sp>
      <p:pic>
        <p:nvPicPr>
          <p:cNvPr id="3074" name="Picture 2" descr="C:\Users\Koděrová\Desktop\dum pracovní\ODK\100_896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4340" y="1400724"/>
            <a:ext cx="5634298" cy="44827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17500"/>
          </a:effectLst>
        </p:spPr>
      </p:pic>
      <p:sp>
        <p:nvSpPr>
          <p:cNvPr id="9" name="TextovéPole 8"/>
          <p:cNvSpPr txBox="1"/>
          <p:nvPr/>
        </p:nvSpPr>
        <p:spPr>
          <a:xfrm>
            <a:off x="7581995" y="6205138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3075" name="Picture 3" descr="C:\Users\Koděrová\Desktop\dum pracovní\ODK\pomůcky, nástroje\100_9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4696"/>
            <a:ext cx="5336919" cy="40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355976" y="501317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255798" y="1464696"/>
            <a:ext cx="343894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Kresba se přenáší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na linoleové destičky  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(musí být dostatečně silné.)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Kresba se překreslí fixy.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Rýpe se pomocí tvarů ostří rýpátek.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Linoleové destičky se před tiskem nalepí na dřevěné prkénko (je pevné).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Barva se válečkem roztírá.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Tiskne se jako pozitiv, ryje jako negativ.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406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rgbClr val="C89800"/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43608" y="7647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list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03648" y="1484784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Vytvoř černobílý návrh na linorytovou grafiku: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03648" y="2780928"/>
            <a:ext cx="648072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</a:rPr>
              <a:t>Pracuj na formát A4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</a:rPr>
              <a:t>Téma – motiv obrazu si vyber sám/sama, (můžeš použít 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</a:rPr>
              <a:t>      i svou předlohu).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</a:rPr>
              <a:t>Motiv opatrně vybarvuj jako negativní snímek.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</a:rPr>
              <a:t>Pracuj pouze tuší, perem, štětcem.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</a:rPr>
              <a:t>Pro malbu použij vhodné štětce.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4933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9592" y="6206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list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8838" y="1163608"/>
            <a:ext cx="6019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Vytvoř volnou technikou dvě ilustrace knihy:  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03648" y="2301317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Na formát A4 vytvoř dvě své originální ilustrace ke knize, kterou jsi přečetl/a.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Jedna může být zároveň tvým originálním návrhem obalu přečtené knihy.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Použij volnou grafickou techniku.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K ilustraci uveď název knihy.</a:t>
            </a:r>
          </a:p>
        </p:txBody>
      </p:sp>
    </p:spTree>
    <p:extLst>
      <p:ext uri="{BB962C8B-B14F-4D97-AF65-F5344CB8AC3E}">
        <p14:creationId xmlns:p14="http://schemas.microsoft.com/office/powerpoint/2010/main" val="7524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" y="55781"/>
            <a:ext cx="8983582" cy="666908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65116" y="1628800"/>
            <a:ext cx="6478468" cy="7829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   Použitá 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80316" y="2780927"/>
            <a:ext cx="6463268" cy="60939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FFFF00"/>
                </a:solidFill>
              </a:rPr>
              <a:t>archiv </a:t>
            </a:r>
            <a:r>
              <a:rPr lang="cs-CZ" sz="1400" b="1" dirty="0">
                <a:solidFill>
                  <a:srgbClr val="FF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FFFF00"/>
                </a:solidFill>
              </a:rPr>
              <a:t>Zuzana. : </a:t>
            </a:r>
            <a:r>
              <a:rPr lang="cs-CZ" sz="1400" b="1" i="1" dirty="0">
                <a:solidFill>
                  <a:srgbClr val="FFFF00"/>
                </a:solidFill>
              </a:rPr>
              <a:t>fotografie</a:t>
            </a:r>
            <a:r>
              <a:rPr lang="cs-CZ" sz="1400" b="1" dirty="0">
                <a:solidFill>
                  <a:srgbClr val="FFFF00"/>
                </a:solidFill>
              </a:rPr>
              <a:t>: </a:t>
            </a:r>
            <a:r>
              <a:rPr lang="cs-CZ" sz="1400" b="1" i="1" dirty="0">
                <a:solidFill>
                  <a:srgbClr val="FFFF00"/>
                </a:solidFill>
              </a:rPr>
              <a:t>galerie </a:t>
            </a:r>
            <a:r>
              <a:rPr lang="cs-CZ" sz="1400" b="1" dirty="0">
                <a:solidFill>
                  <a:srgbClr val="FFFF00"/>
                </a:solidFill>
              </a:rPr>
              <a:t>©</a:t>
            </a:r>
            <a:r>
              <a:rPr lang="cs-CZ" sz="1400" dirty="0"/>
              <a:t> </a:t>
            </a:r>
            <a:r>
              <a:rPr lang="cs-CZ" sz="1400" b="1" i="1" dirty="0" smtClean="0">
                <a:solidFill>
                  <a:srgbClr val="FFFF00"/>
                </a:solidFill>
              </a:rPr>
              <a:t>c.zuk  2000-2014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Autorem fotografií, není-li uvedeno jinak, je Zuzana Koděrová. Autor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(Zuzana Koděrová) souhlasí s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FF00"/>
                </a:solidFill>
              </a:rPr>
              <a:t>c.zuk</a:t>
            </a:r>
          </a:p>
        </p:txBody>
      </p:sp>
    </p:spTree>
    <p:extLst>
      <p:ext uri="{BB962C8B-B14F-4D97-AF65-F5344CB8AC3E}">
        <p14:creationId xmlns:p14="http://schemas.microsoft.com/office/powerpoint/2010/main" val="10341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537</Words>
  <Application>Microsoft Office PowerPoint</Application>
  <PresentationFormat>Předvádění na obrazovce (4:3)</PresentationFormat>
  <Paragraphs>117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76</cp:revision>
  <dcterms:created xsi:type="dcterms:W3CDTF">2014-04-26T08:04:55Z</dcterms:created>
  <dcterms:modified xsi:type="dcterms:W3CDTF">2014-04-27T07:53:46Z</dcterms:modified>
</cp:coreProperties>
</file>