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4" r:id="rId2"/>
    <p:sldId id="258" r:id="rId3"/>
    <p:sldId id="263" r:id="rId4"/>
    <p:sldId id="298" r:id="rId5"/>
    <p:sldId id="304" r:id="rId6"/>
    <p:sldId id="310" r:id="rId7"/>
    <p:sldId id="303" r:id="rId8"/>
    <p:sldId id="316" r:id="rId9"/>
    <p:sldId id="315" r:id="rId10"/>
    <p:sldId id="317" r:id="rId11"/>
    <p:sldId id="318" r:id="rId12"/>
    <p:sldId id="260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33CC"/>
    <a:srgbClr val="66FFCC"/>
    <a:srgbClr val="99FF66"/>
    <a:srgbClr val="00FF00"/>
    <a:srgbClr val="F4800C"/>
    <a:srgbClr val="FCF60A"/>
    <a:srgbClr val="EED492"/>
    <a:srgbClr val="EBFB57"/>
    <a:srgbClr val="E03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4717" autoAdjust="0"/>
  </p:normalViewPr>
  <p:slideViewPr>
    <p:cSldViewPr>
      <p:cViewPr>
        <p:scale>
          <a:sx n="64" d="100"/>
          <a:sy n="64" d="100"/>
        </p:scale>
        <p:origin x="-714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BDB0B-C5B9-4045-8E66-2268DF555965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07FF7-D177-4636-B900-EF6D0B3EDAD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6841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07FF7-D177-4636-B900-EF6D0B3EDAD2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612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07FF7-D177-4636-B900-EF6D0B3EDAD2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612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07FF7-D177-4636-B900-EF6D0B3EDAD2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612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07FF7-D177-4636-B900-EF6D0B3EDAD2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612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07FF7-D177-4636-B900-EF6D0B3EDAD2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612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07FF7-D177-4636-B900-EF6D0B3EDAD2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612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0175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2672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91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6280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203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1909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6762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005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531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087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3188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9848D-D4E4-4B00-9F6C-1C48A11BC06E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460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notesSlide" Target="../notesSlides/notesSlide4.xml"/><Relationship Id="rId7" Type="http://schemas.openxmlformats.org/officeDocument/2006/relationships/package" Target="../embeddings/Prezentace_aplikace_Microsoft_PowerPoint1.ppt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" r="1479"/>
          <a:stretch>
            <a:fillRect/>
          </a:stretch>
        </p:blipFill>
        <p:spPr>
          <a:xfrm>
            <a:off x="107504" y="188640"/>
            <a:ext cx="8928992" cy="6479913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smtClean="0"/>
              <a:t>                   </a:t>
            </a:r>
          </a:p>
          <a:p>
            <a:r>
              <a:rPr lang="cs-CZ" smtClean="0"/>
              <a:t>        </a:t>
            </a:r>
            <a:endParaRPr lang="cs-CZ" dirty="0" smtClean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078840"/>
              </p:ext>
            </p:extLst>
          </p:nvPr>
        </p:nvGraphicFramePr>
        <p:xfrm>
          <a:off x="783015" y="692696"/>
          <a:ext cx="7713973" cy="3600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4584"/>
                <a:gridCol w="1870784"/>
                <a:gridCol w="820898"/>
                <a:gridCol w="237628"/>
                <a:gridCol w="129311"/>
                <a:gridCol w="993718"/>
                <a:gridCol w="1058525"/>
                <a:gridCol w="1058525"/>
              </a:tblGrid>
              <a:tr h="109374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Obchodní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akademie a Střední odborná škola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gen. F. Fajtla, Louny,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p. o.,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Osvoboditelů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380, Louny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projektu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CZ.1.07/1.5.00/34.0052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sady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Číslo DUM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effectLst/>
                          <a:latin typeface="Calibri"/>
                        </a:rPr>
                        <a:t>3.2_27_12</a:t>
                      </a:r>
                      <a:endParaRPr lang="cs-CZ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Předmět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Odborné</a:t>
                      </a:r>
                      <a:r>
                        <a:rPr lang="cs-CZ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kreslení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Tematický okruh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Odborné kreslení 4     Barva 2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Název materiálu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Písmo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Autor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Zuzana Koděrová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3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Datum tvorby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8.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1. 2014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Ročník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ARR 1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77083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Anotace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Žáci jsou v prezentaci  seznámeni s odborným názvoslovím předmětu Odborné kreslení, s teorií barev.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Metodický pokyn: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prezentace, výklad s pracovním listem pro žáky                     cílová skupina žáků: 16 – 19 let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Obrázek 2" descr="http://mail.centrum.cz/download.php?bid=000058f52b655bb40200d5c9&amp;idx=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07" y="801187"/>
            <a:ext cx="3275496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1" descr="http://mail.centrum.cz/download.php?bid=000058f52b655bb40200d5c9&amp;idx=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703" y="801187"/>
            <a:ext cx="805474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24449" y="5157190"/>
            <a:ext cx="7735983" cy="6924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300" b="1" i="1" dirty="0" smtClean="0"/>
              <a:t> Autorem </a:t>
            </a:r>
            <a:r>
              <a:rPr lang="cs-CZ" sz="1300" b="1" i="1" dirty="0"/>
              <a:t>materiálu a všech jeho </a:t>
            </a:r>
            <a:r>
              <a:rPr lang="cs-CZ" sz="1300" b="1" i="1" dirty="0" smtClean="0"/>
              <a:t>částí, není-li uvedeno jinak, je Zuzana Koděrová.      </a:t>
            </a:r>
          </a:p>
          <a:p>
            <a:r>
              <a:rPr lang="cs-CZ" sz="1300" b="1" i="1" dirty="0" smtClean="0"/>
              <a:t>Dostupné </a:t>
            </a:r>
            <a:r>
              <a:rPr lang="cs-CZ" sz="1300" b="1" i="1" dirty="0"/>
              <a:t>z Metodického portálu www.rvp.cz, ISSN: 1802-4785. Provozuje Národní ústav pro vzdělávání, </a:t>
            </a:r>
            <a:r>
              <a:rPr lang="cs-CZ" sz="1300" b="1" i="1" dirty="0" smtClean="0"/>
              <a:t>      školské </a:t>
            </a:r>
            <a:r>
              <a:rPr lang="cs-CZ" sz="1300" b="1" i="1" dirty="0"/>
              <a:t>poradenské zařízení a zařízení pro další vzdělávání pedagogických </a:t>
            </a:r>
            <a:r>
              <a:rPr lang="cs-CZ" sz="1300" b="1" i="1" dirty="0" smtClean="0"/>
              <a:t>pracovníků (NÚV</a:t>
            </a:r>
            <a:r>
              <a:rPr lang="cs-CZ" sz="1300" b="1" i="1" dirty="0"/>
              <a:t>).“ </a:t>
            </a:r>
          </a:p>
        </p:txBody>
      </p:sp>
      <p:sp>
        <p:nvSpPr>
          <p:cNvPr id="9" name="Obdélník 8"/>
          <p:cNvSpPr/>
          <p:nvPr/>
        </p:nvSpPr>
        <p:spPr>
          <a:xfrm>
            <a:off x="8694365" y="6530054"/>
            <a:ext cx="342131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</p:spTree>
    <p:extLst>
      <p:ext uri="{BB962C8B-B14F-4D97-AF65-F5344CB8AC3E}">
        <p14:creationId xmlns:p14="http://schemas.microsoft.com/office/powerpoint/2010/main" val="393901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5" y="157013"/>
            <a:ext cx="8885290" cy="6466808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152842"/>
            <a:ext cx="8866508" cy="427770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bdélník 33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972893" y="860454"/>
            <a:ext cx="5229535" cy="584775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   Dělení barev podle složení: </a:t>
            </a:r>
            <a:endParaRPr lang="cs-CZ" sz="32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43608" y="2492896"/>
            <a:ext cx="2564792" cy="523220"/>
          </a:xfrm>
          <a:prstGeom prst="rect">
            <a:avLst/>
          </a:prstGeom>
          <a:solidFill>
            <a:srgbClr val="FCF60A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1. Krátkodobé</a:t>
            </a:r>
            <a:endParaRPr lang="cs-CZ" sz="28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83568" y="3530205"/>
            <a:ext cx="3091328" cy="20313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Mají krátkodobý účinek svým složením.</a:t>
            </a:r>
          </a:p>
          <a:p>
            <a:r>
              <a:rPr lang="cs-CZ" b="1" dirty="0" smtClean="0"/>
              <a:t>Jsou brzy na slunci a vlhku světlé, téměř bez odstínu.</a:t>
            </a:r>
          </a:p>
          <a:p>
            <a:r>
              <a:rPr lang="cs-CZ" b="1" dirty="0" smtClean="0"/>
              <a:t>Působí krátkodobě.</a:t>
            </a:r>
          </a:p>
          <a:p>
            <a:r>
              <a:rPr lang="cs-CZ" b="1" dirty="0" smtClean="0"/>
              <a:t>(např. plakátové barvy, tempera, apod.)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023361" y="2492896"/>
            <a:ext cx="2598309" cy="523220"/>
          </a:xfrm>
          <a:prstGeom prst="rect">
            <a:avLst/>
          </a:prstGeom>
          <a:solidFill>
            <a:srgbClr val="FCF60A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/>
              <a:t>2</a:t>
            </a:r>
            <a:r>
              <a:rPr lang="cs-CZ" sz="2800" b="1" dirty="0" smtClean="0"/>
              <a:t>. Dlouhodobé</a:t>
            </a:r>
            <a:endParaRPr lang="cs-CZ" sz="28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987953" y="3539010"/>
            <a:ext cx="3091328" cy="17543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Mají výborné odolné vlastnosti po delší dobu.</a:t>
            </a:r>
          </a:p>
          <a:p>
            <a:r>
              <a:rPr lang="cs-CZ" b="1" dirty="0" smtClean="0"/>
              <a:t>Jsou často nesmyvatelné.</a:t>
            </a:r>
          </a:p>
          <a:p>
            <a:r>
              <a:rPr lang="cs-CZ" b="1" dirty="0" smtClean="0"/>
              <a:t>Udrží se dlouhé roky barevný tón. (např. emaily, nitrolaky, spreje apod.)</a:t>
            </a:r>
            <a:endParaRPr lang="cs-CZ" b="1" dirty="0"/>
          </a:p>
        </p:txBody>
      </p:sp>
      <p:pic>
        <p:nvPicPr>
          <p:cNvPr id="2050" name="Picture 2" descr="C:\Users\Koděrová\Desktop\dum pracovní\ODK\pomůcky, nástroje\100_02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60" y="201064"/>
            <a:ext cx="5002089" cy="665693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Šipka doprava 1"/>
          <p:cNvSpPr/>
          <p:nvPr/>
        </p:nvSpPr>
        <p:spPr>
          <a:xfrm>
            <a:off x="-2412776" y="4221088"/>
            <a:ext cx="45719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3865507" y="6060341"/>
            <a:ext cx="7779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Koděrová\Desktop\dum pracovní\ODK\pomůcky, nástroje\100_02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30" y="0"/>
            <a:ext cx="7683899" cy="577375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52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5" y="157013"/>
            <a:ext cx="8885290" cy="6466808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34" name="Obdélník 33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1187624" y="54868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Pracovní list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27584" y="1077587"/>
            <a:ext cx="5832648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FF00"/>
                </a:solidFill>
              </a:rPr>
              <a:t>Vytvoř návrh na barevný dekorační papír: </a:t>
            </a:r>
            <a:endParaRPr lang="cs-CZ" sz="2400" b="1" dirty="0">
              <a:solidFill>
                <a:srgbClr val="00FF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27584" y="1802544"/>
            <a:ext cx="5832648" cy="378565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Pracuj na formát A4  (dvě čtvrtky).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Navrhni potisk pro dva dekorační papíry tak</a:t>
            </a:r>
            <a:r>
              <a:rPr lang="cs-CZ" sz="2400" b="1" smtClean="0"/>
              <a:t>, </a:t>
            </a:r>
            <a:r>
              <a:rPr lang="cs-CZ" sz="2400" b="1" smtClean="0"/>
              <a:t>že </a:t>
            </a:r>
            <a:r>
              <a:rPr lang="cs-CZ" sz="2400" b="1" dirty="0" smtClean="0"/>
              <a:t>na jednu vytvoř dekorační vzor</a:t>
            </a:r>
          </a:p>
          <a:p>
            <a:r>
              <a:rPr lang="cs-CZ" sz="2400" b="1" dirty="0" smtClean="0"/>
              <a:t>     papíru jen teplými tóny.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Na druhou vytvoř dekorační vzor pouze 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  ze studených tónů.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Na dekoru se prvky mohou rytmicky opakovat, nebo se může jednat o zcela abstraktní vzor.</a:t>
            </a:r>
          </a:p>
          <a:p>
            <a:r>
              <a:rPr lang="cs-CZ" sz="2400" b="1" dirty="0" smtClean="0"/>
              <a:t> 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71324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3722"/>
            <a:ext cx="8928992" cy="6498615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548680"/>
            <a:ext cx="3600400" cy="880070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35696" y="2276872"/>
            <a:ext cx="5400600" cy="782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dirty="0" smtClean="0">
                <a:solidFill>
                  <a:srgbClr val="FFFF00"/>
                </a:solidFill>
                <a:latin typeface="Adobe Garamond Pro Bold" pitchFamily="18" charset="-18"/>
              </a:rPr>
              <a:t>Použitá</a:t>
            </a:r>
            <a:r>
              <a:rPr lang="cs-CZ" sz="5400" dirty="0">
                <a:solidFill>
                  <a:srgbClr val="FFFF00"/>
                </a:solidFill>
                <a:latin typeface="Adobe Garamond Pro Bold" pitchFamily="18" charset="-18"/>
              </a:rPr>
              <a:t> </a:t>
            </a:r>
            <a:r>
              <a:rPr lang="cs-CZ" sz="5400" dirty="0" smtClean="0">
                <a:solidFill>
                  <a:srgbClr val="FFFF00"/>
                </a:solidFill>
                <a:latin typeface="Adobe Garamond Pro Bold" pitchFamily="18" charset="-18"/>
              </a:rPr>
              <a:t>literatura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151620" y="3389280"/>
            <a:ext cx="7056784" cy="6093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/>
              <a:t>archiv </a:t>
            </a:r>
            <a:r>
              <a:rPr lang="cs-CZ" sz="1400" b="1" dirty="0"/>
              <a:t>autora, KODĚROVÁ, </a:t>
            </a:r>
            <a:r>
              <a:rPr lang="cs-CZ" sz="1400" b="1" dirty="0" smtClean="0"/>
              <a:t>Zuzana. </a:t>
            </a:r>
            <a:r>
              <a:rPr lang="cs-CZ" sz="1400" b="1" i="1" dirty="0" smtClean="0"/>
              <a:t>Fotografie</a:t>
            </a:r>
            <a:r>
              <a:rPr lang="cs-CZ" sz="1400" b="1" dirty="0"/>
              <a:t>: </a:t>
            </a:r>
            <a:r>
              <a:rPr lang="cs-CZ" sz="1400" dirty="0"/>
              <a:t>©</a:t>
            </a:r>
            <a:r>
              <a:rPr lang="cs-CZ" sz="1400" dirty="0">
                <a:solidFill>
                  <a:srgbClr val="00FFFF"/>
                </a:solidFill>
              </a:rPr>
              <a:t> </a:t>
            </a:r>
            <a:r>
              <a:rPr lang="cs-CZ" sz="1400" b="1" i="1" dirty="0" smtClean="0"/>
              <a:t>galerie </a:t>
            </a:r>
            <a:r>
              <a:rPr lang="cs-CZ" sz="1400" b="1" i="1" dirty="0"/>
              <a:t>c</a:t>
            </a:r>
            <a:r>
              <a:rPr lang="cs-CZ" sz="1400" b="1" i="1" dirty="0" smtClean="0"/>
              <a:t>. zuk  2000-2013.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 smtClean="0">
                <a:latin typeface="Times New Roman" pitchFamily="18" charset="0"/>
              </a:rPr>
              <a:t>Autorem fotografií, není-li uvedeno jinak, je Zuzana Koděrová. Autor (Zuzana Koděrová)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 smtClean="0">
                <a:latin typeface="Times New Roman" pitchFamily="18" charset="0"/>
              </a:rPr>
              <a:t>souhlasí s </a:t>
            </a:r>
            <a:r>
              <a:rPr lang="cs-CZ" sz="1400" b="1" dirty="0">
                <a:latin typeface="Times New Roman" pitchFamily="18" charset="0"/>
              </a:rPr>
              <a:t>jejich zveřejněním na Metodickém portálu</a:t>
            </a:r>
            <a:r>
              <a:rPr lang="cs-CZ" sz="1400" b="1" dirty="0" smtClean="0">
                <a:latin typeface="Times New Roman" pitchFamily="18" charset="0"/>
              </a:rPr>
              <a:t>.</a:t>
            </a:r>
          </a:p>
        </p:txBody>
      </p:sp>
      <p:sp>
        <p:nvSpPr>
          <p:cNvPr id="8" name="Obdélník 7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</p:spTree>
    <p:extLst>
      <p:ext uri="{BB962C8B-B14F-4D97-AF65-F5344CB8AC3E}">
        <p14:creationId xmlns:p14="http://schemas.microsoft.com/office/powerpoint/2010/main" val="262024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9820"/>
            <a:ext cx="8938515" cy="650554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5" name="TextovéPole 1"/>
          <p:cNvSpPr txBox="1"/>
          <p:nvPr/>
        </p:nvSpPr>
        <p:spPr>
          <a:xfrm>
            <a:off x="1406409" y="2330703"/>
            <a:ext cx="6912768" cy="10156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6000" b="1" dirty="0" smtClean="0">
                <a:solidFill>
                  <a:srgbClr val="00FFFF"/>
                </a:solidFill>
                <a:latin typeface="Tempus Sans ITC" pitchFamily="82"/>
              </a:rPr>
              <a:t>Odborné kreslení 4</a:t>
            </a:r>
            <a:endParaRPr lang="cs-CZ" sz="6000" b="1" i="0" u="none" strike="noStrike" kern="1200" cap="none" spc="0" baseline="0" dirty="0">
              <a:solidFill>
                <a:srgbClr val="00FFFF"/>
              </a:solidFill>
              <a:uFillTx/>
              <a:latin typeface="Tempus Sans ITC" pitchFamily="82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</p:spTree>
    <p:extLst>
      <p:ext uri="{BB962C8B-B14F-4D97-AF65-F5344CB8AC3E}">
        <p14:creationId xmlns:p14="http://schemas.microsoft.com/office/powerpoint/2010/main" val="72497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5" y="211996"/>
            <a:ext cx="8866508" cy="6453138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699792" y="2445787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0" b="1" dirty="0">
                <a:solidFill>
                  <a:srgbClr val="00FFFF"/>
                </a:solidFill>
                <a:latin typeface="Tempus Sans ITC" pitchFamily="82" charset="0"/>
              </a:rPr>
              <a:t> </a:t>
            </a:r>
            <a:r>
              <a:rPr lang="cs-CZ" sz="8000" b="1" dirty="0" smtClean="0">
                <a:solidFill>
                  <a:srgbClr val="00FFFF"/>
                </a:solidFill>
                <a:latin typeface="Tempus Sans ITC" pitchFamily="82" charset="0"/>
              </a:rPr>
              <a:t>Barva 2</a:t>
            </a:r>
          </a:p>
        </p:txBody>
      </p:sp>
      <p:sp>
        <p:nvSpPr>
          <p:cNvPr id="8" name="Obdélník 7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</p:spTree>
    <p:extLst>
      <p:ext uri="{BB962C8B-B14F-4D97-AF65-F5344CB8AC3E}">
        <p14:creationId xmlns:p14="http://schemas.microsoft.com/office/powerpoint/2010/main" val="31439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0" y="118739"/>
            <a:ext cx="8885290" cy="6466808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619" y="830615"/>
            <a:ext cx="8240724" cy="5279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bdélník 33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463278" y="332656"/>
            <a:ext cx="6252284" cy="769441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4400" b="1" dirty="0"/>
              <a:t> </a:t>
            </a:r>
            <a:r>
              <a:rPr lang="cs-CZ" sz="4400" b="1" dirty="0" smtClean="0"/>
              <a:t>   Základy teorie barev  </a:t>
            </a:r>
            <a:endParaRPr lang="cs-CZ" sz="4400" b="1" dirty="0"/>
          </a:p>
        </p:txBody>
      </p:sp>
      <p:pic>
        <p:nvPicPr>
          <p:cNvPr id="24" name="Picture 4" descr="C:\Users\Koděrová\Desktop\plochy\mars-detai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78419" y="20814"/>
            <a:ext cx="4885647" cy="762553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bdélník 24"/>
          <p:cNvSpPr/>
          <p:nvPr/>
        </p:nvSpPr>
        <p:spPr>
          <a:xfrm>
            <a:off x="4531634" y="4293096"/>
            <a:ext cx="1320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b="1" dirty="0">
                <a:solidFill>
                  <a:srgbClr val="002060"/>
                </a:solidFill>
              </a:rPr>
              <a:t>©</a:t>
            </a:r>
            <a:r>
              <a:rPr lang="cs-CZ" b="1" dirty="0">
                <a:solidFill>
                  <a:srgbClr val="002060"/>
                </a:solidFill>
              </a:rPr>
              <a:t>c.zuk 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7524328" y="4941168"/>
            <a:ext cx="9308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rgbClr val="002060"/>
                </a:solidFill>
              </a:rPr>
              <a:t>Archiv autora  </a:t>
            </a:r>
          </a:p>
          <a:p>
            <a:r>
              <a:rPr lang="cs-CZ" sz="1000" b="1" dirty="0">
                <a:solidFill>
                  <a:srgbClr val="002060"/>
                </a:solidFill>
              </a:rPr>
              <a:t> </a:t>
            </a:r>
            <a:r>
              <a:rPr lang="cs-CZ" sz="1000" b="1" dirty="0" smtClean="0">
                <a:solidFill>
                  <a:srgbClr val="002060"/>
                </a:solidFill>
              </a:rPr>
              <a:t>    </a:t>
            </a:r>
            <a:r>
              <a:rPr lang="cs-CZ" sz="800" b="1" dirty="0" smtClean="0">
                <a:solidFill>
                  <a:srgbClr val="002060"/>
                </a:solidFill>
              </a:rPr>
              <a:t>©</a:t>
            </a:r>
            <a:r>
              <a:rPr lang="cs-CZ" sz="1000" b="1" dirty="0" smtClean="0">
                <a:solidFill>
                  <a:srgbClr val="002060"/>
                </a:solidFill>
              </a:rPr>
              <a:t>c.zuk</a:t>
            </a:r>
            <a:endParaRPr lang="cs-CZ" sz="1000" b="1" dirty="0">
              <a:solidFill>
                <a:srgbClr val="00206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132" y="4346709"/>
            <a:ext cx="1746250" cy="198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Obrázek 30" descr="Ittens Circle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84" y="3738848"/>
            <a:ext cx="2728372" cy="259699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32" name="TextovéPole 31"/>
          <p:cNvSpPr txBox="1"/>
          <p:nvPr/>
        </p:nvSpPr>
        <p:spPr>
          <a:xfrm>
            <a:off x="359446" y="2166746"/>
            <a:ext cx="4592313" cy="523220"/>
          </a:xfrm>
          <a:prstGeom prst="rect">
            <a:avLst/>
          </a:prstGeom>
          <a:solidFill>
            <a:srgbClr val="FCF60A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1. Pestré barvy - chromatické</a:t>
            </a:r>
            <a:endParaRPr lang="cs-CZ" sz="2800" b="1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401317" y="2870458"/>
            <a:ext cx="5400600" cy="523220"/>
          </a:xfrm>
          <a:prstGeom prst="rect">
            <a:avLst/>
          </a:prstGeom>
          <a:solidFill>
            <a:srgbClr val="FCF60A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/>
              <a:t>2</a:t>
            </a:r>
            <a:r>
              <a:rPr lang="cs-CZ" sz="2800" b="1" dirty="0" smtClean="0"/>
              <a:t>. Neutrální barvy - achromatické</a:t>
            </a:r>
            <a:endParaRPr lang="cs-CZ" sz="2800" b="1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454150" y="1390756"/>
            <a:ext cx="2736304" cy="584775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   Druhy barev: 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04902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/>
      <p:bldP spid="26" grpId="0" animBg="1"/>
      <p:bldP spid="32" grpId="0" animBg="1"/>
      <p:bldP spid="33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5" y="211996"/>
            <a:ext cx="8866508" cy="6453138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692696"/>
            <a:ext cx="7987048" cy="547260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94593" y="463576"/>
            <a:ext cx="5949616" cy="584775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   Doplňkové barvy </a:t>
            </a:r>
            <a:r>
              <a:rPr lang="cs-CZ" sz="3200" b="1" dirty="0"/>
              <a:t>=</a:t>
            </a:r>
            <a:r>
              <a:rPr lang="cs-CZ" sz="3200" b="1" dirty="0" smtClean="0"/>
              <a:t> protikladné </a:t>
            </a:r>
            <a:endParaRPr lang="cs-CZ" sz="3200" b="1" dirty="0"/>
          </a:p>
        </p:txBody>
      </p:sp>
      <p:pic>
        <p:nvPicPr>
          <p:cNvPr id="11" name="Obrázek 10" descr="barvy-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8" y="1392479"/>
            <a:ext cx="4568046" cy="4340777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16" name="TextovéPole 15"/>
          <p:cNvSpPr txBox="1"/>
          <p:nvPr/>
        </p:nvSpPr>
        <p:spPr>
          <a:xfrm>
            <a:off x="4145998" y="5382854"/>
            <a:ext cx="7779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249216" y="1392479"/>
            <a:ext cx="3067200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Barvy jsou umístěny </a:t>
            </a:r>
          </a:p>
          <a:p>
            <a:r>
              <a:rPr lang="cs-CZ" sz="2400" b="1" dirty="0" smtClean="0"/>
              <a:t>v harmonickém kruhu </a:t>
            </a:r>
          </a:p>
          <a:p>
            <a:r>
              <a:rPr lang="cs-CZ" sz="2400" b="1" dirty="0" smtClean="0"/>
              <a:t>vedle sebe.</a:t>
            </a:r>
            <a:endParaRPr lang="cs-CZ" sz="24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216111" y="2962702"/>
            <a:ext cx="3067200" cy="1692771"/>
          </a:xfrm>
          <a:prstGeom prst="rect">
            <a:avLst/>
          </a:prstGeom>
          <a:solidFill>
            <a:srgbClr val="66FFCC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Barvy které leží naproti sobě v kruhu jsou </a:t>
            </a:r>
            <a:r>
              <a:rPr lang="cs-CZ" sz="3200" b="1" dirty="0" smtClean="0">
                <a:solidFill>
                  <a:srgbClr val="002060"/>
                </a:solidFill>
              </a:rPr>
              <a:t>PROTIKLADNÉ</a:t>
            </a:r>
            <a:r>
              <a:rPr lang="cs-CZ" sz="2400" b="1" dirty="0" smtClean="0"/>
              <a:t>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4358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3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5" y="157013"/>
            <a:ext cx="8885290" cy="6466808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34" name="Obdélník 33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699792" y="620688"/>
            <a:ext cx="7779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Obrázek 11" descr="barvy-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5400601" cy="516886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13" name="TextovéPole 12"/>
          <p:cNvSpPr txBox="1"/>
          <p:nvPr/>
        </p:nvSpPr>
        <p:spPr>
          <a:xfrm>
            <a:off x="4788024" y="289753"/>
            <a:ext cx="3303496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Zkus pokus: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439771" y="1628800"/>
            <a:ext cx="2254593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Polož na lavici bílý, prázdný papír.</a:t>
            </a:r>
          </a:p>
          <a:p>
            <a:r>
              <a:rPr lang="cs-CZ" b="1" dirty="0" smtClean="0"/>
              <a:t>Dívej se půl minuty jen na červené pole.</a:t>
            </a:r>
          </a:p>
          <a:p>
            <a:r>
              <a:rPr lang="cs-CZ" b="1" dirty="0" smtClean="0"/>
              <a:t>Na výzvu okamžitě přesuneš zrak z kruhu</a:t>
            </a:r>
          </a:p>
          <a:p>
            <a:r>
              <a:rPr lang="cs-CZ" b="1" dirty="0"/>
              <a:t>n</a:t>
            </a:r>
            <a:r>
              <a:rPr lang="cs-CZ" b="1" dirty="0" smtClean="0"/>
              <a:t>a svou prázdnou bílou čtvrtku před</a:t>
            </a:r>
          </a:p>
          <a:p>
            <a:r>
              <a:rPr lang="cs-CZ" b="1" dirty="0"/>
              <a:t>s</a:t>
            </a:r>
            <a:r>
              <a:rPr lang="cs-CZ" b="1" dirty="0" smtClean="0"/>
              <a:t>ebou.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213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5" y="211996"/>
            <a:ext cx="8866508" cy="6453138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13" name="Obdélník 12"/>
          <p:cNvSpPr/>
          <p:nvPr/>
        </p:nvSpPr>
        <p:spPr>
          <a:xfrm>
            <a:off x="323528" y="407755"/>
            <a:ext cx="8154814" cy="5796644"/>
          </a:xfrm>
          <a:prstGeom prst="rect">
            <a:avLst/>
          </a:prstGeom>
          <a:solidFill>
            <a:schemeClr val="tx1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Ovál 16"/>
          <p:cNvSpPr/>
          <p:nvPr/>
        </p:nvSpPr>
        <p:spPr>
          <a:xfrm>
            <a:off x="1331640" y="4333166"/>
            <a:ext cx="936104" cy="86409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/>
        </p:nvSpPr>
        <p:spPr>
          <a:xfrm>
            <a:off x="3242645" y="1165393"/>
            <a:ext cx="936104" cy="8640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/>
          <p:cNvSpPr/>
          <p:nvPr/>
        </p:nvSpPr>
        <p:spPr>
          <a:xfrm>
            <a:off x="1331640" y="1212583"/>
            <a:ext cx="936104" cy="864096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2" name="Přímá spojnice 31"/>
          <p:cNvCxnSpPr/>
          <p:nvPr/>
        </p:nvCxnSpPr>
        <p:spPr>
          <a:xfrm>
            <a:off x="2374572" y="4653136"/>
            <a:ext cx="576064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>
            <a:off x="2374572" y="1644631"/>
            <a:ext cx="576064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>
            <a:off x="2374572" y="1844824"/>
            <a:ext cx="576064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ál 35"/>
          <p:cNvSpPr/>
          <p:nvPr/>
        </p:nvSpPr>
        <p:spPr>
          <a:xfrm>
            <a:off x="6860394" y="1244631"/>
            <a:ext cx="936104" cy="864096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vál 36"/>
          <p:cNvSpPr/>
          <p:nvPr/>
        </p:nvSpPr>
        <p:spPr>
          <a:xfrm>
            <a:off x="5004048" y="1228607"/>
            <a:ext cx="936104" cy="8640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8" name="Přímá spojnice 37"/>
          <p:cNvCxnSpPr/>
          <p:nvPr/>
        </p:nvCxnSpPr>
        <p:spPr>
          <a:xfrm>
            <a:off x="6084168" y="1630399"/>
            <a:ext cx="576064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>
            <a:off x="6084168" y="1844824"/>
            <a:ext cx="576064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>
            <a:off x="2374572" y="4869160"/>
            <a:ext cx="576064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ál 40"/>
          <p:cNvSpPr/>
          <p:nvPr/>
        </p:nvSpPr>
        <p:spPr>
          <a:xfrm>
            <a:off x="3131840" y="4333166"/>
            <a:ext cx="936104" cy="8640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vál 41"/>
          <p:cNvSpPr/>
          <p:nvPr/>
        </p:nvSpPr>
        <p:spPr>
          <a:xfrm>
            <a:off x="5004048" y="4333166"/>
            <a:ext cx="936104" cy="8640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vál 42"/>
          <p:cNvSpPr/>
          <p:nvPr/>
        </p:nvSpPr>
        <p:spPr>
          <a:xfrm>
            <a:off x="6860394" y="4333166"/>
            <a:ext cx="936104" cy="86409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4" name="Přímá spojnice 43"/>
          <p:cNvCxnSpPr/>
          <p:nvPr/>
        </p:nvCxnSpPr>
        <p:spPr>
          <a:xfrm>
            <a:off x="6084168" y="4646829"/>
            <a:ext cx="576064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44"/>
          <p:cNvCxnSpPr/>
          <p:nvPr/>
        </p:nvCxnSpPr>
        <p:spPr>
          <a:xfrm>
            <a:off x="6084168" y="4869160"/>
            <a:ext cx="576064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ovéPole 45"/>
          <p:cNvSpPr txBox="1"/>
          <p:nvPr/>
        </p:nvSpPr>
        <p:spPr>
          <a:xfrm>
            <a:off x="1269253" y="383198"/>
            <a:ext cx="2646546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Výsledek: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842092" y="2480004"/>
            <a:ext cx="7255057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Vědci zjistili, že když se díváme na červenou výseč v kruhu dlouho (nebo na zapadající slunce), tak se nám po prudkém přesunu zraku na bílou plochu objeví před očima zelená barva – doplňková barva k červené.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99647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2" grpId="0" animBg="1"/>
      <p:bldP spid="36" grpId="0" animBg="1"/>
      <p:bldP spid="37" grpId="0" animBg="1"/>
      <p:bldP spid="41" grpId="0" animBg="1"/>
      <p:bldP spid="42" grpId="0" animBg="1"/>
      <p:bldP spid="43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5" y="157013"/>
            <a:ext cx="8885290" cy="6466808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34" name="Obdélník 33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39551" y="369673"/>
            <a:ext cx="4968553" cy="5847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   Doplňkové barevné páry </a:t>
            </a:r>
            <a:endParaRPr lang="cs-CZ" sz="3200" b="1" dirty="0"/>
          </a:p>
        </p:txBody>
      </p:sp>
      <p:sp>
        <p:nvSpPr>
          <p:cNvPr id="13" name="Obdélník 12"/>
          <p:cNvSpPr/>
          <p:nvPr/>
        </p:nvSpPr>
        <p:spPr>
          <a:xfrm>
            <a:off x="510305" y="705910"/>
            <a:ext cx="8154814" cy="6240035"/>
          </a:xfrm>
          <a:prstGeom prst="rect">
            <a:avLst/>
          </a:prstGeom>
          <a:solidFill>
            <a:schemeClr val="tx1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47936" y="1544878"/>
            <a:ext cx="1728193" cy="19389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V barevném spektru jsou tyto doplňkové páry:</a:t>
            </a:r>
            <a:endParaRPr lang="cs-CZ" sz="2400" dirty="0"/>
          </a:p>
        </p:txBody>
      </p:sp>
      <p:sp>
        <p:nvSpPr>
          <p:cNvPr id="15" name="Ovál 14"/>
          <p:cNvSpPr/>
          <p:nvPr/>
        </p:nvSpPr>
        <p:spPr>
          <a:xfrm>
            <a:off x="2750510" y="1268760"/>
            <a:ext cx="1656184" cy="1558654"/>
          </a:xfrm>
          <a:prstGeom prst="ellipse">
            <a:avLst/>
          </a:prstGeom>
          <a:solidFill>
            <a:srgbClr val="FCF6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5152387" y="1308004"/>
            <a:ext cx="1656184" cy="155865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2726139" y="3082128"/>
            <a:ext cx="1656184" cy="15586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5127006" y="3046601"/>
            <a:ext cx="1656184" cy="155865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/>
        </p:nvSpPr>
        <p:spPr>
          <a:xfrm>
            <a:off x="2728806" y="4797152"/>
            <a:ext cx="1656184" cy="155865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/>
        </p:nvSpPr>
        <p:spPr>
          <a:xfrm>
            <a:off x="5125626" y="4810327"/>
            <a:ext cx="1656184" cy="1558654"/>
          </a:xfrm>
          <a:prstGeom prst="ellipse">
            <a:avLst/>
          </a:prstGeom>
          <a:solidFill>
            <a:srgbClr val="F480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Přímá spojnice 20"/>
          <p:cNvCxnSpPr>
            <a:stCxn id="15" idx="6"/>
            <a:endCxn id="16" idx="2"/>
          </p:cNvCxnSpPr>
          <p:nvPr/>
        </p:nvCxnSpPr>
        <p:spPr>
          <a:xfrm>
            <a:off x="4406694" y="2048087"/>
            <a:ext cx="745693" cy="3924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4384990" y="3834911"/>
            <a:ext cx="745693" cy="3924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4406694" y="5538800"/>
            <a:ext cx="745693" cy="3924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73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5" y="157013"/>
            <a:ext cx="8885290" cy="6466808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152842"/>
            <a:ext cx="8866508" cy="427770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bdélník 33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395536" y="428518"/>
            <a:ext cx="8154814" cy="6240035"/>
          </a:xfrm>
          <a:prstGeom prst="rect">
            <a:avLst/>
          </a:prstGeom>
          <a:solidFill>
            <a:srgbClr val="F4800C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39551" y="369673"/>
            <a:ext cx="4968553" cy="584775"/>
          </a:xfrm>
          <a:prstGeom prst="rect">
            <a:avLst/>
          </a:prstGeom>
          <a:solidFill>
            <a:srgbClr val="66FFCC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   harmonický soulad barev </a:t>
            </a:r>
            <a:endParaRPr lang="cs-CZ" sz="3200" b="1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827126"/>
              </p:ext>
            </p:extLst>
          </p:nvPr>
        </p:nvGraphicFramePr>
        <p:xfrm>
          <a:off x="552206" y="1009961"/>
          <a:ext cx="6972122" cy="5228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rezentace" r:id="rId7" imgW="4570501" imgH="3427618" progId="PowerPoint.Show.12">
                  <p:embed/>
                </p:oleObj>
              </mc:Choice>
              <mc:Fallback>
                <p:oleObj name="Prezentace" r:id="rId7" imgW="4570501" imgH="3427618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2206" y="1009961"/>
                        <a:ext cx="6972122" cy="5228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1273392" y="1344147"/>
            <a:ext cx="67687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1. Neutrální barva je harmonická se všemi pestrými.</a:t>
            </a:r>
            <a:endParaRPr lang="cs-CZ" sz="2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273392" y="1995820"/>
            <a:ext cx="6743925" cy="738664"/>
          </a:xfrm>
          <a:prstGeom prst="rect">
            <a:avLst/>
          </a:prstGeom>
          <a:solidFill>
            <a:srgbClr val="FFC000"/>
          </a:solidFill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2</a:t>
            </a:r>
            <a:r>
              <a:rPr lang="cs-CZ" sz="2400" b="1" dirty="0" smtClean="0"/>
              <a:t>. Barevný kontrast je předpoklad souladu barev.</a:t>
            </a:r>
          </a:p>
          <a:p>
            <a:r>
              <a:rPr lang="cs-CZ" b="1" dirty="0" smtClean="0"/>
              <a:t>     (např. teplá + studená barva, světlá - lomená + tmavá – tupá). 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273392" y="2977379"/>
            <a:ext cx="6768754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2400" b="1" dirty="0"/>
              <a:t>3</a:t>
            </a:r>
            <a:r>
              <a:rPr lang="cs-CZ" sz="2400" b="1" dirty="0" smtClean="0"/>
              <a:t>. Jedna barva má dominovat, ostatní s ní ladí.</a:t>
            </a: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3623811" y="4707886"/>
            <a:ext cx="1320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b="1" dirty="0">
                <a:solidFill>
                  <a:srgbClr val="002060"/>
                </a:solidFill>
              </a:rPr>
              <a:t>©</a:t>
            </a:r>
            <a:r>
              <a:rPr lang="cs-CZ" b="1" dirty="0">
                <a:solidFill>
                  <a:srgbClr val="002060"/>
                </a:solidFill>
              </a:rPr>
              <a:t>c.zuk 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879810" y="5194001"/>
            <a:ext cx="7779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273392" y="3548535"/>
            <a:ext cx="6768754" cy="830997"/>
          </a:xfrm>
          <a:prstGeom prst="rect">
            <a:avLst/>
          </a:prstGeom>
          <a:solidFill>
            <a:srgbClr val="66FFCC"/>
          </a:solidFill>
        </p:spPr>
        <p:txBody>
          <a:bodyPr wrap="square" rtlCol="0">
            <a:spAutoFit/>
          </a:bodyPr>
          <a:lstStyle/>
          <a:p>
            <a:r>
              <a:rPr lang="cs-CZ" sz="2400" b="1" dirty="0"/>
              <a:t>4</a:t>
            </a:r>
            <a:r>
              <a:rPr lang="cs-CZ" sz="2400" b="1" dirty="0" smtClean="0"/>
              <a:t>. Barvy, které spolu nepůsobí dobře v harmonii, 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  se oddělují neutrální barvou.</a:t>
            </a:r>
            <a:endParaRPr lang="cs-CZ" sz="2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1273392" y="4578448"/>
            <a:ext cx="6768754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/>
              <a:t>3</a:t>
            </a:r>
            <a:r>
              <a:rPr lang="cs-CZ" sz="2400" b="1" dirty="0" smtClean="0"/>
              <a:t>. Barvy, které obsahují stejný poměr černé a bílé 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  jsou vždy harmonické.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1637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/>
      <p:bldP spid="15" grpId="0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2420</TotalTime>
  <Words>605</Words>
  <Application>Microsoft Office PowerPoint</Application>
  <PresentationFormat>Předvádění na obrazovce (4:3)</PresentationFormat>
  <Paragraphs>128</Paragraphs>
  <Slides>12</Slides>
  <Notes>6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Motiv systému Office</vt:lpstr>
      <vt:lpstr>Prezentace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c.zuk</dc:creator>
  <cp:lastModifiedBy>c.zuk</cp:lastModifiedBy>
  <cp:revision>260</cp:revision>
  <dcterms:created xsi:type="dcterms:W3CDTF">2014-03-02T04:26:37Z</dcterms:created>
  <dcterms:modified xsi:type="dcterms:W3CDTF">2014-04-27T04:36:59Z</dcterms:modified>
</cp:coreProperties>
</file>