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58" r:id="rId3"/>
    <p:sldId id="263" r:id="rId4"/>
    <p:sldId id="298" r:id="rId5"/>
    <p:sldId id="303" r:id="rId6"/>
    <p:sldId id="309" r:id="rId7"/>
    <p:sldId id="312" r:id="rId8"/>
    <p:sldId id="304" r:id="rId9"/>
    <p:sldId id="308" r:id="rId10"/>
    <p:sldId id="311" r:id="rId11"/>
    <p:sldId id="310" r:id="rId12"/>
    <p:sldId id="313" r:id="rId13"/>
    <p:sldId id="314" r:id="rId14"/>
    <p:sldId id="316" r:id="rId15"/>
    <p:sldId id="26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FF66"/>
    <a:srgbClr val="66FFCC"/>
    <a:srgbClr val="FF33CC"/>
    <a:srgbClr val="FFFF99"/>
    <a:srgbClr val="EED492"/>
    <a:srgbClr val="EBFB57"/>
    <a:srgbClr val="F4800C"/>
    <a:srgbClr val="E03826"/>
    <a:srgbClr val="FCF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717" autoAdjust="0"/>
  </p:normalViewPr>
  <p:slideViewPr>
    <p:cSldViewPr>
      <p:cViewPr>
        <p:scale>
          <a:sx n="64" d="100"/>
          <a:sy n="64" d="100"/>
        </p:scale>
        <p:origin x="-95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BDB0B-C5B9-4045-8E66-2268DF555965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07FF7-D177-4636-B900-EF6D0B3EDAD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84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17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67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91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28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0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90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76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05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31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87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18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60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8" y="158848"/>
            <a:ext cx="8941903" cy="6508012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354805"/>
              </p:ext>
            </p:extLst>
          </p:nvPr>
        </p:nvGraphicFramePr>
        <p:xfrm>
          <a:off x="783015" y="692696"/>
          <a:ext cx="7713973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o.,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3.2_27_11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</a:t>
                      </a:r>
                      <a:r>
                        <a:rPr lang="cs-CZ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kreslení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 kreslení 3 Barva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1. 2014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s odborným názvoslovím předmětu Odborné kreslení, s teorií </a:t>
                      </a: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barev.</a:t>
                      </a:r>
                      <a:endParaRPr kumimoji="0" 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7" y="801187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03" y="801187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9" name="Obdélník 8"/>
          <p:cNvSpPr/>
          <p:nvPr/>
        </p:nvSpPr>
        <p:spPr>
          <a:xfrm>
            <a:off x="8694365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9390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52842"/>
            <a:ext cx="8866508" cy="4277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3075" name="Picture 3" descr="C:\Users\Koděrová\Desktop\dum pracovní\ODK\Obrázek44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49" y="804177"/>
            <a:ext cx="2639411" cy="22318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891112" y="506915"/>
            <a:ext cx="4184944" cy="461665"/>
          </a:xfrm>
          <a:prstGeom prst="rect">
            <a:avLst/>
          </a:prstGeom>
          <a:solidFill>
            <a:srgbClr val="FCF60A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1. Primární</a:t>
            </a:r>
            <a:r>
              <a:rPr lang="cs-CZ" sz="2400" b="1" dirty="0"/>
              <a:t> </a:t>
            </a:r>
            <a:r>
              <a:rPr lang="cs-CZ" sz="2400" b="1" dirty="0" smtClean="0"/>
              <a:t>barvy (základní) 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05625" y="2928331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91112" y="3414191"/>
            <a:ext cx="5119663" cy="461665"/>
          </a:xfrm>
          <a:prstGeom prst="rect">
            <a:avLst/>
          </a:prstGeom>
          <a:solidFill>
            <a:srgbClr val="FCF60A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</a:t>
            </a:r>
            <a:r>
              <a:rPr lang="cs-CZ" sz="2400" b="1" dirty="0"/>
              <a:t>2</a:t>
            </a:r>
            <a:r>
              <a:rPr lang="cs-CZ" sz="2400" b="1" dirty="0" smtClean="0"/>
              <a:t>. Sekundární barvy (podvojné) </a:t>
            </a:r>
            <a:endParaRPr lang="cs-CZ" sz="2400" b="1" dirty="0"/>
          </a:p>
        </p:txBody>
      </p:sp>
      <p:pic>
        <p:nvPicPr>
          <p:cNvPr id="3076" name="Picture 4" descr="C:\Users\Koděrová\Desktop\dum pracovní\ODK\Obrázek44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49" y="4149079"/>
            <a:ext cx="2412086" cy="222315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995936" y="1640990"/>
            <a:ext cx="299188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připomínají barvy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v tiskárně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534057" y="4437112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35162" y="4344614"/>
            <a:ext cx="299188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vznikají mícháním  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dvou základních 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(primárních barev)</a:t>
            </a:r>
          </a:p>
        </p:txBody>
      </p:sp>
    </p:spTree>
    <p:extLst>
      <p:ext uri="{BB962C8B-B14F-4D97-AF65-F5344CB8AC3E}">
        <p14:creationId xmlns:p14="http://schemas.microsoft.com/office/powerpoint/2010/main" val="24868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4" grpId="0" animBg="1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52842"/>
            <a:ext cx="8866508" cy="4277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5576" y="691177"/>
            <a:ext cx="4112936" cy="461665"/>
          </a:xfrm>
          <a:prstGeom prst="rect">
            <a:avLst/>
          </a:prstGeom>
          <a:solidFill>
            <a:srgbClr val="FCF60A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</a:t>
            </a:r>
            <a:r>
              <a:rPr lang="cs-CZ" sz="2400" b="1" dirty="0"/>
              <a:t>2</a:t>
            </a:r>
            <a:r>
              <a:rPr lang="cs-CZ" sz="2400" b="1" dirty="0" smtClean="0"/>
              <a:t>. Terciální barvy (potrojné) </a:t>
            </a:r>
            <a:endParaRPr lang="cs-CZ" sz="2400" b="1" dirty="0"/>
          </a:p>
        </p:txBody>
      </p:sp>
      <p:pic>
        <p:nvPicPr>
          <p:cNvPr id="4098" name="Picture 2" descr="C:\Users\Koděrová\Desktop\dum pracovní\ODK\Obrázek4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0" y="1556790"/>
            <a:ext cx="3959316" cy="38737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868512" y="2211473"/>
            <a:ext cx="299188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vznikají mícháním  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dvou základních 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(primárních barev)</a:t>
            </a:r>
          </a:p>
        </p:txBody>
      </p:sp>
      <p:sp>
        <p:nvSpPr>
          <p:cNvPr id="2" name="Ovál 1"/>
          <p:cNvSpPr/>
          <p:nvPr/>
        </p:nvSpPr>
        <p:spPr>
          <a:xfrm>
            <a:off x="1479609" y="2286907"/>
            <a:ext cx="2448272" cy="2413515"/>
          </a:xfrm>
          <a:prstGeom prst="ellipse">
            <a:avLst/>
          </a:prstGeom>
          <a:solidFill>
            <a:srgbClr val="F48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401147" y="5215097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52842"/>
            <a:ext cx="8866508" cy="4277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8" name="Obrázek 7" descr="barvy-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4358977" cy="407303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9" name="TextovéPole 8"/>
          <p:cNvSpPr txBox="1"/>
          <p:nvPr/>
        </p:nvSpPr>
        <p:spPr>
          <a:xfrm>
            <a:off x="539551" y="369673"/>
            <a:ext cx="331236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1. Lomené barvy </a:t>
            </a:r>
            <a:endParaRPr lang="cs-CZ" sz="3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94500" y="369673"/>
            <a:ext cx="3303496" cy="1384995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  vznikají přimícháním bílé barvy do pestrých</a:t>
            </a:r>
          </a:p>
        </p:txBody>
      </p:sp>
      <p:sp>
        <p:nvSpPr>
          <p:cNvPr id="2" name="Ovál 1"/>
          <p:cNvSpPr/>
          <p:nvPr/>
        </p:nvSpPr>
        <p:spPr>
          <a:xfrm>
            <a:off x="5053306" y="1949498"/>
            <a:ext cx="1030862" cy="9237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5590164" y="4963568"/>
            <a:ext cx="1512168" cy="13681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3121474" y="5008538"/>
            <a:ext cx="1512168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/>
          <p:cNvSpPr/>
          <p:nvPr/>
        </p:nvSpPr>
        <p:spPr>
          <a:xfrm>
            <a:off x="960563" y="5008538"/>
            <a:ext cx="1512168" cy="1368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2483768" y="5573408"/>
            <a:ext cx="57606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2751228" y="5301208"/>
            <a:ext cx="0" cy="54440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765274" y="5692614"/>
            <a:ext cx="57606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765274" y="5531020"/>
            <a:ext cx="57606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ál 27"/>
          <p:cNvSpPr/>
          <p:nvPr/>
        </p:nvSpPr>
        <p:spPr>
          <a:xfrm>
            <a:off x="7482565" y="1949498"/>
            <a:ext cx="1030862" cy="923734"/>
          </a:xfrm>
          <a:prstGeom prst="ellipse">
            <a:avLst/>
          </a:prstGeom>
          <a:solidFill>
            <a:srgbClr val="EBFB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Ovál 28"/>
          <p:cNvSpPr/>
          <p:nvPr/>
        </p:nvSpPr>
        <p:spPr>
          <a:xfrm>
            <a:off x="6222238" y="1949498"/>
            <a:ext cx="1030862" cy="9237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Ovál 29"/>
          <p:cNvSpPr/>
          <p:nvPr/>
        </p:nvSpPr>
        <p:spPr>
          <a:xfrm>
            <a:off x="5005926" y="3083212"/>
            <a:ext cx="1030862" cy="923734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Ovál 30"/>
          <p:cNvSpPr/>
          <p:nvPr/>
        </p:nvSpPr>
        <p:spPr>
          <a:xfrm>
            <a:off x="6244901" y="3083212"/>
            <a:ext cx="1030862" cy="923734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" name="Ovál 31"/>
          <p:cNvSpPr/>
          <p:nvPr/>
        </p:nvSpPr>
        <p:spPr>
          <a:xfrm>
            <a:off x="7482565" y="3083212"/>
            <a:ext cx="1030862" cy="923734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2402068" y="4802029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91951" y="522073"/>
            <a:ext cx="331236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1. Lomené barvy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3801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6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251918"/>
            <a:ext cx="8866508" cy="4277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65289" y="1062170"/>
            <a:ext cx="331236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1. Tupé barvy 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70537" y="369673"/>
            <a:ext cx="3303496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  vznikají přimícháním černé barvy do pestrých</a:t>
            </a:r>
          </a:p>
        </p:txBody>
      </p:sp>
      <p:pic>
        <p:nvPicPr>
          <p:cNvPr id="10" name="Obrázek 9" descr="barvy-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7" y="1419246"/>
            <a:ext cx="3610058" cy="338367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1" name="TextovéPole 10"/>
          <p:cNvSpPr txBox="1"/>
          <p:nvPr/>
        </p:nvSpPr>
        <p:spPr>
          <a:xfrm>
            <a:off x="2402068" y="4802029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5053306" y="1949498"/>
            <a:ext cx="1030862" cy="92373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/>
          <p:cNvSpPr/>
          <p:nvPr/>
        </p:nvSpPr>
        <p:spPr>
          <a:xfrm>
            <a:off x="5053306" y="3068960"/>
            <a:ext cx="1030862" cy="92373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6264710" y="1982423"/>
            <a:ext cx="1030862" cy="92373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vál 14"/>
          <p:cNvSpPr/>
          <p:nvPr/>
        </p:nvSpPr>
        <p:spPr>
          <a:xfrm>
            <a:off x="7482565" y="2012404"/>
            <a:ext cx="1030862" cy="92373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Ovál 15"/>
          <p:cNvSpPr/>
          <p:nvPr/>
        </p:nvSpPr>
        <p:spPr>
          <a:xfrm>
            <a:off x="7482565" y="3068960"/>
            <a:ext cx="1030862" cy="92373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vál 16"/>
          <p:cNvSpPr/>
          <p:nvPr/>
        </p:nvSpPr>
        <p:spPr>
          <a:xfrm>
            <a:off x="6264710" y="3092796"/>
            <a:ext cx="1030862" cy="923734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vál 17"/>
          <p:cNvSpPr/>
          <p:nvPr/>
        </p:nvSpPr>
        <p:spPr>
          <a:xfrm>
            <a:off x="889900" y="5008538"/>
            <a:ext cx="1512168" cy="13681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9" name="Přímá spojnice 18"/>
          <p:cNvCxnSpPr/>
          <p:nvPr/>
        </p:nvCxnSpPr>
        <p:spPr>
          <a:xfrm flipV="1">
            <a:off x="2751228" y="5301208"/>
            <a:ext cx="0" cy="54440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483768" y="5573408"/>
            <a:ext cx="57606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ál 20"/>
          <p:cNvSpPr/>
          <p:nvPr/>
        </p:nvSpPr>
        <p:spPr>
          <a:xfrm>
            <a:off x="3121474" y="5008538"/>
            <a:ext cx="1512168" cy="13681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2" name="Přímá spojnice 21"/>
          <p:cNvCxnSpPr/>
          <p:nvPr/>
        </p:nvCxnSpPr>
        <p:spPr>
          <a:xfrm>
            <a:off x="4765274" y="5531020"/>
            <a:ext cx="57606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4765274" y="5692614"/>
            <a:ext cx="57606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>
            <a:off x="5568737" y="5008538"/>
            <a:ext cx="1512168" cy="136815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10709" y="283578"/>
            <a:ext cx="3482022" cy="584775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</a:t>
            </a:r>
            <a:r>
              <a:rPr lang="cs-CZ" sz="3200" b="1" dirty="0" smtClean="0"/>
              <a:t>Neutrální  </a:t>
            </a:r>
            <a:r>
              <a:rPr lang="cs-CZ" sz="3200" b="1" dirty="0" smtClean="0"/>
              <a:t>barvy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8732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21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52842"/>
            <a:ext cx="8866508" cy="4277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1560" y="5486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Pracovní list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1340768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</a:rPr>
              <a:t>Přemaluj podle předlohy barevný Ostwaldův kruh: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11560" y="2204911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Podle předlohy namaluj tento kruh na formát A4.</a:t>
            </a:r>
          </a:p>
          <a:p>
            <a:r>
              <a:rPr lang="cs-CZ" sz="2000" b="1" dirty="0" smtClean="0"/>
              <a:t>Použij pouze vodové barvy, pracuj </a:t>
            </a:r>
          </a:p>
          <a:p>
            <a:r>
              <a:rPr lang="cs-CZ" sz="2000" b="1" dirty="0" smtClean="0"/>
              <a:t>s nimi tak, aby jednotlivá pole barev měla souvislou barevnou hustotu.</a:t>
            </a:r>
          </a:p>
          <a:p>
            <a:r>
              <a:rPr lang="cs-CZ" sz="2000" b="1" dirty="0" smtClean="0"/>
              <a:t>Kruh musí mít i středový trojúhelník s barvami.</a:t>
            </a:r>
          </a:p>
          <a:p>
            <a:r>
              <a:rPr lang="cs-CZ" sz="2000" b="1" dirty="0"/>
              <a:t>P</a:t>
            </a:r>
            <a:r>
              <a:rPr lang="cs-CZ" sz="2000" b="1" dirty="0" smtClean="0"/>
              <a:t>okus přesně zobrazit jednotlivé tóny, správně odhadni míchání barev. </a:t>
            </a:r>
            <a:endParaRPr lang="cs-CZ" sz="2000" b="1" dirty="0"/>
          </a:p>
        </p:txBody>
      </p:sp>
      <p:pic>
        <p:nvPicPr>
          <p:cNvPr id="10" name="Obrázek 9" descr="Ittens Circl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67" y="2060848"/>
            <a:ext cx="4081598" cy="403244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11" name="TextovéPole 10"/>
          <p:cNvSpPr txBox="1"/>
          <p:nvPr/>
        </p:nvSpPr>
        <p:spPr>
          <a:xfrm>
            <a:off x="5220072" y="5885819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722"/>
            <a:ext cx="8928992" cy="6498615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35696" y="2276872"/>
            <a:ext cx="54006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rgbClr val="FFFF00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51620" y="3389280"/>
            <a:ext cx="7056784" cy="6093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archiv </a:t>
            </a:r>
            <a:r>
              <a:rPr lang="cs-CZ" sz="1400" b="1" dirty="0"/>
              <a:t>autora, KODĚROVÁ, </a:t>
            </a:r>
            <a:r>
              <a:rPr lang="cs-CZ" sz="1400" b="1" dirty="0" smtClean="0"/>
              <a:t>Zuzana. </a:t>
            </a:r>
            <a:r>
              <a:rPr lang="cs-CZ" sz="1400" b="1" i="1" dirty="0" smtClean="0"/>
              <a:t>Fotografie</a:t>
            </a:r>
            <a:r>
              <a:rPr lang="cs-CZ" sz="1400" b="1" dirty="0"/>
              <a:t>: </a:t>
            </a:r>
            <a:r>
              <a:rPr lang="cs-CZ" sz="1400" dirty="0"/>
              <a:t>©</a:t>
            </a:r>
            <a:r>
              <a:rPr lang="cs-CZ" sz="1400" dirty="0">
                <a:solidFill>
                  <a:srgbClr val="00FFFF"/>
                </a:solidFill>
              </a:rPr>
              <a:t> </a:t>
            </a:r>
            <a:r>
              <a:rPr lang="cs-CZ" sz="1400" b="1" i="1" dirty="0" smtClean="0"/>
              <a:t>galerie </a:t>
            </a:r>
            <a:r>
              <a:rPr lang="cs-CZ" sz="1400" b="1" i="1" dirty="0"/>
              <a:t>c</a:t>
            </a:r>
            <a:r>
              <a:rPr lang="cs-CZ" sz="1400" b="1" i="1" dirty="0" smtClean="0"/>
              <a:t>. zuk  2000-2014.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Times New Roman" pitchFamily="18" charset="0"/>
              </a:rPr>
              <a:t>Autorem fotografií, není-li uvedeno jinak, je Zuzana Koděrová. Autor (Zuzana Koděrová)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Times New Roman" pitchFamily="18" charset="0"/>
              </a:rPr>
              <a:t>souhlasí s </a:t>
            </a:r>
            <a:r>
              <a:rPr lang="cs-CZ" sz="1400" b="1" dirty="0"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26202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9820"/>
            <a:ext cx="8938515" cy="650554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TextovéPole 1"/>
          <p:cNvSpPr txBox="1"/>
          <p:nvPr/>
        </p:nvSpPr>
        <p:spPr>
          <a:xfrm>
            <a:off x="1406409" y="2296699"/>
            <a:ext cx="6912768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dirty="0" smtClean="0">
                <a:solidFill>
                  <a:srgbClr val="00FFFF"/>
                </a:solidFill>
                <a:latin typeface="Tempus Sans ITC" pitchFamily="82"/>
              </a:rPr>
              <a:t>Odborné kreslení 3</a:t>
            </a:r>
            <a:endParaRPr lang="cs-CZ" sz="6000" b="1" i="0" u="none" strike="noStrike" kern="1200" cap="none" spc="0" baseline="0" dirty="0">
              <a:solidFill>
                <a:srgbClr val="00FFFF"/>
              </a:solidFill>
              <a:uFillTx/>
              <a:latin typeface="Tempus Sans ITC" pitchFamily="82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7249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99792" y="2445787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dirty="0">
                <a:solidFill>
                  <a:srgbClr val="00FFFF"/>
                </a:solidFill>
                <a:latin typeface="Tempus Sans ITC" pitchFamily="82" charset="0"/>
              </a:rPr>
              <a:t> </a:t>
            </a:r>
            <a:r>
              <a:rPr lang="cs-CZ" sz="8000" b="1" dirty="0" smtClean="0">
                <a:solidFill>
                  <a:srgbClr val="00FFFF"/>
                </a:solidFill>
                <a:latin typeface="Tempus Sans ITC" pitchFamily="82" charset="0"/>
              </a:rPr>
              <a:t>Barva 1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439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0" y="118739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19" y="830615"/>
            <a:ext cx="8240724" cy="5279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463278" y="332656"/>
            <a:ext cx="6252284" cy="76944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4400" b="1" dirty="0"/>
              <a:t> </a:t>
            </a:r>
            <a:r>
              <a:rPr lang="cs-CZ" sz="4400" b="1" dirty="0" smtClean="0"/>
              <a:t>   Základy teorie barev  </a:t>
            </a:r>
            <a:endParaRPr lang="cs-CZ" sz="4400" b="1" dirty="0"/>
          </a:p>
        </p:txBody>
      </p:sp>
      <p:pic>
        <p:nvPicPr>
          <p:cNvPr id="24" name="Picture 4" descr="C:\Users\Koděrová\Desktop\plochy\mars-deta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78419" y="20814"/>
            <a:ext cx="4885647" cy="762553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délník 24"/>
          <p:cNvSpPr/>
          <p:nvPr/>
        </p:nvSpPr>
        <p:spPr>
          <a:xfrm>
            <a:off x="4531634" y="4293096"/>
            <a:ext cx="1320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002060"/>
                </a:solidFill>
              </a:rPr>
              <a:t>©</a:t>
            </a:r>
            <a:r>
              <a:rPr lang="cs-CZ" b="1" dirty="0">
                <a:solidFill>
                  <a:srgbClr val="002060"/>
                </a:solidFill>
              </a:rPr>
              <a:t>c.zuk 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524328" y="4941168"/>
            <a:ext cx="9308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32" y="4346709"/>
            <a:ext cx="1746250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Obrázek 30" descr="Ittens Circl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4" y="3738848"/>
            <a:ext cx="2728372" cy="259699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2" name="TextovéPole 31"/>
          <p:cNvSpPr txBox="1"/>
          <p:nvPr/>
        </p:nvSpPr>
        <p:spPr>
          <a:xfrm>
            <a:off x="401317" y="2166746"/>
            <a:ext cx="4592313" cy="523220"/>
          </a:xfrm>
          <a:prstGeom prst="rect">
            <a:avLst/>
          </a:prstGeom>
          <a:solidFill>
            <a:srgbClr val="FCF60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1. Pestré barvy - chromatické</a:t>
            </a:r>
            <a:endParaRPr lang="cs-CZ" sz="28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401317" y="2870458"/>
            <a:ext cx="5400600" cy="523220"/>
          </a:xfrm>
          <a:prstGeom prst="rect">
            <a:avLst/>
          </a:prstGeom>
          <a:solidFill>
            <a:srgbClr val="FCF60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/>
              <a:t>2</a:t>
            </a:r>
            <a:r>
              <a:rPr lang="cs-CZ" sz="2800" b="1" dirty="0" smtClean="0"/>
              <a:t>. Neutrální barvy - achromatické</a:t>
            </a:r>
            <a:endParaRPr lang="cs-CZ" sz="28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454150" y="1390756"/>
            <a:ext cx="2736304" cy="584775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Druhy barev: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0490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6" grpId="0" animBg="1"/>
      <p:bldP spid="32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3" name="Obdélník 12"/>
          <p:cNvSpPr/>
          <p:nvPr/>
        </p:nvSpPr>
        <p:spPr>
          <a:xfrm>
            <a:off x="323528" y="440668"/>
            <a:ext cx="8154814" cy="5796644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1344853" y="1782894"/>
            <a:ext cx="936104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vál 16"/>
          <p:cNvSpPr/>
          <p:nvPr/>
        </p:nvSpPr>
        <p:spPr>
          <a:xfrm>
            <a:off x="6350303" y="1778318"/>
            <a:ext cx="936104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vál 17"/>
          <p:cNvSpPr/>
          <p:nvPr/>
        </p:nvSpPr>
        <p:spPr>
          <a:xfrm>
            <a:off x="5164711" y="1789706"/>
            <a:ext cx="936104" cy="86409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Ovál 18"/>
          <p:cNvSpPr/>
          <p:nvPr/>
        </p:nvSpPr>
        <p:spPr>
          <a:xfrm>
            <a:off x="2636332" y="1789706"/>
            <a:ext cx="936104" cy="864096"/>
          </a:xfrm>
          <a:prstGeom prst="ellipse">
            <a:avLst/>
          </a:prstGeom>
          <a:solidFill>
            <a:srgbClr val="F48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Ovál 19"/>
          <p:cNvSpPr/>
          <p:nvPr/>
        </p:nvSpPr>
        <p:spPr>
          <a:xfrm>
            <a:off x="3932883" y="1782894"/>
            <a:ext cx="936104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Ovál 20"/>
          <p:cNvSpPr/>
          <p:nvPr/>
        </p:nvSpPr>
        <p:spPr>
          <a:xfrm>
            <a:off x="2530702" y="2951790"/>
            <a:ext cx="936104" cy="86409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Ovál 21"/>
          <p:cNvSpPr/>
          <p:nvPr/>
        </p:nvSpPr>
        <p:spPr>
          <a:xfrm>
            <a:off x="1309525" y="2951790"/>
            <a:ext cx="936104" cy="864096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851819" y="3122228"/>
            <a:ext cx="3782315" cy="523220"/>
          </a:xfrm>
          <a:prstGeom prst="rect">
            <a:avLst/>
          </a:prstGeom>
          <a:solidFill>
            <a:srgbClr val="FCF60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Pestré barvy se dělí na:</a:t>
            </a:r>
            <a:endParaRPr lang="cs-CZ" sz="28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821725" y="3815886"/>
            <a:ext cx="2558180" cy="400110"/>
          </a:xfrm>
          <a:prstGeom prst="rect">
            <a:avLst/>
          </a:prstGeom>
          <a:solidFill>
            <a:srgbClr val="00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1. Základní (primární)</a:t>
            </a:r>
            <a:endParaRPr lang="cs-CZ" sz="20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821725" y="4394670"/>
            <a:ext cx="2998490" cy="400110"/>
          </a:xfrm>
          <a:prstGeom prst="rect">
            <a:avLst/>
          </a:prstGeom>
          <a:solidFill>
            <a:srgbClr val="00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2. Podvojné (sekundární)</a:t>
            </a:r>
            <a:endParaRPr lang="cs-CZ" sz="20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821726" y="4957972"/>
            <a:ext cx="2558180" cy="400110"/>
          </a:xfrm>
          <a:prstGeom prst="rect">
            <a:avLst/>
          </a:prstGeom>
          <a:solidFill>
            <a:srgbClr val="00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/>
              <a:t>3</a:t>
            </a:r>
            <a:r>
              <a:rPr lang="cs-CZ" sz="2000" b="1" dirty="0" smtClean="0"/>
              <a:t>. Potrojné (terciální)</a:t>
            </a:r>
            <a:endParaRPr lang="cs-CZ" sz="20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89800" y="4023676"/>
            <a:ext cx="3782315" cy="830997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Pestré barvy se dělí podle pocitového působení na:</a:t>
            </a:r>
            <a:endParaRPr lang="cs-CZ" sz="24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694643" y="5129667"/>
            <a:ext cx="1229763" cy="400110"/>
          </a:xfrm>
          <a:prstGeom prst="rect">
            <a:avLst/>
          </a:prstGeom>
          <a:solidFill>
            <a:srgbClr val="EBFB57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1. Teplé</a:t>
            </a:r>
            <a:endParaRPr lang="cs-CZ" sz="20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2085860" y="5129667"/>
            <a:ext cx="1486576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/>
              <a:t>2</a:t>
            </a:r>
            <a:r>
              <a:rPr lang="cs-CZ" sz="2000" b="1" dirty="0" smtClean="0"/>
              <a:t>. Studené</a:t>
            </a:r>
            <a:endParaRPr lang="cs-CZ" sz="20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761576" y="763517"/>
            <a:ext cx="554405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  Pestré barvy - chromatické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9964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85789"/>
            <a:ext cx="8866508" cy="4277701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  <a:extLst/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6" name="Obdélník 15"/>
          <p:cNvSpPr/>
          <p:nvPr/>
        </p:nvSpPr>
        <p:spPr>
          <a:xfrm>
            <a:off x="490398" y="469671"/>
            <a:ext cx="8177421" cy="5962276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318160" y="2025878"/>
            <a:ext cx="2016224" cy="584775"/>
          </a:xfrm>
          <a:prstGeom prst="rect">
            <a:avLst/>
          </a:prstGeom>
          <a:solidFill>
            <a:srgbClr val="EBFB57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1. Teplé</a:t>
            </a:r>
            <a:endParaRPr lang="cs-CZ" sz="3200" b="1" dirty="0"/>
          </a:p>
        </p:txBody>
      </p:sp>
      <p:sp>
        <p:nvSpPr>
          <p:cNvPr id="19" name="Ovál 18"/>
          <p:cNvSpPr/>
          <p:nvPr/>
        </p:nvSpPr>
        <p:spPr>
          <a:xfrm>
            <a:off x="3859028" y="3414097"/>
            <a:ext cx="1440160" cy="1296144"/>
          </a:xfrm>
          <a:prstGeom prst="ellipse">
            <a:avLst/>
          </a:prstGeom>
          <a:solidFill>
            <a:srgbClr val="F48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971600" y="332656"/>
            <a:ext cx="6804618" cy="1200329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Pestré barvy se dělí podle pocitového působení na:</a:t>
            </a:r>
            <a:endParaRPr lang="cs-CZ" sz="3600" b="1" dirty="0"/>
          </a:p>
        </p:txBody>
      </p:sp>
      <p:sp>
        <p:nvSpPr>
          <p:cNvPr id="22" name="Ovál 21"/>
          <p:cNvSpPr/>
          <p:nvPr/>
        </p:nvSpPr>
        <p:spPr>
          <a:xfrm>
            <a:off x="1475656" y="4199188"/>
            <a:ext cx="1440160" cy="1296144"/>
          </a:xfrm>
          <a:prstGeom prst="ellipse">
            <a:avLst/>
          </a:prstGeom>
          <a:solidFill>
            <a:srgbClr val="FCF6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Ovál 22"/>
          <p:cNvSpPr/>
          <p:nvPr/>
        </p:nvSpPr>
        <p:spPr>
          <a:xfrm>
            <a:off x="6316839" y="2594567"/>
            <a:ext cx="1440160" cy="1296144"/>
          </a:xfrm>
          <a:prstGeom prst="ellipse">
            <a:avLst/>
          </a:prstGeom>
          <a:solidFill>
            <a:srgbClr val="E03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04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85789"/>
            <a:ext cx="8866508" cy="4277701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  <a:extLst/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6" name="Obdélník 15"/>
          <p:cNvSpPr/>
          <p:nvPr/>
        </p:nvSpPr>
        <p:spPr>
          <a:xfrm>
            <a:off x="490398" y="469671"/>
            <a:ext cx="8177421" cy="5962276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806088" y="1934447"/>
            <a:ext cx="267140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2. Studené</a:t>
            </a:r>
            <a:endParaRPr lang="cs-CZ" sz="3200" b="1" dirty="0"/>
          </a:p>
        </p:txBody>
      </p:sp>
      <p:sp>
        <p:nvSpPr>
          <p:cNvPr id="19" name="Ovál 18"/>
          <p:cNvSpPr/>
          <p:nvPr/>
        </p:nvSpPr>
        <p:spPr>
          <a:xfrm>
            <a:off x="4031722" y="3450809"/>
            <a:ext cx="1440160" cy="129614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475656" y="332656"/>
            <a:ext cx="5332269" cy="1200329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Pestré barvy se dělí podle pocitového působení na:</a:t>
            </a:r>
            <a:endParaRPr lang="cs-CZ" sz="3600" b="1" dirty="0"/>
          </a:p>
        </p:txBody>
      </p:sp>
      <p:sp>
        <p:nvSpPr>
          <p:cNvPr id="22" name="Ovál 21"/>
          <p:cNvSpPr/>
          <p:nvPr/>
        </p:nvSpPr>
        <p:spPr>
          <a:xfrm>
            <a:off x="1475656" y="4199188"/>
            <a:ext cx="1440160" cy="12961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Ovál 22"/>
          <p:cNvSpPr/>
          <p:nvPr/>
        </p:nvSpPr>
        <p:spPr>
          <a:xfrm>
            <a:off x="6243638" y="2903044"/>
            <a:ext cx="1440160" cy="129614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2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92696"/>
            <a:ext cx="7987048" cy="54726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4163086" y="5229200"/>
            <a:ext cx="4425572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D533C"/>
                </a:solidFill>
              </a:rPr>
              <a:t>Barevný kruh vytvořen podle Ostwaldovy teorie nauky barev</a:t>
            </a:r>
            <a:endParaRPr lang="cs-CZ" sz="2000" b="1" dirty="0">
              <a:solidFill>
                <a:srgbClr val="0D533C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44944" y="1498013"/>
            <a:ext cx="36004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Barvy určujeme podle pravidel barevného kruhu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4593" y="463576"/>
            <a:ext cx="4784566" cy="584775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Ostwaldův barevný kruh </a:t>
            </a:r>
            <a:endParaRPr lang="cs-CZ" sz="3200" b="1" dirty="0"/>
          </a:p>
        </p:txBody>
      </p:sp>
      <p:pic>
        <p:nvPicPr>
          <p:cNvPr id="11" name="Obrázek 10" descr="barvy-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55" y="720215"/>
            <a:ext cx="4358977" cy="407303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6" name="TextovéPole 15"/>
          <p:cNvSpPr txBox="1"/>
          <p:nvPr/>
        </p:nvSpPr>
        <p:spPr>
          <a:xfrm>
            <a:off x="7740352" y="739004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Obrázek 16" descr="Ittens Circl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3" y="3003526"/>
            <a:ext cx="3232428" cy="316177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19" name="TextovéPole 18"/>
          <p:cNvSpPr txBox="1"/>
          <p:nvPr/>
        </p:nvSpPr>
        <p:spPr>
          <a:xfrm>
            <a:off x="2886876" y="6165303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 animBg="1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742" y="1057447"/>
            <a:ext cx="7987048" cy="54726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891112" y="506915"/>
            <a:ext cx="4400968" cy="584775"/>
          </a:xfrm>
          <a:prstGeom prst="rect">
            <a:avLst/>
          </a:prstGeom>
          <a:solidFill>
            <a:srgbClr val="FCF60A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Pojetí barvy</a:t>
            </a:r>
            <a:r>
              <a:rPr lang="cs-CZ" sz="3200" b="1" dirty="0"/>
              <a:t> </a:t>
            </a:r>
            <a:r>
              <a:rPr lang="cs-CZ" sz="3200" b="1" dirty="0" smtClean="0"/>
              <a:t>RYB, RGB</a:t>
            </a:r>
          </a:p>
        </p:txBody>
      </p:sp>
      <p:pic>
        <p:nvPicPr>
          <p:cNvPr id="2050" name="Picture 2" descr="C:\Users\Koděrová\Desktop\dum pracovní\ODK\100_94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06" y="1399467"/>
            <a:ext cx="6480720" cy="47885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96046" y="1888754"/>
            <a:ext cx="7488832" cy="830997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T</a:t>
            </a:r>
            <a:r>
              <a:rPr lang="cs-CZ" sz="2400" b="1" dirty="0" smtClean="0"/>
              <a:t>radiční </a:t>
            </a:r>
            <a:r>
              <a:rPr lang="cs-CZ" sz="2400" b="1" dirty="0"/>
              <a:t>výtvarné pojetí barev </a:t>
            </a:r>
            <a:r>
              <a:rPr lang="cs-CZ" sz="2400" b="1" dirty="0" smtClean="0"/>
              <a:t>s </a:t>
            </a:r>
            <a:r>
              <a:rPr lang="cs-CZ" sz="2400" b="1" dirty="0"/>
              <a:t>primárními barvami označovanými anglicky RYB, tj. červená - žlutá - modrá.</a:t>
            </a:r>
          </a:p>
        </p:txBody>
      </p:sp>
      <p:pic>
        <p:nvPicPr>
          <p:cNvPr id="22" name="Picture 4" descr="C:\Users\Koděrová\Desktop\dum pracovní\ODK\Obrázek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78" y="3793750"/>
            <a:ext cx="2909887" cy="14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1902778" y="3941264"/>
            <a:ext cx="2946488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RGB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 </a:t>
            </a:r>
            <a:r>
              <a:rPr lang="cs-CZ" sz="2800" dirty="0" smtClean="0"/>
              <a:t>je dominantní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v </a:t>
            </a:r>
            <a:r>
              <a:rPr lang="cs-CZ" sz="2800" dirty="0"/>
              <a:t>počítačové </a:t>
            </a:r>
            <a:endParaRPr lang="cs-CZ" sz="2800" dirty="0" smtClean="0"/>
          </a:p>
          <a:p>
            <a:r>
              <a:rPr lang="cs-CZ" sz="2800" dirty="0"/>
              <a:t> </a:t>
            </a:r>
            <a:r>
              <a:rPr lang="cs-CZ" sz="2800" dirty="0" smtClean="0"/>
              <a:t> či </a:t>
            </a:r>
            <a:r>
              <a:rPr lang="cs-CZ" sz="2800" dirty="0"/>
              <a:t>multimediální </a:t>
            </a:r>
            <a:r>
              <a:rPr lang="cs-CZ" sz="2800" dirty="0" smtClean="0"/>
              <a:t>  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technice</a:t>
            </a:r>
            <a:r>
              <a:rPr lang="cs-CZ" sz="2800" dirty="0"/>
              <a:t>.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292080" y="5733256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700646" y="5233251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3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561</Words>
  <Application>Microsoft Office PowerPoint</Application>
  <PresentationFormat>Předvádění na obrazovce (4:3)</PresentationFormat>
  <Paragraphs>147</Paragraphs>
  <Slides>15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254</cp:revision>
  <dcterms:created xsi:type="dcterms:W3CDTF">2014-03-02T04:26:37Z</dcterms:created>
  <dcterms:modified xsi:type="dcterms:W3CDTF">2014-04-27T03:40:23Z</dcterms:modified>
</cp:coreProperties>
</file>