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1" r:id="rId3"/>
    <p:sldId id="270" r:id="rId4"/>
    <p:sldId id="257" r:id="rId5"/>
    <p:sldId id="279" r:id="rId6"/>
    <p:sldId id="280" r:id="rId7"/>
    <p:sldId id="288" r:id="rId8"/>
    <p:sldId id="285" r:id="rId9"/>
    <p:sldId id="286" r:id="rId10"/>
    <p:sldId id="287" r:id="rId11"/>
    <p:sldId id="289" r:id="rId12"/>
    <p:sldId id="292" r:id="rId13"/>
    <p:sldId id="290" r:id="rId14"/>
    <p:sldId id="293" r:id="rId1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9800"/>
    <a:srgbClr val="66FF33"/>
    <a:srgbClr val="0B3F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96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D865A-EFDE-4848-8911-E8B9AC1AC944}" type="datetimeFigureOut">
              <a:rPr lang="cs-CZ" smtClean="0"/>
              <a:t>27. 4. 2014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8E60B-71CE-454E-BAB8-101A459993D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9416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D865A-EFDE-4848-8911-E8B9AC1AC944}" type="datetimeFigureOut">
              <a:rPr lang="cs-CZ" smtClean="0"/>
              <a:t>27. 4. 2014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8E60B-71CE-454E-BAB8-101A459993D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6524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D865A-EFDE-4848-8911-E8B9AC1AC944}" type="datetimeFigureOut">
              <a:rPr lang="cs-CZ" smtClean="0"/>
              <a:t>27. 4. 2014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8E60B-71CE-454E-BAB8-101A459993D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4580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D865A-EFDE-4848-8911-E8B9AC1AC944}" type="datetimeFigureOut">
              <a:rPr lang="cs-CZ" smtClean="0"/>
              <a:t>27. 4. 2014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8E60B-71CE-454E-BAB8-101A459993D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5464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D865A-EFDE-4848-8911-E8B9AC1AC944}" type="datetimeFigureOut">
              <a:rPr lang="cs-CZ" smtClean="0"/>
              <a:t>27. 4. 2014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8E60B-71CE-454E-BAB8-101A459993D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0812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D865A-EFDE-4848-8911-E8B9AC1AC944}" type="datetimeFigureOut">
              <a:rPr lang="cs-CZ" smtClean="0"/>
              <a:t>27. 4. 2014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8E60B-71CE-454E-BAB8-101A459993D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7974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D865A-EFDE-4848-8911-E8B9AC1AC944}" type="datetimeFigureOut">
              <a:rPr lang="cs-CZ" smtClean="0"/>
              <a:t>27. 4. 2014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8E60B-71CE-454E-BAB8-101A459993D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3101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D865A-EFDE-4848-8911-E8B9AC1AC944}" type="datetimeFigureOut">
              <a:rPr lang="cs-CZ" smtClean="0"/>
              <a:t>27. 4. 2014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8E60B-71CE-454E-BAB8-101A459993D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8188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D865A-EFDE-4848-8911-E8B9AC1AC944}" type="datetimeFigureOut">
              <a:rPr lang="cs-CZ" smtClean="0"/>
              <a:t>27. 4. 2014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8E60B-71CE-454E-BAB8-101A459993D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9563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D865A-EFDE-4848-8911-E8B9AC1AC944}" type="datetimeFigureOut">
              <a:rPr lang="cs-CZ" smtClean="0"/>
              <a:t>27. 4. 2014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8E60B-71CE-454E-BAB8-101A459993D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7798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D865A-EFDE-4848-8911-E8B9AC1AC944}" type="datetimeFigureOut">
              <a:rPr lang="cs-CZ" smtClean="0"/>
              <a:t>27. 4. 2014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8E60B-71CE-454E-BAB8-101A459993D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3965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D865A-EFDE-4848-8911-E8B9AC1AC944}" type="datetimeFigureOut">
              <a:rPr lang="cs-CZ" smtClean="0"/>
              <a:t>27. 4. 2014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88E60B-71CE-454E-BAB8-101A459993D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9197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47" y="188640"/>
            <a:ext cx="8720185" cy="6552456"/>
          </a:xfrm>
          <a:solidFill>
            <a:srgbClr val="F4F9AD"/>
          </a:solidFill>
        </p:spPr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>
          <a:xfrm>
            <a:off x="755576" y="404664"/>
            <a:ext cx="7560840" cy="5616624"/>
          </a:xfrm>
        </p:spPr>
        <p:txBody>
          <a:bodyPr>
            <a:noAutofit/>
          </a:bodyPr>
          <a:lstStyle/>
          <a:p>
            <a:r>
              <a:rPr lang="cs-CZ" sz="3200" b="1" dirty="0" smtClean="0">
                <a:solidFill>
                  <a:srgbClr val="FFFF00"/>
                </a:solidFill>
              </a:rPr>
              <a:t>                   </a:t>
            </a:r>
            <a:endParaRPr lang="cs-CZ" sz="7200" b="1" dirty="0">
              <a:solidFill>
                <a:srgbClr val="002060"/>
              </a:solidFill>
            </a:endParaRPr>
          </a:p>
          <a:p>
            <a:r>
              <a:rPr lang="cs-CZ" sz="4800" b="1" dirty="0">
                <a:solidFill>
                  <a:srgbClr val="002060"/>
                </a:solidFill>
              </a:rPr>
              <a:t> </a:t>
            </a:r>
            <a:r>
              <a:rPr lang="cs-CZ" sz="4800" b="1" dirty="0" smtClean="0">
                <a:solidFill>
                  <a:srgbClr val="002060"/>
                </a:solidFill>
              </a:rPr>
              <a:t>   </a:t>
            </a:r>
            <a:r>
              <a:rPr lang="cs-CZ" sz="5400" b="1" dirty="0" smtClean="0">
                <a:solidFill>
                  <a:srgbClr val="002060"/>
                </a:solidFill>
              </a:rPr>
              <a:t>    </a:t>
            </a:r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7760990"/>
              </p:ext>
            </p:extLst>
          </p:nvPr>
        </p:nvGraphicFramePr>
        <p:xfrm>
          <a:off x="724449" y="980728"/>
          <a:ext cx="7713973" cy="36156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44584"/>
                <a:gridCol w="1870784"/>
                <a:gridCol w="820898"/>
                <a:gridCol w="237628"/>
                <a:gridCol w="129311"/>
                <a:gridCol w="993718"/>
                <a:gridCol w="1058525"/>
                <a:gridCol w="1058525"/>
              </a:tblGrid>
              <a:tr h="1093746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200" dirty="0">
                        <a:solidFill>
                          <a:srgbClr val="00B05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Obchodní </a:t>
                      </a: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akademie a Střední odborná škola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gen. F. Fajtla, 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Louny,</a:t>
                      </a:r>
                      <a:r>
                        <a:rPr lang="cs-CZ" sz="1200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p. o., Osvoboditelů </a:t>
                      </a: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380, Louny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376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Číslo projektu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CZ.1.07/1.5.00/34.0052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Číslo sady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 </a:t>
                      </a:r>
                      <a:r>
                        <a:rPr lang="cs-CZ" sz="11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27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effectLst/>
                        </a:rPr>
                        <a:t>Číslo DUM</a:t>
                      </a:r>
                      <a:endParaRPr lang="cs-CZ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dirty="0" smtClean="0">
                          <a:effectLst/>
                          <a:latin typeface="Calibri"/>
                        </a:rPr>
                        <a:t>3.2._27_10</a:t>
                      </a:r>
                      <a:endParaRPr lang="cs-CZ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2528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Předmět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Odborné kreslení</a:t>
                      </a:r>
                      <a:endParaRPr lang="cs-CZ" sz="1100" b="1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376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Tematický okruh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Odborné kreslení -2 </a:t>
                      </a:r>
                      <a:r>
                        <a:rPr lang="cs-CZ" sz="1100" b="1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cs-CZ" sz="11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Výtvarné techniky</a:t>
                      </a: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376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Název materiálu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Odborné</a:t>
                      </a:r>
                      <a:r>
                        <a:rPr lang="cs-CZ" sz="1100" b="1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kreslení</a:t>
                      </a:r>
                      <a:endParaRPr lang="cs-CZ" sz="1100" b="1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376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Autor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Zuzana Koděrová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3039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Datum tvorby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5.</a:t>
                      </a:r>
                      <a:r>
                        <a:rPr lang="cs-CZ" sz="1100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1. 2014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Ročník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ARR 1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777083">
                <a:tc gridSpan="8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Anotace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kumimoji="0" lang="cs-CZ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Žáci jsou v prezentaci  seznámeni s </a:t>
                      </a:r>
                      <a:r>
                        <a:rPr kumimoji="0" lang="cs-CZ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technikou olejomalby</a:t>
                      </a:r>
                      <a:r>
                        <a:rPr kumimoji="0" lang="cs-CZ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, s materiály a výtvarnými potřebami, s  odborným </a:t>
                      </a:r>
                      <a:r>
                        <a:rPr kumimoji="0" 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názvoslovím předmětu </a:t>
                      </a:r>
                      <a:r>
                        <a:rPr kumimoji="0" lang="cs-CZ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Odborné kreslení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37611">
                <a:tc gridSpan="8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Metodický pokyn:</a:t>
                      </a:r>
                      <a:r>
                        <a:rPr lang="cs-CZ" sz="11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              </a:t>
                      </a:r>
                      <a:r>
                        <a:rPr kumimoji="0" 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prezentace, výklad s pracovním listem pro žáky                     cílová skupina žáků: 16 – 19 let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0" name="Obrázek 2" descr="http://mail.centrum.cz/download.php?bid=000058f52b655bb40200d5c9&amp;idx=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520" y="1148701"/>
            <a:ext cx="3275496" cy="81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Obrázek 1" descr="http://mail.centrum.cz/download.php?bid=000058f52b655bb40200d5c9&amp;idx=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015" y="1196752"/>
            <a:ext cx="805474" cy="81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724449" y="5157190"/>
            <a:ext cx="7735983" cy="69249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300" b="1" i="1" dirty="0" smtClean="0"/>
              <a:t> Autorem </a:t>
            </a:r>
            <a:r>
              <a:rPr lang="cs-CZ" sz="1300" b="1" i="1" dirty="0"/>
              <a:t>materiálu a všech jeho </a:t>
            </a:r>
            <a:r>
              <a:rPr lang="cs-CZ" sz="1300" b="1" i="1" dirty="0" smtClean="0"/>
              <a:t>částí, není-li uvedeno jinak, je Zuzana Koděrová.      </a:t>
            </a:r>
          </a:p>
          <a:p>
            <a:r>
              <a:rPr lang="cs-CZ" sz="1300" b="1" i="1" dirty="0" smtClean="0"/>
              <a:t>Dostupné </a:t>
            </a:r>
            <a:r>
              <a:rPr lang="cs-CZ" sz="1300" b="1" i="1" dirty="0"/>
              <a:t>z Metodického portálu www.rvp.cz, ISSN: 1802-4785. Provozuje Národní ústav pro vzdělávání, </a:t>
            </a:r>
            <a:r>
              <a:rPr lang="cs-CZ" sz="1300" b="1" i="1" dirty="0" smtClean="0"/>
              <a:t>      školské </a:t>
            </a:r>
            <a:r>
              <a:rPr lang="cs-CZ" sz="1300" b="1" i="1" dirty="0"/>
              <a:t>poradenské zařízení a zařízení pro další vzdělávání pedagogických </a:t>
            </a:r>
            <a:r>
              <a:rPr lang="cs-CZ" sz="1300" b="1" i="1" dirty="0" smtClean="0"/>
              <a:t>pracovníků (NÚV</a:t>
            </a:r>
            <a:r>
              <a:rPr lang="cs-CZ" sz="1300" b="1" i="1" dirty="0"/>
              <a:t>).“ </a:t>
            </a:r>
          </a:p>
        </p:txBody>
      </p:sp>
      <p:sp>
        <p:nvSpPr>
          <p:cNvPr id="9" name="Obdélník 9"/>
          <p:cNvSpPr>
            <a:spLocks noChangeArrowheads="1"/>
          </p:cNvSpPr>
          <p:nvPr/>
        </p:nvSpPr>
        <p:spPr bwMode="auto">
          <a:xfrm>
            <a:off x="9612560" y="6389688"/>
            <a:ext cx="341312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300" dirty="0">
                <a:solidFill>
                  <a:srgbClr val="FFC000"/>
                </a:solidFill>
              </a:rPr>
              <a:t>©c.zuk</a:t>
            </a:r>
          </a:p>
        </p:txBody>
      </p:sp>
      <p:sp>
        <p:nvSpPr>
          <p:cNvPr id="10" name="Obdélník 9"/>
          <p:cNvSpPr>
            <a:spLocks noChangeArrowheads="1"/>
          </p:cNvSpPr>
          <p:nvPr/>
        </p:nvSpPr>
        <p:spPr bwMode="auto">
          <a:xfrm>
            <a:off x="8400874" y="6402388"/>
            <a:ext cx="341312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300" dirty="0">
                <a:solidFill>
                  <a:srgbClr val="FFC000"/>
                </a:solidFill>
              </a:rPr>
              <a:t>©c.zuk</a:t>
            </a:r>
          </a:p>
        </p:txBody>
      </p:sp>
    </p:spTree>
    <p:extLst>
      <p:ext uri="{BB962C8B-B14F-4D97-AF65-F5344CB8AC3E}">
        <p14:creationId xmlns:p14="http://schemas.microsoft.com/office/powerpoint/2010/main" val="23193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11" y="116632"/>
            <a:ext cx="8816377" cy="6624736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8" name="Obdélník 7"/>
          <p:cNvSpPr/>
          <p:nvPr/>
        </p:nvSpPr>
        <p:spPr>
          <a:xfrm>
            <a:off x="316632" y="171128"/>
            <a:ext cx="8676456" cy="6597352"/>
          </a:xfrm>
          <a:prstGeom prst="rect">
            <a:avLst/>
          </a:prstGeom>
          <a:solidFill>
            <a:srgbClr val="C89800"/>
          </a:solidFill>
          <a:effectLst>
            <a:innerShdw blurRad="63500" dist="50800" dir="2700000">
              <a:prstClr val="black">
                <a:alpha val="50000"/>
              </a:prstClr>
            </a:innerShd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Obdélník 9"/>
          <p:cNvSpPr>
            <a:spLocks noChangeArrowheads="1"/>
          </p:cNvSpPr>
          <p:nvPr/>
        </p:nvSpPr>
        <p:spPr bwMode="auto">
          <a:xfrm>
            <a:off x="8694738" y="6529388"/>
            <a:ext cx="341312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300" dirty="0"/>
              <a:t>©c.zuk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19541" y="285937"/>
            <a:ext cx="3336555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  rám pro olejomalbu</a:t>
            </a:r>
            <a:endParaRPr lang="cs-CZ" sz="2800" dirty="0"/>
          </a:p>
        </p:txBody>
      </p:sp>
      <p:pic>
        <p:nvPicPr>
          <p:cNvPr id="4098" name="Picture 2" descr="C:\Users\Koděrová\Desktop\dum pracovní\ODK\pomůcky, nástroje\101_00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918" y="202228"/>
            <a:ext cx="4933947" cy="6566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419541" y="1052736"/>
            <a:ext cx="3871050" cy="34778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/>
              <a:t>Rámy se dnes prodávají jako stavebnice i s upevňovacími hřeby.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/>
              <a:t>Rám se musí zvolit vhodně </a:t>
            </a:r>
          </a:p>
          <a:p>
            <a:r>
              <a:rPr lang="cs-CZ" sz="2000" b="1" dirty="0"/>
              <a:t> </a:t>
            </a:r>
            <a:r>
              <a:rPr lang="cs-CZ" sz="2000" b="1" dirty="0" smtClean="0"/>
              <a:t>     motivu obrazu.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/>
              <a:t>Dříve se vyskytovaly jen rámy přenosné – trámky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/>
              <a:t>a latě, nebo naopak honosné,</a:t>
            </a:r>
          </a:p>
          <a:p>
            <a:r>
              <a:rPr lang="cs-CZ" sz="2000" b="1" dirty="0"/>
              <a:t> </a:t>
            </a:r>
            <a:r>
              <a:rPr lang="cs-CZ" sz="2000" b="1" dirty="0" smtClean="0"/>
              <a:t>     bohatě zdobené zlatem, </a:t>
            </a:r>
          </a:p>
          <a:p>
            <a:r>
              <a:rPr lang="cs-CZ" sz="2000" b="1" dirty="0"/>
              <a:t> </a:t>
            </a:r>
            <a:r>
              <a:rPr lang="cs-CZ" sz="2000" b="1" dirty="0" smtClean="0"/>
              <a:t>     vyřezávané, nebo se dekor </a:t>
            </a:r>
          </a:p>
          <a:p>
            <a:r>
              <a:rPr lang="cs-CZ" sz="2000" b="1" dirty="0"/>
              <a:t> </a:t>
            </a:r>
            <a:r>
              <a:rPr lang="cs-CZ" sz="2000" b="1" dirty="0" smtClean="0"/>
              <a:t>     tvaroval sádrou a pak zlatil.                                                                                                             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763855" y="821280"/>
            <a:ext cx="9308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Archiv autora</a:t>
            </a:r>
            <a:endParaRPr lang="cs-CZ" sz="1000" dirty="0"/>
          </a:p>
        </p:txBody>
      </p:sp>
      <p:pic>
        <p:nvPicPr>
          <p:cNvPr id="4099" name="Picture 3" descr="C:\Users\Koděrová\Desktop\dum pracovní\PIS\DSCN2260+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066" y="567638"/>
            <a:ext cx="4799328" cy="577496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ovéPole 14"/>
          <p:cNvSpPr txBox="1"/>
          <p:nvPr/>
        </p:nvSpPr>
        <p:spPr>
          <a:xfrm>
            <a:off x="7246032" y="5279359"/>
            <a:ext cx="9308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Archiv autora</a:t>
            </a:r>
            <a:endParaRPr lang="cs-CZ" sz="1000" dirty="0"/>
          </a:p>
        </p:txBody>
      </p:sp>
      <p:pic>
        <p:nvPicPr>
          <p:cNvPr id="4100" name="Picture 4" descr="C:\Users\Koděrová\Desktop\dum pracovní\PIS\DSCN2255+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841" y="567638"/>
            <a:ext cx="4610100" cy="540067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971600" y="5126959"/>
            <a:ext cx="1872208" cy="1015663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Sádrový dekor vytvořený špachtlemi</a:t>
            </a:r>
            <a:endParaRPr lang="cs-CZ" sz="2000" b="1" dirty="0"/>
          </a:p>
        </p:txBody>
      </p:sp>
      <p:sp>
        <p:nvSpPr>
          <p:cNvPr id="13" name="Šipka doprava 12"/>
          <p:cNvSpPr/>
          <p:nvPr/>
        </p:nvSpPr>
        <p:spPr>
          <a:xfrm>
            <a:off x="2843808" y="5592101"/>
            <a:ext cx="2160240" cy="355431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TextovéPole 18"/>
          <p:cNvSpPr txBox="1"/>
          <p:nvPr/>
        </p:nvSpPr>
        <p:spPr>
          <a:xfrm>
            <a:off x="6832972" y="4728337"/>
            <a:ext cx="9308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Archiv autora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401139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build="p" animBg="1"/>
      <p:bldP spid="10" grpId="0"/>
      <p:bldP spid="15" grpId="0"/>
      <p:bldP spid="2" grpId="0" animBg="1"/>
      <p:bldP spid="13" grpId="0" animBg="1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11" y="116632"/>
            <a:ext cx="8816377" cy="6624736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8" name="Obdélník 7"/>
          <p:cNvSpPr/>
          <p:nvPr/>
        </p:nvSpPr>
        <p:spPr>
          <a:xfrm>
            <a:off x="316632" y="171128"/>
            <a:ext cx="8676456" cy="6597352"/>
          </a:xfrm>
          <a:prstGeom prst="rect">
            <a:avLst/>
          </a:prstGeom>
          <a:solidFill>
            <a:srgbClr val="C89800"/>
          </a:solidFill>
          <a:effectLst>
            <a:innerShdw blurRad="63500" dist="50800" dir="2700000">
              <a:prstClr val="black">
                <a:alpha val="50000"/>
              </a:prstClr>
            </a:innerShd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Obdélník 9"/>
          <p:cNvSpPr>
            <a:spLocks noChangeArrowheads="1"/>
          </p:cNvSpPr>
          <p:nvPr/>
        </p:nvSpPr>
        <p:spPr bwMode="auto">
          <a:xfrm>
            <a:off x="8694738" y="6529388"/>
            <a:ext cx="341312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300" dirty="0"/>
              <a:t>©c.zuk</a:t>
            </a:r>
          </a:p>
        </p:txBody>
      </p:sp>
      <p:pic>
        <p:nvPicPr>
          <p:cNvPr id="5122" name="Picture 2" descr="C:\Users\Koděrová\Desktop\dum pracovní\ODK\pomůcky, nástroje\101_00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32" y="860483"/>
            <a:ext cx="7704856" cy="546486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7693986" y="6202235"/>
            <a:ext cx="9308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Archiv autora</a:t>
            </a:r>
            <a:endParaRPr lang="cs-CZ" sz="10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1259632" y="908720"/>
            <a:ext cx="1872208" cy="707886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Napnutí plátna na rám:</a:t>
            </a:r>
            <a:endParaRPr lang="cs-CZ" sz="2000" b="1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3440293" y="754831"/>
            <a:ext cx="5184576" cy="1015663"/>
          </a:xfrm>
          <a:prstGeom prst="rect">
            <a:avLst/>
          </a:prstGeom>
          <a:solidFill>
            <a:schemeClr val="bg2">
              <a:lumMod val="5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/>
              <a:t>Napínáme vždy od protilehlého rohu rámu na druhý.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/>
              <a:t>Napnutí plátna od rohů ke středům rámu </a:t>
            </a:r>
            <a:endParaRPr lang="cs-CZ" sz="2000" b="1" dirty="0"/>
          </a:p>
        </p:txBody>
      </p:sp>
      <p:sp>
        <p:nvSpPr>
          <p:cNvPr id="2" name="Obdélník 1"/>
          <p:cNvSpPr/>
          <p:nvPr/>
        </p:nvSpPr>
        <p:spPr>
          <a:xfrm>
            <a:off x="1619672" y="2348880"/>
            <a:ext cx="6074314" cy="324036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1907704" y="2564904"/>
            <a:ext cx="5544616" cy="28803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4" name="Přímá spojnice se šipkou 13"/>
          <p:cNvCxnSpPr/>
          <p:nvPr/>
        </p:nvCxnSpPr>
        <p:spPr>
          <a:xfrm>
            <a:off x="1259632" y="1988840"/>
            <a:ext cx="919181" cy="1008112"/>
          </a:xfrm>
          <a:prstGeom prst="straightConnector1">
            <a:avLst/>
          </a:prstGeom>
          <a:ln w="762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/>
          <p:nvPr/>
        </p:nvCxnSpPr>
        <p:spPr>
          <a:xfrm flipH="1">
            <a:off x="7308304" y="1988840"/>
            <a:ext cx="1316565" cy="889777"/>
          </a:xfrm>
          <a:prstGeom prst="straightConnector1">
            <a:avLst/>
          </a:prstGeom>
          <a:ln w="762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se šipkou 20"/>
          <p:cNvCxnSpPr/>
          <p:nvPr/>
        </p:nvCxnSpPr>
        <p:spPr>
          <a:xfrm flipH="1" flipV="1">
            <a:off x="7190724" y="5296336"/>
            <a:ext cx="1125692" cy="1152120"/>
          </a:xfrm>
          <a:prstGeom prst="straightConnector1">
            <a:avLst/>
          </a:prstGeom>
          <a:ln w="762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se šipkou 22"/>
          <p:cNvCxnSpPr/>
          <p:nvPr/>
        </p:nvCxnSpPr>
        <p:spPr>
          <a:xfrm flipV="1">
            <a:off x="683568" y="5013176"/>
            <a:ext cx="1512168" cy="1189060"/>
          </a:xfrm>
          <a:prstGeom prst="straightConnector1">
            <a:avLst/>
          </a:prstGeom>
          <a:ln w="762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675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2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11" y="116632"/>
            <a:ext cx="8816377" cy="6624736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8" name="Obdélník 7"/>
          <p:cNvSpPr/>
          <p:nvPr/>
        </p:nvSpPr>
        <p:spPr>
          <a:xfrm>
            <a:off x="316632" y="171128"/>
            <a:ext cx="8676456" cy="6597352"/>
          </a:xfrm>
          <a:prstGeom prst="rect">
            <a:avLst/>
          </a:prstGeom>
          <a:solidFill>
            <a:schemeClr val="bg2">
              <a:lumMod val="75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Obdélník 9"/>
          <p:cNvSpPr>
            <a:spLocks noChangeArrowheads="1"/>
          </p:cNvSpPr>
          <p:nvPr/>
        </p:nvSpPr>
        <p:spPr bwMode="auto">
          <a:xfrm>
            <a:off x="8694738" y="6529388"/>
            <a:ext cx="341312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300" dirty="0"/>
              <a:t>©c.zuk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63830" y="260648"/>
            <a:ext cx="3144074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  štětce olejomalby</a:t>
            </a:r>
            <a:endParaRPr lang="cs-CZ" sz="2800" dirty="0"/>
          </a:p>
        </p:txBody>
      </p:sp>
      <p:pic>
        <p:nvPicPr>
          <p:cNvPr id="6146" name="Picture 2" descr="C:\Users\Koděrová\Desktop\dum pracovní\ODK\pomůcky, nástroje\101_00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522258"/>
            <a:ext cx="4464496" cy="594149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812410" y="1250463"/>
            <a:ext cx="2646914" cy="34778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000" b="1" dirty="0"/>
              <a:t>p</a:t>
            </a:r>
            <a:r>
              <a:rPr lang="cs-CZ" sz="2000" b="1" dirty="0" smtClean="0"/>
              <a:t>loché štětinové,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/>
              <a:t>v</a:t>
            </a:r>
            <a:r>
              <a:rPr lang="cs-CZ" sz="2000" b="1" dirty="0" smtClean="0"/>
              <a:t>elikosti od 0 – 30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/>
              <a:t>p</a:t>
            </a:r>
            <a:r>
              <a:rPr lang="cs-CZ" sz="2000" b="1" dirty="0" smtClean="0"/>
              <a:t>loché, kulaté, ohnuté v násadě do 45 stupňů,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/>
              <a:t>n</a:t>
            </a:r>
            <a:r>
              <a:rPr lang="cs-CZ" sz="2000" b="1" dirty="0" smtClean="0"/>
              <a:t>átěrové štětky</a:t>
            </a:r>
          </a:p>
          <a:p>
            <a:r>
              <a:rPr lang="cs-CZ" sz="2000" b="1" dirty="0"/>
              <a:t> </a:t>
            </a:r>
            <a:r>
              <a:rPr lang="cs-CZ" sz="2000" b="1" dirty="0" smtClean="0"/>
              <a:t>     (lidově se jim říká</a:t>
            </a:r>
          </a:p>
          <a:p>
            <a:r>
              <a:rPr lang="cs-CZ" sz="2000" b="1" dirty="0" smtClean="0"/>
              <a:t>      „Amerika“) ploché,</a:t>
            </a:r>
          </a:p>
          <a:p>
            <a:r>
              <a:rPr lang="cs-CZ" sz="2000" b="1" dirty="0"/>
              <a:t> </a:t>
            </a:r>
            <a:r>
              <a:rPr lang="cs-CZ" sz="2000" b="1" dirty="0" smtClean="0"/>
              <a:t>     kulaté,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/>
              <a:t>r</a:t>
            </a:r>
            <a:r>
              <a:rPr lang="cs-CZ" sz="2000" b="1" dirty="0" smtClean="0"/>
              <a:t>ůzné značky </a:t>
            </a:r>
          </a:p>
          <a:p>
            <a:r>
              <a:rPr lang="cs-CZ" sz="2000" b="1" dirty="0"/>
              <a:t> </a:t>
            </a:r>
            <a:r>
              <a:rPr lang="cs-CZ" sz="2000" b="1" dirty="0" smtClean="0"/>
              <a:t>     a kvalita                                                                                                                      </a:t>
            </a:r>
          </a:p>
        </p:txBody>
      </p:sp>
      <p:pic>
        <p:nvPicPr>
          <p:cNvPr id="6148" name="Picture 4" descr="C:\Users\Koděrová\Desktop\dum pracovní\ODK\pomůcky, nástroje\101_00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70" y="664683"/>
            <a:ext cx="8651065" cy="589586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7387672" y="5805264"/>
            <a:ext cx="9308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Archiv autora</a:t>
            </a:r>
            <a:endParaRPr lang="cs-CZ" sz="10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7387672" y="5805264"/>
            <a:ext cx="9308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Archiv autora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169134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11" y="116632"/>
            <a:ext cx="8816377" cy="6624736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8" name="Obdélník 7"/>
          <p:cNvSpPr/>
          <p:nvPr/>
        </p:nvSpPr>
        <p:spPr>
          <a:xfrm>
            <a:off x="316632" y="171128"/>
            <a:ext cx="8676456" cy="6597352"/>
          </a:xfrm>
          <a:prstGeom prst="rect">
            <a:avLst/>
          </a:prstGeom>
          <a:solidFill>
            <a:schemeClr val="bg2">
              <a:lumMod val="75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Obdélník 9"/>
          <p:cNvSpPr>
            <a:spLocks noChangeArrowheads="1"/>
          </p:cNvSpPr>
          <p:nvPr/>
        </p:nvSpPr>
        <p:spPr bwMode="auto">
          <a:xfrm>
            <a:off x="8694738" y="6529388"/>
            <a:ext cx="341312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300" dirty="0"/>
              <a:t>©c.zuk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043608" y="764704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Pracovní list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1403648" y="1484784"/>
            <a:ext cx="63367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002060"/>
                </a:solidFill>
              </a:rPr>
              <a:t>Vytvoř obraz s vlastním motivem vajíčkovou temperou:</a:t>
            </a:r>
            <a:endParaRPr lang="cs-CZ" sz="2000" b="1" dirty="0">
              <a:solidFill>
                <a:srgbClr val="002060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403648" y="2780928"/>
            <a:ext cx="6480720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>
                <a:solidFill>
                  <a:srgbClr val="002060"/>
                </a:solidFill>
              </a:rPr>
              <a:t>Pracuj na formát A2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>
                <a:solidFill>
                  <a:srgbClr val="002060"/>
                </a:solidFill>
              </a:rPr>
              <a:t>Téma – motiv obrazu si vyber sám/sama, (můžeš použít </a:t>
            </a:r>
          </a:p>
          <a:p>
            <a:r>
              <a:rPr lang="cs-CZ" sz="2000" b="1" dirty="0">
                <a:solidFill>
                  <a:srgbClr val="002060"/>
                </a:solidFill>
              </a:rPr>
              <a:t> </a:t>
            </a:r>
            <a:r>
              <a:rPr lang="cs-CZ" sz="2000" b="1" dirty="0" smtClean="0">
                <a:solidFill>
                  <a:srgbClr val="002060"/>
                </a:solidFill>
              </a:rPr>
              <a:t>      i předlohu).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>
                <a:solidFill>
                  <a:srgbClr val="002060"/>
                </a:solidFill>
              </a:rPr>
              <a:t>Maluj temperou a do nádoby na vodu přimíchej 1 bílek,</a:t>
            </a:r>
          </a:p>
          <a:p>
            <a:r>
              <a:rPr lang="cs-CZ" sz="2000" b="1" dirty="0">
                <a:solidFill>
                  <a:srgbClr val="002060"/>
                </a:solidFill>
              </a:rPr>
              <a:t> </a:t>
            </a:r>
            <a:r>
              <a:rPr lang="cs-CZ" sz="2000" b="1" dirty="0" smtClean="0">
                <a:solidFill>
                  <a:srgbClr val="002060"/>
                </a:solidFill>
              </a:rPr>
              <a:t>     (možnost využít jeden </a:t>
            </a:r>
            <a:r>
              <a:rPr lang="cs-CZ" sz="2000" b="1" smtClean="0">
                <a:solidFill>
                  <a:srgbClr val="002060"/>
                </a:solidFill>
              </a:rPr>
              <a:t>bílek ve </a:t>
            </a:r>
            <a:r>
              <a:rPr lang="cs-CZ" sz="2000" b="1" dirty="0" smtClean="0">
                <a:solidFill>
                  <a:srgbClr val="002060"/>
                </a:solidFill>
              </a:rPr>
              <a:t>dvojici žáků)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>
                <a:solidFill>
                  <a:srgbClr val="002060"/>
                </a:solidFill>
              </a:rPr>
              <a:t>Bílek trochu nařeď.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>
                <a:solidFill>
                  <a:srgbClr val="002060"/>
                </a:solidFill>
              </a:rPr>
              <a:t>Pro malbu použij vhodné štětce.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349336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8" y="55781"/>
            <a:ext cx="8983582" cy="6669088"/>
          </a:xfrm>
          <a:solidFill>
            <a:srgbClr val="F4F9AD"/>
          </a:solidFill>
        </p:spPr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>
          <a:xfrm>
            <a:off x="755576" y="548680"/>
            <a:ext cx="3600400" cy="880070"/>
          </a:xfrm>
        </p:spPr>
        <p:txBody>
          <a:bodyPr>
            <a:noAutofit/>
          </a:bodyPr>
          <a:lstStyle/>
          <a:p>
            <a:r>
              <a:rPr lang="cs-CZ" sz="3200" b="1" dirty="0" smtClean="0">
                <a:solidFill>
                  <a:srgbClr val="FFFF00"/>
                </a:solidFill>
              </a:rPr>
              <a:t>                   </a:t>
            </a:r>
            <a:endParaRPr lang="cs-CZ" sz="7200" b="1" dirty="0">
              <a:solidFill>
                <a:srgbClr val="002060"/>
              </a:solidFill>
            </a:endParaRPr>
          </a:p>
          <a:p>
            <a:r>
              <a:rPr lang="cs-CZ" sz="4800" b="1" dirty="0">
                <a:solidFill>
                  <a:srgbClr val="002060"/>
                </a:solidFill>
              </a:rPr>
              <a:t> </a:t>
            </a:r>
            <a:r>
              <a:rPr lang="cs-CZ" sz="4800" b="1" dirty="0" smtClean="0">
                <a:solidFill>
                  <a:srgbClr val="002060"/>
                </a:solidFill>
              </a:rPr>
              <a:t>   </a:t>
            </a:r>
            <a:r>
              <a:rPr lang="cs-CZ" sz="5400" b="1" dirty="0" smtClean="0">
                <a:solidFill>
                  <a:srgbClr val="002060"/>
                </a:solidFill>
              </a:rPr>
              <a:t>    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565116" y="1628800"/>
            <a:ext cx="6478468" cy="78296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5400" dirty="0" smtClean="0">
                <a:solidFill>
                  <a:srgbClr val="FFFF00"/>
                </a:solidFill>
                <a:latin typeface="Adobe Garamond Pro Bold" pitchFamily="18" charset="-18"/>
              </a:rPr>
              <a:t>   Použitá literatura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580316" y="2780927"/>
            <a:ext cx="6463268" cy="609398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cs-CZ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] </a:t>
            </a:r>
            <a:r>
              <a:rPr lang="cs-CZ" sz="1400" b="1" dirty="0" smtClean="0">
                <a:solidFill>
                  <a:srgbClr val="FFFF00"/>
                </a:solidFill>
              </a:rPr>
              <a:t>archiv </a:t>
            </a:r>
            <a:r>
              <a:rPr lang="cs-CZ" sz="1400" b="1" dirty="0">
                <a:solidFill>
                  <a:srgbClr val="FFFF00"/>
                </a:solidFill>
              </a:rPr>
              <a:t>autora, KODĚROVÁ, </a:t>
            </a:r>
            <a:r>
              <a:rPr lang="cs-CZ" sz="1400" b="1" dirty="0" smtClean="0">
                <a:solidFill>
                  <a:srgbClr val="FFFF00"/>
                </a:solidFill>
              </a:rPr>
              <a:t>Zuzana. : </a:t>
            </a:r>
            <a:r>
              <a:rPr lang="cs-CZ" sz="1400" b="1" i="1" dirty="0">
                <a:solidFill>
                  <a:srgbClr val="FFFF00"/>
                </a:solidFill>
              </a:rPr>
              <a:t>fotografie</a:t>
            </a:r>
            <a:r>
              <a:rPr lang="cs-CZ" sz="1400" b="1" dirty="0">
                <a:solidFill>
                  <a:srgbClr val="FFFF00"/>
                </a:solidFill>
              </a:rPr>
              <a:t>: </a:t>
            </a:r>
            <a:r>
              <a:rPr lang="cs-CZ" sz="1400" b="1" i="1" dirty="0">
                <a:solidFill>
                  <a:srgbClr val="FFFF00"/>
                </a:solidFill>
              </a:rPr>
              <a:t>galerie </a:t>
            </a:r>
            <a:r>
              <a:rPr lang="cs-CZ" sz="1400" b="1" dirty="0">
                <a:solidFill>
                  <a:srgbClr val="FFFF00"/>
                </a:solidFill>
              </a:rPr>
              <a:t>©</a:t>
            </a:r>
            <a:r>
              <a:rPr lang="cs-CZ" sz="1400" dirty="0"/>
              <a:t> </a:t>
            </a:r>
            <a:r>
              <a:rPr lang="cs-CZ" sz="1400" b="1" i="1" dirty="0" smtClean="0">
                <a:solidFill>
                  <a:srgbClr val="FFFF00"/>
                </a:solidFill>
              </a:rPr>
              <a:t>c.zuk  2000-2014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sz="1400" b="1" dirty="0" smtClean="0">
                <a:solidFill>
                  <a:srgbClr val="FFFF00"/>
                </a:solidFill>
                <a:latin typeface="Times New Roman" pitchFamily="18" charset="0"/>
              </a:rPr>
              <a:t>Autorem fotografií, není-li uvedeno jinak, je Zuzana Koděrová. Autor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sz="1400" b="1" smtClean="0">
                <a:solidFill>
                  <a:srgbClr val="FFFF00"/>
                </a:solidFill>
                <a:latin typeface="Times New Roman" pitchFamily="18" charset="0"/>
              </a:rPr>
              <a:t>(</a:t>
            </a:r>
            <a:r>
              <a:rPr lang="cs-CZ" sz="1400" b="1" dirty="0" smtClean="0">
                <a:solidFill>
                  <a:srgbClr val="FFFF00"/>
                </a:solidFill>
                <a:latin typeface="Times New Roman" pitchFamily="18" charset="0"/>
              </a:rPr>
              <a:t>Zuzana Koděrová) souhlasí s </a:t>
            </a:r>
            <a:r>
              <a:rPr lang="cs-CZ" sz="1400" b="1" dirty="0">
                <a:solidFill>
                  <a:srgbClr val="FFFF00"/>
                </a:solidFill>
                <a:latin typeface="Times New Roman" pitchFamily="18" charset="0"/>
              </a:rPr>
              <a:t>jejich zveřejněním na Metodickém portálu</a:t>
            </a:r>
            <a:r>
              <a:rPr lang="cs-CZ" sz="1400" b="1" dirty="0" smtClean="0">
                <a:solidFill>
                  <a:srgbClr val="FFFF0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8" name="Obdélník 9"/>
          <p:cNvSpPr>
            <a:spLocks noChangeArrowheads="1"/>
          </p:cNvSpPr>
          <p:nvPr/>
        </p:nvSpPr>
        <p:spPr bwMode="auto">
          <a:xfrm>
            <a:off x="8694738" y="6529388"/>
            <a:ext cx="341312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300" dirty="0"/>
              <a:t>©</a:t>
            </a:r>
            <a:r>
              <a:rPr lang="cs-CZ" sz="300" dirty="0">
                <a:solidFill>
                  <a:srgbClr val="FFFF00"/>
                </a:solidFill>
              </a:rPr>
              <a:t>c.zuk</a:t>
            </a:r>
          </a:p>
        </p:txBody>
      </p:sp>
    </p:spTree>
    <p:extLst>
      <p:ext uri="{BB962C8B-B14F-4D97-AF65-F5344CB8AC3E}">
        <p14:creationId xmlns:p14="http://schemas.microsoft.com/office/powerpoint/2010/main" val="103411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11" y="116632"/>
            <a:ext cx="8816377" cy="6624736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8" name="Obdélník 7"/>
          <p:cNvSpPr/>
          <p:nvPr/>
        </p:nvSpPr>
        <p:spPr>
          <a:xfrm>
            <a:off x="568863" y="548680"/>
            <a:ext cx="7921326" cy="5112568"/>
          </a:xfrm>
          <a:prstGeom prst="rect">
            <a:avLst/>
          </a:prstGeom>
          <a:solidFill>
            <a:schemeClr val="bg2">
              <a:lumMod val="10000"/>
            </a:schemeClr>
          </a:solid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" name="TextovéPole 1"/>
          <p:cNvSpPr txBox="1"/>
          <p:nvPr/>
        </p:nvSpPr>
        <p:spPr>
          <a:xfrm>
            <a:off x="1186956" y="1628800"/>
            <a:ext cx="6685140" cy="1015663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6000" b="1" dirty="0" smtClean="0">
                <a:solidFill>
                  <a:srgbClr val="00B0F0"/>
                </a:solidFill>
                <a:latin typeface="Tempus Sans ITC" pitchFamily="82"/>
              </a:rPr>
              <a:t> Odborné kreslení  1</a:t>
            </a:r>
            <a:endParaRPr lang="cs-CZ" sz="6000" b="1" i="0" u="none" strike="noStrike" kern="1200" cap="none" spc="0" baseline="0" dirty="0">
              <a:solidFill>
                <a:srgbClr val="00B0F0"/>
              </a:solidFill>
              <a:uFillTx/>
              <a:latin typeface="Tempus Sans ITC" pitchFamily="82"/>
            </a:endParaRPr>
          </a:p>
        </p:txBody>
      </p:sp>
      <p:sp>
        <p:nvSpPr>
          <p:cNvPr id="10" name="TextovéPole 1"/>
          <p:cNvSpPr txBox="1"/>
          <p:nvPr/>
        </p:nvSpPr>
        <p:spPr>
          <a:xfrm>
            <a:off x="1693276" y="2927358"/>
            <a:ext cx="6012839" cy="830997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4800" dirty="0" smtClean="0">
                <a:solidFill>
                  <a:srgbClr val="FFFF00"/>
                </a:solidFill>
                <a:latin typeface="Comic Sans MS" pitchFamily="66" charset="0"/>
              </a:rPr>
              <a:t>  Výtvarné techniky</a:t>
            </a:r>
          </a:p>
        </p:txBody>
      </p:sp>
      <p:sp>
        <p:nvSpPr>
          <p:cNvPr id="11" name="Obdélník 9"/>
          <p:cNvSpPr>
            <a:spLocks noChangeArrowheads="1"/>
          </p:cNvSpPr>
          <p:nvPr/>
        </p:nvSpPr>
        <p:spPr bwMode="auto">
          <a:xfrm>
            <a:off x="8694738" y="6529388"/>
            <a:ext cx="341312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300" dirty="0"/>
              <a:t>©</a:t>
            </a:r>
            <a:r>
              <a:rPr lang="cs-CZ" sz="300" dirty="0">
                <a:solidFill>
                  <a:srgbClr val="FFC000"/>
                </a:solidFill>
              </a:rPr>
              <a:t>c.zuk</a:t>
            </a:r>
          </a:p>
        </p:txBody>
      </p:sp>
    </p:spTree>
    <p:extLst>
      <p:ext uri="{BB962C8B-B14F-4D97-AF65-F5344CB8AC3E}">
        <p14:creationId xmlns:p14="http://schemas.microsoft.com/office/powerpoint/2010/main" val="381242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75" y="94680"/>
            <a:ext cx="8816377" cy="6624736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8" name="Obdélník 7"/>
          <p:cNvSpPr/>
          <p:nvPr/>
        </p:nvSpPr>
        <p:spPr>
          <a:xfrm>
            <a:off x="63256" y="40033"/>
            <a:ext cx="8698304" cy="639309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solidFill>
                <a:srgbClr val="7030A0"/>
              </a:solidFill>
            </a:endParaRPr>
          </a:p>
        </p:txBody>
      </p:sp>
      <p:sp>
        <p:nvSpPr>
          <p:cNvPr id="16" name="Obdélník 9"/>
          <p:cNvSpPr>
            <a:spLocks noChangeArrowheads="1"/>
          </p:cNvSpPr>
          <p:nvPr/>
        </p:nvSpPr>
        <p:spPr bwMode="auto">
          <a:xfrm>
            <a:off x="8590904" y="6433124"/>
            <a:ext cx="341312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300" dirty="0">
                <a:solidFill>
                  <a:srgbClr val="FFC000"/>
                </a:solidFill>
              </a:rPr>
              <a:t>©c.zuk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377273"/>
            <a:ext cx="8509355" cy="6218565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ovéPole 21"/>
          <p:cNvSpPr txBox="1"/>
          <p:nvPr/>
        </p:nvSpPr>
        <p:spPr>
          <a:xfrm>
            <a:off x="1560076" y="228537"/>
            <a:ext cx="6252284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  <a:softEdge rad="635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cs-CZ" sz="3600" b="1" dirty="0"/>
              <a:t> </a:t>
            </a:r>
            <a:r>
              <a:rPr lang="cs-CZ" sz="3600" b="1" dirty="0" smtClean="0"/>
              <a:t>výtvarné techniky - olejomalba  </a:t>
            </a:r>
            <a:endParaRPr lang="cs-CZ" sz="3600" b="1" dirty="0"/>
          </a:p>
        </p:txBody>
      </p:sp>
      <p:sp>
        <p:nvSpPr>
          <p:cNvPr id="20" name="Obdélník 19"/>
          <p:cNvSpPr/>
          <p:nvPr/>
        </p:nvSpPr>
        <p:spPr>
          <a:xfrm>
            <a:off x="6738086" y="3793800"/>
            <a:ext cx="13203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b="1" dirty="0">
                <a:solidFill>
                  <a:srgbClr val="002060"/>
                </a:solidFill>
              </a:rPr>
              <a:t>©</a:t>
            </a:r>
            <a:r>
              <a:rPr lang="cs-CZ" b="1" dirty="0">
                <a:solidFill>
                  <a:srgbClr val="002060"/>
                </a:solidFill>
              </a:rPr>
              <a:t>c.zuk </a:t>
            </a:r>
          </a:p>
        </p:txBody>
      </p:sp>
      <p:sp>
        <p:nvSpPr>
          <p:cNvPr id="21" name="TextovéPole 20"/>
          <p:cNvSpPr txBox="1"/>
          <p:nvPr/>
        </p:nvSpPr>
        <p:spPr>
          <a:xfrm>
            <a:off x="7407163" y="5087505"/>
            <a:ext cx="930883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000" b="1" dirty="0" smtClean="0">
                <a:solidFill>
                  <a:srgbClr val="002060"/>
                </a:solidFill>
              </a:rPr>
              <a:t>Archiv autora  </a:t>
            </a:r>
          </a:p>
          <a:p>
            <a:r>
              <a:rPr lang="cs-CZ" sz="1000" b="1" dirty="0">
                <a:solidFill>
                  <a:srgbClr val="002060"/>
                </a:solidFill>
              </a:rPr>
              <a:t> </a:t>
            </a:r>
            <a:r>
              <a:rPr lang="cs-CZ" sz="1000" b="1" dirty="0" smtClean="0">
                <a:solidFill>
                  <a:srgbClr val="002060"/>
                </a:solidFill>
              </a:rPr>
              <a:t>    </a:t>
            </a:r>
            <a:r>
              <a:rPr lang="cs-CZ" sz="800" b="1" dirty="0" smtClean="0">
                <a:solidFill>
                  <a:srgbClr val="002060"/>
                </a:solidFill>
              </a:rPr>
              <a:t>©</a:t>
            </a:r>
            <a:r>
              <a:rPr lang="cs-CZ" sz="1000" b="1" dirty="0" smtClean="0">
                <a:solidFill>
                  <a:srgbClr val="002060"/>
                </a:solidFill>
              </a:rPr>
              <a:t>c.zuk</a:t>
            </a:r>
            <a:endParaRPr lang="cs-CZ" sz="1000" b="1" dirty="0">
              <a:solidFill>
                <a:srgbClr val="002060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2214140" y="1010895"/>
            <a:ext cx="2472078" cy="584775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3200" dirty="0" smtClean="0"/>
              <a:t>  Olejomalba</a:t>
            </a:r>
            <a:endParaRPr lang="cs-CZ" sz="3200" dirty="0"/>
          </a:p>
        </p:txBody>
      </p:sp>
      <p:sp>
        <p:nvSpPr>
          <p:cNvPr id="24" name="TextovéPole 23"/>
          <p:cNvSpPr txBox="1"/>
          <p:nvPr/>
        </p:nvSpPr>
        <p:spPr>
          <a:xfrm>
            <a:off x="721981" y="4671031"/>
            <a:ext cx="7616065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/>
              <a:t>Jedna z nejstarších, malířských, mokrých technik.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/>
              <a:t>První olejomalby se objevily již ve středověku.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/>
              <a:t>Renesance přinesla vývoj barev, pojiv i ředidel pro olejomalbu.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/>
              <a:t>Barvy si malíři připravovali sami, dnes si někteří výtvarníci také</a:t>
            </a:r>
          </a:p>
          <a:p>
            <a:r>
              <a:rPr lang="cs-CZ" sz="2000" b="1" dirty="0"/>
              <a:t> </a:t>
            </a:r>
            <a:r>
              <a:rPr lang="cs-CZ" sz="2000" b="1" dirty="0" smtClean="0"/>
              <a:t>     zhotovují vlastní upravené receptury barev, nebo techniky malby.                                                                                                                                  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721981" y="3868671"/>
            <a:ext cx="4104456" cy="584775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3200" dirty="0" smtClean="0"/>
              <a:t>  Olejomalba v historii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178605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0" grpId="0"/>
      <p:bldP spid="21" grpId="0" animBg="1"/>
      <p:bldP spid="19" grpId="0" animBg="1"/>
      <p:bldP spid="24" grpId="0" uiExpand="1" build="p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11" y="116632"/>
            <a:ext cx="8816377" cy="6624736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5" name="Obdélník 9"/>
          <p:cNvSpPr>
            <a:spLocks noChangeArrowheads="1"/>
          </p:cNvSpPr>
          <p:nvPr/>
        </p:nvSpPr>
        <p:spPr bwMode="auto">
          <a:xfrm>
            <a:off x="8694738" y="6529388"/>
            <a:ext cx="341312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300" dirty="0">
                <a:solidFill>
                  <a:srgbClr val="FFC000"/>
                </a:solidFill>
              </a:rPr>
              <a:t>©c.zuk</a:t>
            </a:r>
          </a:p>
        </p:txBody>
      </p:sp>
      <p:sp>
        <p:nvSpPr>
          <p:cNvPr id="19" name="Obdélník 18"/>
          <p:cNvSpPr/>
          <p:nvPr/>
        </p:nvSpPr>
        <p:spPr>
          <a:xfrm>
            <a:off x="840228" y="3861048"/>
            <a:ext cx="13203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b="1" dirty="0">
                <a:solidFill>
                  <a:srgbClr val="FFC000"/>
                </a:solidFill>
              </a:rPr>
              <a:t>©</a:t>
            </a:r>
            <a:r>
              <a:rPr lang="cs-CZ" b="1" dirty="0">
                <a:solidFill>
                  <a:srgbClr val="FFC000"/>
                </a:solidFill>
              </a:rPr>
              <a:t>c.zuk </a:t>
            </a:r>
          </a:p>
        </p:txBody>
      </p:sp>
      <p:sp>
        <p:nvSpPr>
          <p:cNvPr id="21" name="TextovéPole 20"/>
          <p:cNvSpPr txBox="1"/>
          <p:nvPr/>
        </p:nvSpPr>
        <p:spPr>
          <a:xfrm>
            <a:off x="7524328" y="5928373"/>
            <a:ext cx="9308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Archiv autora</a:t>
            </a:r>
            <a:endParaRPr lang="cs-CZ" sz="1000" dirty="0"/>
          </a:p>
        </p:txBody>
      </p:sp>
      <p:sp>
        <p:nvSpPr>
          <p:cNvPr id="27" name="Obdélník 26"/>
          <p:cNvSpPr/>
          <p:nvPr/>
        </p:nvSpPr>
        <p:spPr>
          <a:xfrm>
            <a:off x="1652783" y="5805262"/>
            <a:ext cx="13203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b="1" dirty="0">
                <a:solidFill>
                  <a:srgbClr val="FFC000"/>
                </a:solidFill>
              </a:rPr>
              <a:t>©</a:t>
            </a:r>
            <a:r>
              <a:rPr lang="cs-CZ" b="1" dirty="0">
                <a:solidFill>
                  <a:srgbClr val="FFC000"/>
                </a:solidFill>
              </a:rPr>
              <a:t>c.zuk </a:t>
            </a:r>
          </a:p>
        </p:txBody>
      </p:sp>
      <p:pic>
        <p:nvPicPr>
          <p:cNvPr id="2" name="Picture 2" descr="C:\Users\Koděrová\Desktop\dum pracovní\ODK\100_86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68951"/>
            <a:ext cx="8083178" cy="5976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ovéPole 14"/>
          <p:cNvSpPr txBox="1"/>
          <p:nvPr/>
        </p:nvSpPr>
        <p:spPr>
          <a:xfrm>
            <a:off x="595190" y="1268760"/>
            <a:ext cx="2520279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  Olejové barvy</a:t>
            </a:r>
            <a:endParaRPr lang="cs-CZ" sz="2800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611560" y="341597"/>
            <a:ext cx="795327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rgbClr val="002060"/>
                </a:solidFill>
              </a:rPr>
              <a:t>  Olejomalba </a:t>
            </a:r>
            <a:r>
              <a:rPr lang="cs-CZ" sz="3200" b="1" dirty="0">
                <a:solidFill>
                  <a:srgbClr val="002060"/>
                </a:solidFill>
              </a:rPr>
              <a:t>=</a:t>
            </a:r>
            <a:r>
              <a:rPr lang="cs-CZ" sz="3200" b="1" dirty="0" smtClean="0">
                <a:solidFill>
                  <a:srgbClr val="002060"/>
                </a:solidFill>
              </a:rPr>
              <a:t> náročná a nákladná technika</a:t>
            </a:r>
            <a:endParaRPr lang="cs-CZ" sz="3200" b="1" dirty="0">
              <a:solidFill>
                <a:srgbClr val="002060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595190" y="2645330"/>
            <a:ext cx="3251212" cy="243143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FF00"/>
                </a:solidFill>
              </a:rPr>
              <a:t>Z hlediska </a:t>
            </a:r>
            <a:r>
              <a:rPr lang="cs-CZ" sz="2400" b="1" dirty="0" smtClean="0">
                <a:solidFill>
                  <a:srgbClr val="FFFF00"/>
                </a:solidFill>
              </a:rPr>
              <a:t>chemického </a:t>
            </a:r>
            <a:r>
              <a:rPr lang="cs-CZ" sz="2400" b="1" dirty="0">
                <a:solidFill>
                  <a:srgbClr val="FFFF00"/>
                </a:solidFill>
              </a:rPr>
              <a:t>složení </a:t>
            </a:r>
            <a:r>
              <a:rPr lang="cs-CZ" sz="2400" b="1" dirty="0" smtClean="0">
                <a:solidFill>
                  <a:srgbClr val="FFFF00"/>
                </a:solidFill>
              </a:rPr>
              <a:t>druhy barev tvoří: </a:t>
            </a:r>
          </a:p>
          <a:p>
            <a:endParaRPr lang="cs-CZ" sz="2000" b="1" dirty="0" smtClean="0"/>
          </a:p>
          <a:p>
            <a:pPr marL="342900" indent="-342900">
              <a:buAutoNum type="arabicPeriod"/>
            </a:pPr>
            <a:r>
              <a:rPr lang="cs-CZ" sz="2000" b="1" dirty="0" smtClean="0"/>
              <a:t>BARVIVO </a:t>
            </a:r>
            <a:r>
              <a:rPr lang="cs-CZ" sz="2000" b="1" dirty="0"/>
              <a:t>A PIGMENTY </a:t>
            </a:r>
            <a:endParaRPr lang="cs-CZ" sz="2000" b="1" dirty="0" smtClean="0"/>
          </a:p>
          <a:p>
            <a:pPr marL="342900" indent="-342900">
              <a:buAutoNum type="arabicPeriod"/>
            </a:pPr>
            <a:r>
              <a:rPr lang="cs-CZ" sz="2000" b="1" dirty="0" smtClean="0"/>
              <a:t>POJIDLO    </a:t>
            </a:r>
          </a:p>
          <a:p>
            <a:r>
              <a:rPr lang="cs-CZ" sz="2000" b="1" dirty="0" smtClean="0"/>
              <a:t>3.  ŘEDIDLO  </a:t>
            </a:r>
            <a:endParaRPr lang="cs-CZ" sz="2000" b="1" dirty="0"/>
          </a:p>
        </p:txBody>
      </p:sp>
      <p:sp>
        <p:nvSpPr>
          <p:cNvPr id="22" name="TextovéPole 21"/>
          <p:cNvSpPr txBox="1"/>
          <p:nvPr/>
        </p:nvSpPr>
        <p:spPr>
          <a:xfrm>
            <a:off x="7506920" y="5486898"/>
            <a:ext cx="930883" cy="400110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000" b="1" dirty="0" smtClean="0">
                <a:solidFill>
                  <a:srgbClr val="FFFF00"/>
                </a:solidFill>
              </a:rPr>
              <a:t>Archiv autora  </a:t>
            </a:r>
          </a:p>
          <a:p>
            <a:r>
              <a:rPr lang="cs-CZ" sz="1000" b="1" dirty="0">
                <a:solidFill>
                  <a:srgbClr val="FFFF00"/>
                </a:solidFill>
              </a:rPr>
              <a:t> </a:t>
            </a:r>
            <a:r>
              <a:rPr lang="cs-CZ" sz="1000" b="1" dirty="0" smtClean="0">
                <a:solidFill>
                  <a:srgbClr val="FFFF00"/>
                </a:solidFill>
              </a:rPr>
              <a:t>    </a:t>
            </a:r>
            <a:r>
              <a:rPr lang="cs-CZ" sz="800" b="1" dirty="0" smtClean="0">
                <a:solidFill>
                  <a:srgbClr val="FFFF00"/>
                </a:solidFill>
              </a:rPr>
              <a:t>©</a:t>
            </a:r>
            <a:r>
              <a:rPr lang="cs-CZ" sz="1000" b="1" dirty="0" smtClean="0">
                <a:solidFill>
                  <a:srgbClr val="FFFF00"/>
                </a:solidFill>
              </a:rPr>
              <a:t>c.zuk</a:t>
            </a:r>
            <a:endParaRPr lang="cs-CZ" sz="1000" b="1" dirty="0">
              <a:solidFill>
                <a:srgbClr val="FFFF00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4004589" y="1352669"/>
            <a:ext cx="4690149" cy="5016758"/>
          </a:xfrm>
          <a:prstGeom prst="rect">
            <a:avLst/>
          </a:prstGeom>
          <a:solidFill>
            <a:srgbClr val="92FD03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>
                <a:solidFill>
                  <a:schemeClr val="bg2">
                    <a:lumMod val="10000"/>
                  </a:schemeClr>
                </a:solidFill>
              </a:rPr>
              <a:t>Různé druhy a značky i podle složení barvy.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>
                <a:solidFill>
                  <a:schemeClr val="bg2">
                    <a:lumMod val="10000"/>
                  </a:schemeClr>
                </a:solidFill>
              </a:rPr>
              <a:t>Ředí se terpentýnem, lněným, třezalkovým a jiným olejem.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>
                <a:solidFill>
                  <a:schemeClr val="bg2">
                    <a:lumMod val="10000"/>
                  </a:schemeClr>
                </a:solidFill>
              </a:rPr>
              <a:t>Po zaschnutí jsou nesmazatelné, nedají se vyprat.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>
                <a:solidFill>
                  <a:schemeClr val="bg2">
                    <a:lumMod val="10000"/>
                  </a:schemeClr>
                </a:solidFill>
              </a:rPr>
              <a:t>Prodávají se v sadách.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>
                <a:solidFill>
                  <a:schemeClr val="bg2">
                    <a:lumMod val="10000"/>
                  </a:schemeClr>
                </a:solidFill>
              </a:rPr>
              <a:t>Nejvíce používané jsou k malbě</a:t>
            </a:r>
          </a:p>
          <a:p>
            <a:r>
              <a:rPr lang="cs-CZ" sz="20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sz="2000" b="1" dirty="0" smtClean="0">
                <a:solidFill>
                  <a:schemeClr val="bg2">
                    <a:lumMod val="10000"/>
                  </a:schemeClr>
                </a:solidFill>
              </a:rPr>
              <a:t>     obrazu, oděvu, na dřevo, kůži</a:t>
            </a:r>
          </a:p>
          <a:p>
            <a:r>
              <a:rPr lang="cs-CZ" sz="20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sz="2000" b="1" dirty="0" smtClean="0">
                <a:solidFill>
                  <a:schemeClr val="bg2">
                    <a:lumMod val="10000"/>
                  </a:schemeClr>
                </a:solidFill>
              </a:rPr>
              <a:t>     a jiné materiály.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>
                <a:solidFill>
                  <a:schemeClr val="bg2">
                    <a:lumMod val="10000"/>
                  </a:schemeClr>
                </a:solidFill>
              </a:rPr>
              <a:t>Značkové barvy se používají </a:t>
            </a:r>
          </a:p>
          <a:p>
            <a:r>
              <a:rPr lang="cs-CZ" sz="20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sz="2000" b="1" dirty="0" smtClean="0">
                <a:solidFill>
                  <a:schemeClr val="bg2">
                    <a:lumMod val="10000"/>
                  </a:schemeClr>
                </a:solidFill>
              </a:rPr>
              <a:t>     i na jiné techniky (speciální</a:t>
            </a:r>
          </a:p>
          <a:p>
            <a:r>
              <a:rPr lang="cs-CZ" sz="20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sz="2000" b="1" dirty="0" smtClean="0">
                <a:solidFill>
                  <a:schemeClr val="bg2">
                    <a:lumMod val="10000"/>
                  </a:schemeClr>
                </a:solidFill>
              </a:rPr>
              <a:t>     jsou právě na textil, airbrush: </a:t>
            </a:r>
          </a:p>
          <a:p>
            <a:r>
              <a:rPr lang="cs-CZ" sz="20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sz="2000" b="1" dirty="0" smtClean="0">
                <a:solidFill>
                  <a:schemeClr val="bg2">
                    <a:lumMod val="10000"/>
                  </a:schemeClr>
                </a:solidFill>
              </a:rPr>
              <a:t>     např.  Koh - I – Noor, Dílo, Mánes,</a:t>
            </a:r>
          </a:p>
          <a:p>
            <a:r>
              <a:rPr lang="cs-CZ" sz="20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sz="2000" b="1" dirty="0" smtClean="0">
                <a:solidFill>
                  <a:schemeClr val="bg2">
                    <a:lumMod val="10000"/>
                  </a:schemeClr>
                </a:solidFill>
              </a:rPr>
              <a:t>     Umton, Leonardo da Vinci, Rubens,   </a:t>
            </a:r>
          </a:p>
          <a:p>
            <a:r>
              <a:rPr lang="cs-CZ" sz="20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sz="2000" b="1" dirty="0" smtClean="0">
                <a:solidFill>
                  <a:schemeClr val="bg2">
                    <a:lumMod val="10000"/>
                  </a:schemeClr>
                </a:solidFill>
              </a:rPr>
              <a:t>     Rembrandt, Picasso, Gioconda a jiné.</a:t>
            </a:r>
          </a:p>
        </p:txBody>
      </p:sp>
    </p:spTree>
    <p:extLst>
      <p:ext uri="{BB962C8B-B14F-4D97-AF65-F5344CB8AC3E}">
        <p14:creationId xmlns:p14="http://schemas.microsoft.com/office/powerpoint/2010/main" val="397794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2000"/>
                                        <p:tgtEl>
                                          <p:spTgt spid="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2000"/>
                                        <p:tgtEl>
                                          <p:spTgt spid="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4" dur="2000"/>
                                        <p:tgtEl>
                                          <p:spTgt spid="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9" dur="2000"/>
                                        <p:tgtEl>
                                          <p:spTgt spid="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2000"/>
                                        <p:tgtEl>
                                          <p:spTgt spid="2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20" grpId="0" animBg="1"/>
      <p:bldP spid="22" grpId="0" animBg="1"/>
      <p:bldP spid="23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11" y="116632"/>
            <a:ext cx="8816377" cy="6624736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8" name="Obdélník 7"/>
          <p:cNvSpPr/>
          <p:nvPr/>
        </p:nvSpPr>
        <p:spPr>
          <a:xfrm>
            <a:off x="316632" y="171128"/>
            <a:ext cx="8676456" cy="6597352"/>
          </a:xfrm>
          <a:prstGeom prst="rect">
            <a:avLst/>
          </a:prstGeom>
          <a:solidFill>
            <a:srgbClr val="C89800"/>
          </a:solidFill>
          <a:effectLst>
            <a:innerShdw blurRad="63500" dist="50800" dir="2700000">
              <a:prstClr val="black">
                <a:alpha val="50000"/>
              </a:prstClr>
            </a:innerShd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Obdélník 9"/>
          <p:cNvSpPr>
            <a:spLocks noChangeArrowheads="1"/>
          </p:cNvSpPr>
          <p:nvPr/>
        </p:nvSpPr>
        <p:spPr bwMode="auto">
          <a:xfrm>
            <a:off x="8694738" y="6529388"/>
            <a:ext cx="341312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300" dirty="0">
                <a:solidFill>
                  <a:srgbClr val="FFC000"/>
                </a:solidFill>
              </a:rPr>
              <a:t>©c.zuk</a:t>
            </a:r>
          </a:p>
        </p:txBody>
      </p:sp>
      <p:pic>
        <p:nvPicPr>
          <p:cNvPr id="14" name="Picture 2" descr="C:\Users\Koděrová\Desktop\dum pracovní\ODK\101KZ650\101_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488" y="240978"/>
            <a:ext cx="5220072" cy="635826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Koděrová\Desktop\dum pracovní\ODK\pomůcky, nástroje\100_02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82" y="476672"/>
            <a:ext cx="5551974" cy="417180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ovéPole 16"/>
          <p:cNvSpPr txBox="1"/>
          <p:nvPr/>
        </p:nvSpPr>
        <p:spPr>
          <a:xfrm>
            <a:off x="7592482" y="6192632"/>
            <a:ext cx="930883" cy="400110"/>
          </a:xfrm>
          <a:prstGeom prst="rect">
            <a:avLst/>
          </a:prstGeom>
          <a:solidFill>
            <a:srgbClr val="C89800"/>
          </a:solidFill>
        </p:spPr>
        <p:txBody>
          <a:bodyPr wrap="square" rtlCol="0">
            <a:spAutoFit/>
          </a:bodyPr>
          <a:lstStyle/>
          <a:p>
            <a:r>
              <a:rPr lang="cs-CZ" sz="1000" b="1" dirty="0" smtClean="0"/>
              <a:t>Archiv autora  </a:t>
            </a:r>
          </a:p>
          <a:p>
            <a:r>
              <a:rPr lang="cs-CZ" sz="1000" b="1" dirty="0"/>
              <a:t> </a:t>
            </a:r>
            <a:r>
              <a:rPr lang="cs-CZ" sz="1000" b="1" dirty="0" smtClean="0"/>
              <a:t>    </a:t>
            </a:r>
            <a:r>
              <a:rPr lang="cs-CZ" sz="800" b="1" dirty="0" smtClean="0"/>
              <a:t>©</a:t>
            </a:r>
            <a:r>
              <a:rPr lang="cs-CZ" sz="1000" b="1" dirty="0" smtClean="0"/>
              <a:t>c.zuk</a:t>
            </a:r>
            <a:endParaRPr lang="cs-CZ" sz="1000" b="1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840085" y="4192211"/>
            <a:ext cx="3814775" cy="230832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b="1" dirty="0" smtClean="0"/>
              <a:t>Každá barva má svůj vlastní název (většinou anglický nebo podle chemického složení - český).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b="1" dirty="0" smtClean="0"/>
              <a:t>Například kadmium oranžové, kadmium žluté </a:t>
            </a:r>
            <a:r>
              <a:rPr lang="cs-CZ" b="1" dirty="0"/>
              <a:t>t</a:t>
            </a:r>
            <a:r>
              <a:rPr lang="cs-CZ" b="1" dirty="0" smtClean="0"/>
              <a:t>mavé, siena přírodní, siena pálená, zeleň listová, čerň kostní, pařížská modř, ultramarín, běloba zinková apod.</a:t>
            </a:r>
          </a:p>
        </p:txBody>
      </p:sp>
    </p:spTree>
    <p:extLst>
      <p:ext uri="{BB962C8B-B14F-4D97-AF65-F5344CB8AC3E}">
        <p14:creationId xmlns:p14="http://schemas.microsoft.com/office/powerpoint/2010/main" val="38214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26" y="143744"/>
            <a:ext cx="8940224" cy="6624736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8" name="Obdélník 7"/>
          <p:cNvSpPr/>
          <p:nvPr/>
        </p:nvSpPr>
        <p:spPr>
          <a:xfrm>
            <a:off x="316632" y="171128"/>
            <a:ext cx="8676456" cy="6597352"/>
          </a:xfrm>
          <a:prstGeom prst="rect">
            <a:avLst/>
          </a:prstGeom>
          <a:solidFill>
            <a:srgbClr val="C89800"/>
          </a:solidFill>
          <a:effectLst>
            <a:innerShdw blurRad="63500" dist="50800" dir="2700000">
              <a:prstClr val="black">
                <a:alpha val="50000"/>
              </a:prstClr>
            </a:innerShd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Obdélník 9"/>
          <p:cNvSpPr>
            <a:spLocks noChangeArrowheads="1"/>
          </p:cNvSpPr>
          <p:nvPr/>
        </p:nvSpPr>
        <p:spPr bwMode="auto">
          <a:xfrm>
            <a:off x="8694738" y="6529388"/>
            <a:ext cx="341312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300" dirty="0">
                <a:solidFill>
                  <a:srgbClr val="FFFF00"/>
                </a:solidFill>
              </a:rPr>
              <a:t>©c.zuk</a:t>
            </a:r>
          </a:p>
        </p:txBody>
      </p:sp>
      <p:pic>
        <p:nvPicPr>
          <p:cNvPr id="16" name="Picture 2" descr="C:\Users\Koděrová\Desktop\dum pracovní\ODK\pomůcky, nástroje\100_02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63" y="414558"/>
            <a:ext cx="8196159" cy="615867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ovéPole 16"/>
          <p:cNvSpPr txBox="1"/>
          <p:nvPr/>
        </p:nvSpPr>
        <p:spPr>
          <a:xfrm>
            <a:off x="1020998" y="414558"/>
            <a:ext cx="7181487" cy="1631216"/>
          </a:xfrm>
          <a:prstGeom prst="rect">
            <a:avLst/>
          </a:prstGeom>
          <a:solidFill>
            <a:srgbClr val="FFC000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/>
              <a:t>Pokud barvy zaschnou, vytvoří velmi pevnou povrchovou krustu, která uvnitř vysychá minimálně několik týdnů, pokud se jedná o slabší nanesenou vrstvu barvy (ředěnou), silné schnou i několik měsíců.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/>
              <a:t>Některé druhy barev schnou na obraze i rok a více.</a:t>
            </a:r>
            <a:endParaRPr lang="cs-CZ" sz="2000" b="1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6372200" y="5805264"/>
            <a:ext cx="9308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Archiv autora</a:t>
            </a:r>
            <a:endParaRPr lang="cs-CZ" sz="1000" dirty="0"/>
          </a:p>
        </p:txBody>
      </p:sp>
      <p:pic>
        <p:nvPicPr>
          <p:cNvPr id="6" name="Picture 2" descr="C:\Users\Koděrová\Desktop\dum pracovní\ODK\pomůcky, nástroje\100_02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00" y="412649"/>
            <a:ext cx="8193122" cy="6156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ovéPole 19"/>
          <p:cNvSpPr txBox="1"/>
          <p:nvPr/>
        </p:nvSpPr>
        <p:spPr>
          <a:xfrm>
            <a:off x="3923928" y="620688"/>
            <a:ext cx="9308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Archiv autora</a:t>
            </a:r>
            <a:endParaRPr lang="cs-CZ" sz="10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737461" y="446676"/>
            <a:ext cx="7704856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Olejomalba se napodobovala vajíčkovou temperou – tempery se ředily bílkem, pokud se přidal i žloutek, barva po zaschnutí měla lesklý povrch jako bílková, ale více pronikal žlutavý nádech, proto se žloutky moc nepoužívaly.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262751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20" grpId="0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11" y="116632"/>
            <a:ext cx="8816377" cy="6624736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8" name="Obdélník 7"/>
          <p:cNvSpPr/>
          <p:nvPr/>
        </p:nvSpPr>
        <p:spPr>
          <a:xfrm>
            <a:off x="316632" y="171128"/>
            <a:ext cx="8676456" cy="6597352"/>
          </a:xfrm>
          <a:prstGeom prst="rect">
            <a:avLst/>
          </a:prstGeom>
          <a:solidFill>
            <a:schemeClr val="bg2">
              <a:lumMod val="25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Obdélník 9"/>
          <p:cNvSpPr>
            <a:spLocks noChangeArrowheads="1"/>
          </p:cNvSpPr>
          <p:nvPr/>
        </p:nvSpPr>
        <p:spPr bwMode="auto">
          <a:xfrm>
            <a:off x="8694738" y="6529388"/>
            <a:ext cx="341312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300" dirty="0"/>
              <a:t>©c.zuk</a:t>
            </a:r>
          </a:p>
        </p:txBody>
      </p:sp>
      <p:pic>
        <p:nvPicPr>
          <p:cNvPr id="9218" name="Picture 2" descr="C:\Users\Koděrová\Desktop\dum pracovní\ODK\pomůcky, nástroje\101_00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26" y="755624"/>
            <a:ext cx="7776864" cy="584361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710284" y="183933"/>
            <a:ext cx="7668947" cy="1508105"/>
          </a:xfrm>
          <a:prstGeom prst="rect">
            <a:avLst/>
          </a:prstGeom>
          <a:solidFill>
            <a:srgbClr val="FFFF00"/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cs-CZ" sz="2400" b="1" dirty="0"/>
              <a:t> </a:t>
            </a:r>
            <a:r>
              <a:rPr lang="cs-CZ" sz="2400" b="1" dirty="0" smtClean="0"/>
              <a:t>Pro</a:t>
            </a:r>
            <a:r>
              <a:rPr lang="cs-CZ" sz="2400" b="1" dirty="0" smtClean="0">
                <a:solidFill>
                  <a:srgbClr val="FFFF00"/>
                </a:solidFill>
              </a:rPr>
              <a:t> </a:t>
            </a:r>
            <a:r>
              <a:rPr lang="cs-CZ" sz="2400" b="1" dirty="0" smtClean="0"/>
              <a:t>malování olejovými barvami je osvědčené použít </a:t>
            </a:r>
          </a:p>
          <a:p>
            <a:r>
              <a:rPr lang="cs-CZ" sz="2400" b="1" dirty="0"/>
              <a:t> </a:t>
            </a:r>
            <a:r>
              <a:rPr lang="cs-CZ" sz="2400" b="1" dirty="0" smtClean="0"/>
              <a:t>pomůcku:</a:t>
            </a:r>
            <a:r>
              <a:rPr lang="cs-CZ" sz="4400" b="1" dirty="0" smtClean="0">
                <a:solidFill>
                  <a:srgbClr val="C00000"/>
                </a:solidFill>
              </a:rPr>
              <a:t> paletu </a:t>
            </a:r>
            <a:r>
              <a:rPr lang="cs-CZ" sz="2400" b="1" dirty="0" smtClean="0"/>
              <a:t>vyrobenou ze dřeva nebo speciální</a:t>
            </a:r>
          </a:p>
          <a:p>
            <a:r>
              <a:rPr lang="cs-CZ" sz="2400" b="1" dirty="0" smtClean="0"/>
              <a:t> z jiných materiálů pro olejomalbu.</a:t>
            </a:r>
            <a:endParaRPr lang="cs-CZ" sz="2400" b="1" dirty="0"/>
          </a:p>
        </p:txBody>
      </p:sp>
      <p:sp>
        <p:nvSpPr>
          <p:cNvPr id="2" name="TextovéPole 1"/>
          <p:cNvSpPr txBox="1"/>
          <p:nvPr/>
        </p:nvSpPr>
        <p:spPr>
          <a:xfrm>
            <a:off x="5201908" y="3612585"/>
            <a:ext cx="3313257" cy="14773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/>
              <a:t>Obě tyto palety jsou pro leváka, pravák by měl otvor na úchop palce na této straně a opačné vykrojení, paleta se vždy </a:t>
            </a:r>
            <a:r>
              <a:rPr lang="cs-CZ" b="1" smtClean="0"/>
              <a:t>opírá </a:t>
            </a:r>
          </a:p>
          <a:p>
            <a:r>
              <a:rPr lang="cs-CZ" b="1" smtClean="0"/>
              <a:t>o předloktí </a:t>
            </a:r>
            <a:r>
              <a:rPr lang="cs-CZ" b="1" dirty="0" smtClean="0"/>
              <a:t>malíře.</a:t>
            </a:r>
            <a:endParaRPr lang="cs-CZ" b="1" dirty="0"/>
          </a:p>
        </p:txBody>
      </p:sp>
      <p:sp>
        <p:nvSpPr>
          <p:cNvPr id="10" name="Tětiva 9"/>
          <p:cNvSpPr/>
          <p:nvPr/>
        </p:nvSpPr>
        <p:spPr>
          <a:xfrm rot="932382">
            <a:off x="1491347" y="1886088"/>
            <a:ext cx="4032448" cy="3847168"/>
          </a:xfrm>
          <a:prstGeom prst="chord">
            <a:avLst>
              <a:gd name="adj1" fmla="val 2700000"/>
              <a:gd name="adj2" fmla="val 15423226"/>
            </a:avLst>
          </a:prstGeom>
          <a:solidFill>
            <a:srgbClr val="95D7AE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/>
          <p:cNvSpPr/>
          <p:nvPr/>
        </p:nvSpPr>
        <p:spPr>
          <a:xfrm rot="653447">
            <a:off x="3072365" y="2035630"/>
            <a:ext cx="432048" cy="936104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3" name="Přímá spojnice se šipkou 12"/>
          <p:cNvCxnSpPr/>
          <p:nvPr/>
        </p:nvCxnSpPr>
        <p:spPr>
          <a:xfrm flipH="1" flipV="1">
            <a:off x="3498963" y="2718632"/>
            <a:ext cx="1694023" cy="1008978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4592912" y="6093296"/>
            <a:ext cx="9308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Archiv autora</a:t>
            </a:r>
            <a:endParaRPr lang="cs-CZ" sz="10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2201991" y="3163341"/>
            <a:ext cx="13932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Pravé uchopení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17227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10" grpId="0" animBg="1"/>
      <p:bldP spid="11" grpId="0" animBg="1"/>
      <p:bldP spid="1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11" y="116632"/>
            <a:ext cx="8816377" cy="6624736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8" name="Obdélník 7"/>
          <p:cNvSpPr/>
          <p:nvPr/>
        </p:nvSpPr>
        <p:spPr>
          <a:xfrm>
            <a:off x="316632" y="171128"/>
            <a:ext cx="8676456" cy="6597352"/>
          </a:xfrm>
          <a:prstGeom prst="rect">
            <a:avLst/>
          </a:prstGeom>
          <a:solidFill>
            <a:schemeClr val="bg2">
              <a:lumMod val="25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Obdélník 9"/>
          <p:cNvSpPr>
            <a:spLocks noChangeArrowheads="1"/>
          </p:cNvSpPr>
          <p:nvPr/>
        </p:nvSpPr>
        <p:spPr bwMode="auto">
          <a:xfrm>
            <a:off x="8694738" y="6529388"/>
            <a:ext cx="341312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300" dirty="0"/>
              <a:t>©c.zuk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83568" y="237882"/>
            <a:ext cx="7704856" cy="1200329"/>
          </a:xfrm>
          <a:prstGeom prst="rect">
            <a:avLst/>
          </a:prstGeom>
          <a:solidFill>
            <a:srgbClr val="66FF33"/>
          </a:solidFill>
        </p:spPr>
        <p:txBody>
          <a:bodyPr wrap="square" rtlCol="0">
            <a:spAutoFit/>
          </a:bodyPr>
          <a:lstStyle/>
          <a:p>
            <a:r>
              <a:rPr lang="cs-CZ" sz="2400" b="1" dirty="0"/>
              <a:t> </a:t>
            </a:r>
            <a:r>
              <a:rPr lang="cs-CZ" sz="2400" b="1" dirty="0" smtClean="0"/>
              <a:t>Pro ředění olejové barvy se musí použít  nejlépe kovová, </a:t>
            </a:r>
          </a:p>
          <a:p>
            <a:r>
              <a:rPr lang="cs-CZ" sz="2400" b="1" dirty="0"/>
              <a:t> </a:t>
            </a:r>
            <a:r>
              <a:rPr lang="cs-CZ" sz="2400" b="1" dirty="0" smtClean="0"/>
              <a:t>plechová nádoba (měkký plast terpentýn zcela rozloží),  </a:t>
            </a:r>
          </a:p>
          <a:p>
            <a:r>
              <a:rPr lang="cs-CZ" sz="2400" b="1" dirty="0"/>
              <a:t> </a:t>
            </a:r>
            <a:r>
              <a:rPr lang="cs-CZ" sz="2400" b="1" dirty="0" smtClean="0"/>
              <a:t>nebo speciální nádoby pro olejomalbu.</a:t>
            </a:r>
            <a:endParaRPr lang="cs-CZ" sz="2400" b="1" dirty="0"/>
          </a:p>
        </p:txBody>
      </p:sp>
      <p:pic>
        <p:nvPicPr>
          <p:cNvPr id="9" name="Picture 2" descr="C:\Users\Koděrová\Desktop\dum pracovní\ODK\pomůcky, nástroje\101_00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848" y="1685803"/>
            <a:ext cx="6634023" cy="498487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467545" y="5968102"/>
            <a:ext cx="3600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  nádoba na terpentýn</a:t>
            </a:r>
            <a:endParaRPr lang="cs-CZ" sz="28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7576405" y="5721881"/>
            <a:ext cx="9308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Archiv autora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72882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11" y="116632"/>
            <a:ext cx="8816377" cy="6624736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8" name="Obdélník 7"/>
          <p:cNvSpPr/>
          <p:nvPr/>
        </p:nvSpPr>
        <p:spPr>
          <a:xfrm>
            <a:off x="316632" y="171128"/>
            <a:ext cx="8676456" cy="6597352"/>
          </a:xfrm>
          <a:prstGeom prst="rect">
            <a:avLst/>
          </a:prstGeom>
          <a:solidFill>
            <a:srgbClr val="C89800"/>
          </a:solidFill>
          <a:effectLst>
            <a:innerShdw blurRad="63500" dist="50800" dir="2700000">
              <a:prstClr val="black">
                <a:alpha val="50000"/>
              </a:prstClr>
            </a:innerShd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Obdélník 9"/>
          <p:cNvSpPr>
            <a:spLocks noChangeArrowheads="1"/>
          </p:cNvSpPr>
          <p:nvPr/>
        </p:nvSpPr>
        <p:spPr bwMode="auto">
          <a:xfrm>
            <a:off x="8694738" y="6529388"/>
            <a:ext cx="341312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300" dirty="0"/>
              <a:t>©c.zuk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63830" y="260648"/>
            <a:ext cx="3528392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  podklad olejomalby</a:t>
            </a:r>
            <a:endParaRPr lang="cs-CZ" sz="2800" dirty="0"/>
          </a:p>
        </p:txBody>
      </p:sp>
      <p:pic>
        <p:nvPicPr>
          <p:cNvPr id="3074" name="Picture 2" descr="C:\Users\Koděrová\Desktop\dum pracovní\ODK\pomůcky, nástroje\101_00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400" y="180714"/>
            <a:ext cx="4932573" cy="6564423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556934" y="1052736"/>
            <a:ext cx="3535288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/>
              <a:t>Je napnuté plátno do rámu, někdy jen karton, dřevěná deska, sololit nebo kovová deska.                                                                                                                         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507112" y="2801205"/>
            <a:ext cx="3535288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/>
              <a:t>Desky i plátna jsou opatřeny podkladovými nátěry (nejčastěji malířský </a:t>
            </a:r>
            <a:r>
              <a:rPr lang="cs-CZ" sz="2000" b="1" dirty="0" err="1" smtClean="0"/>
              <a:t>šeps</a:t>
            </a:r>
            <a:r>
              <a:rPr lang="cs-CZ" sz="2000" b="1" dirty="0" smtClean="0"/>
              <a:t>).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/>
              <a:t>Podklad se často podbarvuje do odstínu vhodného pro téma obrazu.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/>
              <a:t>Maluje se ve vrstvách, každá má svůj význam.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/>
              <a:t>Vrstvy tvoří rukopis malíře.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7308304" y="5663527"/>
            <a:ext cx="9308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Archiv autora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245054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35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build="p" animBg="1"/>
      <p:bldP spid="12" grpId="0"/>
    </p:bld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</TotalTime>
  <Words>939</Words>
  <Application>Microsoft Office PowerPoint</Application>
  <PresentationFormat>Předvádění na obrazovce (4:3)</PresentationFormat>
  <Paragraphs>176</Paragraphs>
  <Slides>14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5" baseType="lpstr"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c.zuk</dc:creator>
  <cp:lastModifiedBy>c.zuk</cp:lastModifiedBy>
  <cp:revision>72</cp:revision>
  <dcterms:created xsi:type="dcterms:W3CDTF">2014-04-26T08:04:55Z</dcterms:created>
  <dcterms:modified xsi:type="dcterms:W3CDTF">2014-04-27T02:31:58Z</dcterms:modified>
</cp:coreProperties>
</file>