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1" r:id="rId3"/>
    <p:sldId id="270" r:id="rId4"/>
    <p:sldId id="257" r:id="rId5"/>
    <p:sldId id="280" r:id="rId6"/>
    <p:sldId id="279" r:id="rId7"/>
    <p:sldId id="283" r:id="rId8"/>
    <p:sldId id="278" r:id="rId9"/>
    <p:sldId id="282" r:id="rId10"/>
    <p:sldId id="281" r:id="rId11"/>
    <p:sldId id="268" r:id="rId12"/>
    <p:sldId id="284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9800"/>
    <a:srgbClr val="66FF33"/>
    <a:srgbClr val="0B3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6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26. 4. 2014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41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26. 4. 2014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52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26. 4. 2014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458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26. 4. 2014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46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26. 4. 2014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0812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26. 4. 2014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974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26. 4. 2014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10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26. 4. 2014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18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26. 4. 2014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563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26. 4. 2014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798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26. 4. 2014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965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D865A-EFDE-4848-8911-E8B9AC1AC944}" type="datetimeFigureOut">
              <a:rPr lang="cs-CZ" smtClean="0"/>
              <a:t>26. 4. 2014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19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7" y="188640"/>
            <a:ext cx="8720185" cy="655245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076163"/>
              </p:ext>
            </p:extLst>
          </p:nvPr>
        </p:nvGraphicFramePr>
        <p:xfrm>
          <a:off x="724449" y="980728"/>
          <a:ext cx="7713973" cy="3615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4584"/>
                <a:gridCol w="1870784"/>
                <a:gridCol w="820898"/>
                <a:gridCol w="237628"/>
                <a:gridCol w="129311"/>
                <a:gridCol w="993718"/>
                <a:gridCol w="1058525"/>
                <a:gridCol w="1058525"/>
              </a:tblGrid>
              <a:tr h="109374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Obchodní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akademie a Střední odborná škola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gen. F. Fajtla,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Louny,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p. o., Osvoboditelů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380, Louny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projektu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CZ.1.07/1.5.00/34.0052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sady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DUM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3.2._</a:t>
                      </a:r>
                      <a:r>
                        <a:rPr lang="cs-CZ" sz="1100" dirty="0" smtClean="0">
                          <a:effectLst/>
                          <a:latin typeface="Calibri"/>
                        </a:rPr>
                        <a:t>27_09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52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Předmět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 kreslení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Tematický okruh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kreslení 1 – Výtvarné techniky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Název materiálu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</a:t>
                      </a:r>
                      <a:r>
                        <a:rPr lang="cs-CZ" sz="11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kreslení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Autor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Zuzana Koděrová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3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Datum tvorby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12. 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2013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Ročník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ARR 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7083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Anotace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Žáci jsou v prezentaci  seznámeni s technikami kresby a malby, s materiály a výtvarnými potřebami, s  odborným názvoslovím předmětu Odborné kreslení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Metodický pokyn: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prezentace, výklad s pracovním listem pro žáky                     cílová skupina žáků: 16 – 19 let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Obrázek 2" descr="http://mail.centrum.cz/download.php?bid=000058f52b655bb40200d5c9&amp;idx=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20" y="1148701"/>
            <a:ext cx="3275496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Obrázek 1" descr="http://mail.centrum.cz/download.php?bid=000058f52b655bb40200d5c9&amp;idx=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015" y="1196752"/>
            <a:ext cx="805474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4449" y="5157190"/>
            <a:ext cx="7735983" cy="6924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300" b="1" i="1" dirty="0" smtClean="0"/>
              <a:t> Autorem </a:t>
            </a:r>
            <a:r>
              <a:rPr lang="cs-CZ" sz="1300" b="1" i="1" dirty="0"/>
              <a:t>materiálu a všech jeho </a:t>
            </a:r>
            <a:r>
              <a:rPr lang="cs-CZ" sz="1300" b="1" i="1" dirty="0" smtClean="0"/>
              <a:t>částí, není-li uvedeno jinak, je Zuzana Koděrová.      </a:t>
            </a:r>
          </a:p>
          <a:p>
            <a:r>
              <a:rPr lang="cs-CZ" sz="1300" b="1" i="1" dirty="0" smtClean="0"/>
              <a:t>Dostupné </a:t>
            </a:r>
            <a:r>
              <a:rPr lang="cs-CZ" sz="1300" b="1" i="1" dirty="0"/>
              <a:t>z Metodického portálu www.rvp.cz, ISSN: 1802-4785. Provozuje Národní ústav pro vzdělávání, </a:t>
            </a:r>
            <a:r>
              <a:rPr lang="cs-CZ" sz="1300" b="1" i="1" dirty="0" smtClean="0"/>
              <a:t>      školské </a:t>
            </a:r>
            <a:r>
              <a:rPr lang="cs-CZ" sz="1300" b="1" i="1" dirty="0"/>
              <a:t>poradenské zařízení a zařízení pro další vzdělávání pedagogických </a:t>
            </a:r>
            <a:r>
              <a:rPr lang="cs-CZ" sz="1300" b="1" i="1" dirty="0" smtClean="0"/>
              <a:t>pracovníků (NÚV</a:t>
            </a:r>
            <a:r>
              <a:rPr lang="cs-CZ" sz="1300" b="1" i="1" dirty="0"/>
              <a:t>).“ </a:t>
            </a:r>
          </a:p>
        </p:txBody>
      </p:sp>
      <p:sp>
        <p:nvSpPr>
          <p:cNvPr id="9" name="Obdélník 9"/>
          <p:cNvSpPr>
            <a:spLocks noChangeArrowheads="1"/>
          </p:cNvSpPr>
          <p:nvPr/>
        </p:nvSpPr>
        <p:spPr bwMode="auto">
          <a:xfrm>
            <a:off x="9612560" y="63896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>
                <a:solidFill>
                  <a:srgbClr val="FFC000"/>
                </a:solidFill>
              </a:rPr>
              <a:t>©c.zuk</a:t>
            </a:r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8400874" y="6402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>
                <a:solidFill>
                  <a:srgbClr val="FFC000"/>
                </a:solidFill>
              </a:rPr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23193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</a:t>
            </a:r>
            <a:r>
              <a:rPr lang="cs-CZ" sz="300" dirty="0">
                <a:solidFill>
                  <a:srgbClr val="FFFF00"/>
                </a:solidFill>
              </a:rPr>
              <a:t>c.zuk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252520" y="4728338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7170" name="Picture 2" descr="C:\Users\Koděrová\Desktop\dum pracovní\ODK\101_0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6565"/>
            <a:ext cx="7920880" cy="595182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oděrová\Desktop\dum pracovní\ODK\100_8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65" y="561285"/>
            <a:ext cx="8137073" cy="61142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485713" y="5796683"/>
            <a:ext cx="930883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Archiv autora  </a:t>
            </a:r>
          </a:p>
          <a:p>
            <a:r>
              <a:rPr lang="cs-CZ" sz="1000" b="1" dirty="0"/>
              <a:t> </a:t>
            </a:r>
            <a:r>
              <a:rPr lang="cs-CZ" sz="1000" b="1" dirty="0" smtClean="0"/>
              <a:t>    </a:t>
            </a:r>
            <a:r>
              <a:rPr lang="cs-CZ" sz="800" b="1" dirty="0" smtClean="0"/>
              <a:t>©</a:t>
            </a:r>
            <a:r>
              <a:rPr lang="cs-CZ" sz="1000" b="1" dirty="0" smtClean="0"/>
              <a:t>c.zuk</a:t>
            </a:r>
            <a:endParaRPr lang="cs-CZ" sz="10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485712" y="5770957"/>
            <a:ext cx="930883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Archiv autora  </a:t>
            </a:r>
          </a:p>
          <a:p>
            <a:r>
              <a:rPr lang="cs-CZ" sz="1000" b="1" dirty="0"/>
              <a:t> </a:t>
            </a:r>
            <a:r>
              <a:rPr lang="cs-CZ" sz="1000" b="1" dirty="0" smtClean="0"/>
              <a:t>    </a:t>
            </a:r>
            <a:r>
              <a:rPr lang="cs-CZ" sz="800" b="1" dirty="0" smtClean="0"/>
              <a:t>©</a:t>
            </a:r>
            <a:r>
              <a:rPr lang="cs-CZ" sz="1000" b="1" dirty="0" smtClean="0"/>
              <a:t>c.zuk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187955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>
                <a:solidFill>
                  <a:srgbClr val="FFFF00"/>
                </a:solidFill>
              </a:rPr>
              <a:t>©c.zuk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899592" y="6206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Pracovní list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28838" y="1163608"/>
            <a:ext cx="6019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FF00"/>
                </a:solidFill>
              </a:rPr>
              <a:t>Vytvoř volnou technikou dvě ilustrace knihy:  </a:t>
            </a:r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403648" y="2301317"/>
            <a:ext cx="6408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b="1" dirty="0" smtClean="0"/>
              <a:t>Na formát A4 vytvoř dvě své originální ilustrace ke knize, kterou jsi přečetl/a.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 smtClean="0"/>
              <a:t>Jedna může být zároveň tvým originálním návrhem obalu přečtené knihy.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 smtClean="0"/>
              <a:t>Použij volnou grafickou techniku.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 smtClean="0"/>
              <a:t>K ilustraci uveď název knihy.</a:t>
            </a:r>
          </a:p>
        </p:txBody>
      </p:sp>
    </p:spTree>
    <p:extLst>
      <p:ext uri="{BB962C8B-B14F-4D97-AF65-F5344CB8AC3E}">
        <p14:creationId xmlns:p14="http://schemas.microsoft.com/office/powerpoint/2010/main" val="7524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5234"/>
            <a:ext cx="8928546" cy="6573191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548680"/>
            <a:ext cx="3600400" cy="880070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65116" y="1628800"/>
            <a:ext cx="6478468" cy="78296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 smtClean="0">
                <a:solidFill>
                  <a:srgbClr val="FFFF00"/>
                </a:solidFill>
                <a:latin typeface="Adobe Garamond Pro Bold" pitchFamily="18" charset="-18"/>
              </a:rPr>
              <a:t>   Použitá literatura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80316" y="2780927"/>
            <a:ext cx="6463268" cy="60939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>
                <a:solidFill>
                  <a:srgbClr val="FFFF00"/>
                </a:solidFill>
              </a:rPr>
              <a:t>archiv </a:t>
            </a:r>
            <a:r>
              <a:rPr lang="cs-CZ" sz="1400" b="1" dirty="0">
                <a:solidFill>
                  <a:srgbClr val="FFFF00"/>
                </a:solidFill>
              </a:rPr>
              <a:t>autora, KODĚROVÁ, </a:t>
            </a:r>
            <a:r>
              <a:rPr lang="cs-CZ" sz="1400" b="1" dirty="0" smtClean="0">
                <a:solidFill>
                  <a:srgbClr val="FFFF00"/>
                </a:solidFill>
              </a:rPr>
              <a:t>Zuzana. : </a:t>
            </a:r>
            <a:r>
              <a:rPr lang="cs-CZ" sz="1400" b="1" i="1" dirty="0">
                <a:solidFill>
                  <a:srgbClr val="FFFF00"/>
                </a:solidFill>
              </a:rPr>
              <a:t>fotografie</a:t>
            </a:r>
            <a:r>
              <a:rPr lang="cs-CZ" sz="1400" b="1" dirty="0">
                <a:solidFill>
                  <a:srgbClr val="FFFF00"/>
                </a:solidFill>
              </a:rPr>
              <a:t>: </a:t>
            </a:r>
            <a:r>
              <a:rPr lang="cs-CZ" sz="1400" b="1" i="1" dirty="0">
                <a:solidFill>
                  <a:srgbClr val="FFFF00"/>
                </a:solidFill>
              </a:rPr>
              <a:t>galerie </a:t>
            </a:r>
            <a:r>
              <a:rPr lang="cs-CZ" sz="1400" b="1" dirty="0">
                <a:solidFill>
                  <a:srgbClr val="FFFF00"/>
                </a:solidFill>
              </a:rPr>
              <a:t>©</a:t>
            </a:r>
            <a:r>
              <a:rPr lang="cs-CZ" sz="1400" dirty="0"/>
              <a:t> </a:t>
            </a:r>
            <a:r>
              <a:rPr lang="cs-CZ" sz="1400" b="1" i="1" dirty="0" smtClean="0">
                <a:solidFill>
                  <a:srgbClr val="FFFF00"/>
                </a:solidFill>
              </a:rPr>
              <a:t>c.zuk  2000-2014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Autorem fotografií, není-li uvedeno jinak, je Zuzana Koděrová. </a:t>
            </a:r>
            <a:r>
              <a:rPr lang="cs-CZ" sz="1400" b="1" smtClean="0">
                <a:solidFill>
                  <a:srgbClr val="FFFF00"/>
                </a:solidFill>
                <a:latin typeface="Times New Roman" pitchFamily="18" charset="0"/>
              </a:rPr>
              <a:t>Autor </a:t>
            </a:r>
            <a:endParaRPr lang="cs-CZ" sz="1400" b="1" smtClean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smtClean="0">
                <a:solidFill>
                  <a:srgbClr val="FFFF00"/>
                </a:solidFill>
                <a:latin typeface="Times New Roman" pitchFamily="18" charset="0"/>
              </a:rPr>
              <a:t>(</a:t>
            </a: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Zuzana Koděrová) souhlasí s </a:t>
            </a:r>
            <a:r>
              <a:rPr lang="cs-CZ" sz="1400" b="1" dirty="0">
                <a:solidFill>
                  <a:srgbClr val="FFFF00"/>
                </a:solidFill>
                <a:latin typeface="Times New Roman" pitchFamily="18" charset="0"/>
              </a:rPr>
              <a:t>jejich zveřejněním na Metodickém portálu</a:t>
            </a: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>
                <a:solidFill>
                  <a:srgbClr val="FFFF00"/>
                </a:solidFill>
              </a:rPr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289310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568863" y="548680"/>
            <a:ext cx="7921326" cy="5112568"/>
          </a:xfrm>
          <a:prstGeom prst="rect">
            <a:avLst/>
          </a:prstGeom>
          <a:solidFill>
            <a:schemeClr val="bg2">
              <a:lumMod val="1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1"/>
          <p:cNvSpPr txBox="1"/>
          <p:nvPr/>
        </p:nvSpPr>
        <p:spPr>
          <a:xfrm>
            <a:off x="1186956" y="1628800"/>
            <a:ext cx="6685140" cy="10156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b="1" dirty="0" smtClean="0">
                <a:solidFill>
                  <a:srgbClr val="00B0F0"/>
                </a:solidFill>
                <a:latin typeface="Tempus Sans ITC" pitchFamily="82"/>
              </a:rPr>
              <a:t> Odborné kreslení  1</a:t>
            </a:r>
            <a:endParaRPr lang="cs-CZ" sz="6000" b="1" i="0" u="none" strike="noStrike" kern="1200" cap="none" spc="0" baseline="0" dirty="0">
              <a:solidFill>
                <a:srgbClr val="00B0F0"/>
              </a:solidFill>
              <a:uFillTx/>
              <a:latin typeface="Tempus Sans ITC" pitchFamily="82"/>
            </a:endParaRPr>
          </a:p>
        </p:txBody>
      </p:sp>
      <p:sp>
        <p:nvSpPr>
          <p:cNvPr id="10" name="TextovéPole 1"/>
          <p:cNvSpPr txBox="1"/>
          <p:nvPr/>
        </p:nvSpPr>
        <p:spPr>
          <a:xfrm>
            <a:off x="1693276" y="2927358"/>
            <a:ext cx="6012839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800" dirty="0" smtClean="0">
                <a:solidFill>
                  <a:srgbClr val="FFFF00"/>
                </a:solidFill>
                <a:latin typeface="Comic Sans MS" pitchFamily="66" charset="0"/>
              </a:rPr>
              <a:t>  Výtvarné techniky</a:t>
            </a:r>
          </a:p>
        </p:txBody>
      </p:sp>
      <p:sp>
        <p:nvSpPr>
          <p:cNvPr id="11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</a:t>
            </a:r>
            <a:r>
              <a:rPr lang="cs-CZ" sz="300" dirty="0">
                <a:solidFill>
                  <a:srgbClr val="FFC000"/>
                </a:solidFill>
              </a:rPr>
              <a:t>c.zuk</a:t>
            </a:r>
          </a:p>
        </p:txBody>
      </p:sp>
    </p:spTree>
    <p:extLst>
      <p:ext uri="{BB962C8B-B14F-4D97-AF65-F5344CB8AC3E}">
        <p14:creationId xmlns:p14="http://schemas.microsoft.com/office/powerpoint/2010/main" val="381242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5" y="94680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63256" y="40033"/>
            <a:ext cx="8698304" cy="639309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16" name="Obdélník 9"/>
          <p:cNvSpPr>
            <a:spLocks noChangeArrowheads="1"/>
          </p:cNvSpPr>
          <p:nvPr/>
        </p:nvSpPr>
        <p:spPr bwMode="auto">
          <a:xfrm>
            <a:off x="8590904" y="6433124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>
                <a:solidFill>
                  <a:srgbClr val="FFC000"/>
                </a:solidFill>
              </a:rPr>
              <a:t>©c.zuk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9347542" y="4385428"/>
            <a:ext cx="9308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9422348" y="2501110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solidFill>
                  <a:srgbClr val="0070C0"/>
                </a:solidFill>
              </a:rPr>
              <a:t>©</a:t>
            </a:r>
            <a:r>
              <a:rPr lang="cs-CZ" b="1" dirty="0">
                <a:solidFill>
                  <a:srgbClr val="0070C0"/>
                </a:solidFill>
              </a:rPr>
              <a:t>c.zuk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046" y="228537"/>
            <a:ext cx="8811170" cy="636435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1560076" y="228537"/>
            <a:ext cx="575683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600" b="1" dirty="0"/>
              <a:t> </a:t>
            </a:r>
            <a:r>
              <a:rPr lang="cs-CZ" sz="3600" b="1" dirty="0" smtClean="0"/>
              <a:t>výtvarné techniky - grafika  </a:t>
            </a:r>
            <a:endParaRPr lang="cs-CZ" sz="3600" b="1" dirty="0"/>
          </a:p>
        </p:txBody>
      </p:sp>
      <p:sp>
        <p:nvSpPr>
          <p:cNvPr id="20" name="Obdélník 19"/>
          <p:cNvSpPr/>
          <p:nvPr/>
        </p:nvSpPr>
        <p:spPr>
          <a:xfrm>
            <a:off x="6738086" y="3793800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solidFill>
                  <a:srgbClr val="0070C0"/>
                </a:solidFill>
              </a:rPr>
              <a:t>©</a:t>
            </a:r>
            <a:r>
              <a:rPr lang="cs-CZ" b="1" dirty="0">
                <a:solidFill>
                  <a:srgbClr val="0070C0"/>
                </a:solidFill>
              </a:rPr>
              <a:t>c.zuk 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7583222" y="5949280"/>
            <a:ext cx="9308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915881" y="1518599"/>
            <a:ext cx="1787010" cy="58477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 Grafika</a:t>
            </a:r>
            <a:endParaRPr lang="cs-CZ" sz="32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3441812" y="1547944"/>
            <a:ext cx="3312368" cy="1015663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Samotná kresba není konečným řešením výtvarného díla.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95129" y="4003591"/>
            <a:ext cx="393533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  1.Grafika reprodukční</a:t>
            </a:r>
            <a:endParaRPr lang="cs-CZ" sz="28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683568" y="4817643"/>
            <a:ext cx="5184576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Cílem je mechanická reprodukce předlohy.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Řemeslník nevytváří předlohy, ale sám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si je tiskne ve velkém počtu – kniha,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časopis, umělecká díla. </a:t>
            </a:r>
          </a:p>
        </p:txBody>
      </p:sp>
    </p:spTree>
    <p:extLst>
      <p:ext uri="{BB962C8B-B14F-4D97-AF65-F5344CB8AC3E}">
        <p14:creationId xmlns:p14="http://schemas.microsoft.com/office/powerpoint/2010/main" val="17860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/>
      <p:bldP spid="21" grpId="0" animBg="1"/>
      <p:bldP spid="19" grpId="0" animBg="1"/>
      <p:bldP spid="24" grpId="0" animBg="1"/>
      <p:bldP spid="26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>
                <a:solidFill>
                  <a:srgbClr val="FFC000"/>
                </a:solidFill>
              </a:rPr>
              <a:t>©c.zuk</a:t>
            </a:r>
          </a:p>
        </p:txBody>
      </p:sp>
      <p:pic>
        <p:nvPicPr>
          <p:cNvPr id="1026" name="Picture 2" descr="C:\Users\Koděrová\Desktop\dum pracovní\ODK\100_8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52383" y="-856446"/>
            <a:ext cx="6289018" cy="836962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755576" y="908720"/>
            <a:ext cx="396043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 2.  Grafika umělecká</a:t>
            </a:r>
            <a:endParaRPr lang="cs-CZ" sz="2800" dirty="0"/>
          </a:p>
        </p:txBody>
      </p:sp>
      <p:sp>
        <p:nvSpPr>
          <p:cNvPr id="19" name="Obdélník 18"/>
          <p:cNvSpPr/>
          <p:nvPr/>
        </p:nvSpPr>
        <p:spPr>
          <a:xfrm>
            <a:off x="840228" y="3861048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solidFill>
                  <a:srgbClr val="FFC000"/>
                </a:solidFill>
              </a:rPr>
              <a:t>©</a:t>
            </a:r>
            <a:r>
              <a:rPr lang="cs-CZ" b="1" dirty="0">
                <a:solidFill>
                  <a:srgbClr val="FFC000"/>
                </a:solidFill>
              </a:rPr>
              <a:t>c.zuk 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7524328" y="5928373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5236979" y="735960"/>
            <a:ext cx="3457759" cy="224676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Je samostatná výtvarná disciplína.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Výtvarník vytváří předlohu, sám tiskne své grafické listy.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Grafika je způsob jeho výtvarného vyjádření.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539552" y="3680466"/>
            <a:ext cx="288031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 a</a:t>
            </a:r>
            <a:r>
              <a:rPr lang="cs-CZ" sz="2800" dirty="0"/>
              <a:t>)</a:t>
            </a:r>
            <a:r>
              <a:rPr lang="cs-CZ" sz="2800" dirty="0" smtClean="0"/>
              <a:t>  </a:t>
            </a:r>
            <a:r>
              <a:rPr lang="cs-CZ" sz="2800" dirty="0"/>
              <a:t>g</a:t>
            </a:r>
            <a:r>
              <a:rPr lang="cs-CZ" sz="2800" dirty="0" smtClean="0"/>
              <a:t>rafika užitá</a:t>
            </a:r>
            <a:endParaRPr lang="cs-CZ" sz="28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3908480" y="3639988"/>
            <a:ext cx="3705801" cy="224676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Má praktický cíl, účel.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Jsou to ilustrace, návrhy plakátů, pozvánky, obaly,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oznámení i bankovky apod..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Součástí je i typografie, písmomalířství = řešení písma.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1652783" y="5805262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solidFill>
                  <a:srgbClr val="FFC000"/>
                </a:solidFill>
              </a:rPr>
              <a:t>©</a:t>
            </a:r>
            <a:r>
              <a:rPr lang="cs-CZ" b="1" dirty="0">
                <a:solidFill>
                  <a:srgbClr val="FFC000"/>
                </a:solidFill>
              </a:rPr>
              <a:t>c.zuk </a:t>
            </a:r>
          </a:p>
        </p:txBody>
      </p:sp>
    </p:spTree>
    <p:extLst>
      <p:ext uri="{BB962C8B-B14F-4D97-AF65-F5344CB8AC3E}">
        <p14:creationId xmlns:p14="http://schemas.microsoft.com/office/powerpoint/2010/main" val="39779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animBg="1"/>
      <p:bldP spid="26" grpId="0" build="p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6" y="143744"/>
            <a:ext cx="8940224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rgbClr val="C89800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2050" name="Picture 2" descr="C:\Users\Koděrová\Desktop\dum pracovní\ODK\100_89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2" y="773454"/>
            <a:ext cx="4052128" cy="53926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77509" y="588788"/>
            <a:ext cx="303831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Dekor pro svatební oznámení</a:t>
            </a:r>
            <a:endParaRPr lang="cs-CZ" dirty="0"/>
          </a:p>
        </p:txBody>
      </p:sp>
      <p:pic>
        <p:nvPicPr>
          <p:cNvPr id="2051" name="Picture 3" descr="C:\Users\Koděrová\Desktop\dum pracovní\ODK\100_93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219" y="347547"/>
            <a:ext cx="4834582" cy="643401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666410" y="617518"/>
            <a:ext cx="18002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Sítotisk na látku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284940" y="5966098"/>
            <a:ext cx="930883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506921" y="5775668"/>
            <a:ext cx="930883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C:\Users\Koděrová\Desktop\dum pracovní\ODK\100_90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2" y="560299"/>
            <a:ext cx="7767202" cy="583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7506921" y="4568429"/>
            <a:ext cx="930883" cy="400110"/>
          </a:xfrm>
          <a:prstGeom prst="rect">
            <a:avLst/>
          </a:prstGeom>
          <a:solidFill>
            <a:srgbClr val="C89800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73396" y="1832630"/>
            <a:ext cx="5154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Poznáš tuto techniku?</a:t>
            </a:r>
            <a:endParaRPr lang="cs-CZ" sz="40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971600" y="4091375"/>
            <a:ext cx="4176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C000"/>
                </a:solidFill>
              </a:rPr>
              <a:t>Je to vrstvená fermež se suchými pigmenty barev</a:t>
            </a:r>
          </a:p>
          <a:p>
            <a:r>
              <a:rPr lang="cs-CZ" sz="2800" b="1" dirty="0" smtClean="0">
                <a:solidFill>
                  <a:srgbClr val="FFC000"/>
                </a:solidFill>
              </a:rPr>
              <a:t>(podklad pro plakát).</a:t>
            </a:r>
            <a:endParaRPr lang="cs-CZ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51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5" grpId="0" animBg="1"/>
      <p:bldP spid="7" grpId="0"/>
      <p:bldP spid="7" grpId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rgbClr val="C89800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>
                <a:solidFill>
                  <a:srgbClr val="FFC000"/>
                </a:solidFill>
              </a:rPr>
              <a:t>©c.zuk</a:t>
            </a:r>
          </a:p>
        </p:txBody>
      </p:sp>
      <p:pic>
        <p:nvPicPr>
          <p:cNvPr id="3074" name="Picture 2" descr="C:\Users\Koděrová\Desktop\dum pracovní\ODK\100_0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2" y="293935"/>
            <a:ext cx="8522345" cy="64037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7763855" y="6012841"/>
            <a:ext cx="930883" cy="400110"/>
          </a:xfrm>
          <a:prstGeom prst="rect">
            <a:avLst/>
          </a:prstGeom>
          <a:solidFill>
            <a:srgbClr val="C89800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Archiv autora  </a:t>
            </a:r>
          </a:p>
          <a:p>
            <a:r>
              <a:rPr lang="cs-CZ" sz="1000" b="1" dirty="0"/>
              <a:t> </a:t>
            </a:r>
            <a:r>
              <a:rPr lang="cs-CZ" sz="1000" b="1" dirty="0" smtClean="0"/>
              <a:t>    </a:t>
            </a:r>
            <a:r>
              <a:rPr lang="cs-CZ" sz="800" b="1" dirty="0" smtClean="0"/>
              <a:t>©</a:t>
            </a:r>
            <a:r>
              <a:rPr lang="cs-CZ" sz="1000" b="1" dirty="0" smtClean="0"/>
              <a:t>c.zuk</a:t>
            </a:r>
            <a:endParaRPr lang="cs-CZ" sz="10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073396" y="1832630"/>
            <a:ext cx="5154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Poznáš i zde techniku?</a:t>
            </a:r>
            <a:endParaRPr lang="cs-CZ" sz="40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763688" y="263691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C000"/>
                </a:solidFill>
              </a:rPr>
              <a:t>Je to SUCHÁ JEHLA.</a:t>
            </a:r>
            <a:endParaRPr lang="cs-CZ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1" grpId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87100" y="185448"/>
            <a:ext cx="8676456" cy="6597352"/>
          </a:xfrm>
          <a:prstGeom prst="rect">
            <a:avLst/>
          </a:prstGeom>
          <a:solidFill>
            <a:srgbClr val="7030A0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>
                <a:solidFill>
                  <a:srgbClr val="FFFF00"/>
                </a:solidFill>
              </a:rPr>
              <a:t>©c.zuk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252520" y="4728338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4098" name="Picture 2" descr="C:\Users\Koděrová\Desktop\dum pracovní\PIS\02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78" y="3834654"/>
            <a:ext cx="3349625" cy="203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oděrová\Desktop\dum pracovní\PIS\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364" y="172643"/>
            <a:ext cx="4993915" cy="64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67944" y="5955343"/>
            <a:ext cx="930883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Archiv autora  </a:t>
            </a:r>
          </a:p>
          <a:p>
            <a:r>
              <a:rPr lang="cs-CZ" sz="1000" b="1" dirty="0"/>
              <a:t> </a:t>
            </a:r>
            <a:r>
              <a:rPr lang="cs-CZ" sz="1000" b="1" dirty="0" smtClean="0"/>
              <a:t>    </a:t>
            </a:r>
            <a:r>
              <a:rPr lang="cs-CZ" sz="800" b="1" dirty="0" smtClean="0"/>
              <a:t>©</a:t>
            </a:r>
            <a:r>
              <a:rPr lang="cs-CZ" sz="1000" b="1" dirty="0" smtClean="0"/>
              <a:t>c.zuk</a:t>
            </a:r>
            <a:endParaRPr lang="cs-CZ" sz="10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35374" y="3873301"/>
            <a:ext cx="930883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Archiv autora  </a:t>
            </a:r>
          </a:p>
          <a:p>
            <a:r>
              <a:rPr lang="cs-CZ" sz="1000" b="1" dirty="0"/>
              <a:t> </a:t>
            </a:r>
            <a:r>
              <a:rPr lang="cs-CZ" sz="1000" b="1" dirty="0" smtClean="0"/>
              <a:t>    </a:t>
            </a:r>
            <a:r>
              <a:rPr lang="cs-CZ" sz="800" b="1" dirty="0" smtClean="0"/>
              <a:t>©</a:t>
            </a:r>
            <a:r>
              <a:rPr lang="cs-CZ" sz="1000" b="1" dirty="0" smtClean="0"/>
              <a:t>c.zuk</a:t>
            </a:r>
            <a:endParaRPr lang="cs-CZ" sz="10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72856" y="1196752"/>
            <a:ext cx="2789868" cy="138499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Návrhy firemních propagačních materiálů.</a:t>
            </a:r>
            <a:endParaRPr lang="cs-CZ" sz="2800" b="1" dirty="0"/>
          </a:p>
        </p:txBody>
      </p:sp>
      <p:pic>
        <p:nvPicPr>
          <p:cNvPr id="4100" name="Picture 4" descr="C:\Users\Koděrová\Desktop\dum pracovní\PIS\100_85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04" y="304497"/>
            <a:ext cx="8432889" cy="633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4183506" y="4480942"/>
            <a:ext cx="930883" cy="400110"/>
          </a:xfrm>
          <a:prstGeom prst="rect">
            <a:avLst/>
          </a:prstGeom>
          <a:solidFill>
            <a:srgbClr val="C89800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Archiv autora  </a:t>
            </a:r>
          </a:p>
          <a:p>
            <a:r>
              <a:rPr lang="cs-CZ" sz="1000" b="1" dirty="0"/>
              <a:t> </a:t>
            </a:r>
            <a:r>
              <a:rPr lang="cs-CZ" sz="1000" b="1" dirty="0" smtClean="0"/>
              <a:t>    </a:t>
            </a:r>
            <a:r>
              <a:rPr lang="cs-CZ" sz="800" b="1" dirty="0" smtClean="0"/>
              <a:t>©</a:t>
            </a:r>
            <a:r>
              <a:rPr lang="cs-CZ" sz="1000" b="1" dirty="0" smtClean="0"/>
              <a:t>c.zuk</a:t>
            </a:r>
            <a:endParaRPr lang="cs-CZ" sz="10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25736" y="304497"/>
            <a:ext cx="2553673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Kresba diplomů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05049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rgbClr val="FFFF00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</a:t>
            </a:r>
            <a:r>
              <a:rPr lang="cs-CZ" sz="300" dirty="0">
                <a:solidFill>
                  <a:srgbClr val="FFFF00"/>
                </a:solidFill>
              </a:rPr>
              <a:t>c.zuk</a:t>
            </a:r>
          </a:p>
        </p:txBody>
      </p:sp>
      <p:pic>
        <p:nvPicPr>
          <p:cNvPr id="5122" name="Picture 2" descr="C:\Users\Koděrová\Desktop\dum pracovní\PIS\YettY-logoty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9208"/>
            <a:ext cx="3876675" cy="60896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25737" y="304497"/>
            <a:ext cx="1802048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Kresba logotypu</a:t>
            </a:r>
            <a:endParaRPr lang="cs-CZ" sz="28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774596" y="5445224"/>
            <a:ext cx="930883" cy="400110"/>
          </a:xfrm>
          <a:prstGeom prst="rect">
            <a:avLst/>
          </a:prstGeom>
          <a:solidFill>
            <a:srgbClr val="C89800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Archiv autora  </a:t>
            </a:r>
          </a:p>
          <a:p>
            <a:r>
              <a:rPr lang="cs-CZ" sz="1000" b="1" dirty="0"/>
              <a:t> </a:t>
            </a:r>
            <a:r>
              <a:rPr lang="cs-CZ" sz="1000" b="1" dirty="0" smtClean="0"/>
              <a:t>    </a:t>
            </a:r>
            <a:r>
              <a:rPr lang="cs-CZ" sz="800" b="1" dirty="0" smtClean="0"/>
              <a:t>©</a:t>
            </a:r>
            <a:r>
              <a:rPr lang="cs-CZ" sz="1000" b="1" dirty="0" smtClean="0"/>
              <a:t>c.zuk</a:t>
            </a:r>
            <a:endParaRPr lang="cs-CZ" sz="1000" b="1" dirty="0"/>
          </a:p>
        </p:txBody>
      </p:sp>
      <p:pic>
        <p:nvPicPr>
          <p:cNvPr id="5124" name="Picture 4" descr="C:\Users\Koděrová\Desktop\dum pracovní\ODK\čarodějni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11630"/>
            <a:ext cx="4183790" cy="591634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7020272" y="3645024"/>
            <a:ext cx="930883" cy="400110"/>
          </a:xfrm>
          <a:prstGeom prst="rect">
            <a:avLst/>
          </a:prstGeom>
          <a:solidFill>
            <a:srgbClr val="C89800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Archiv autora  </a:t>
            </a:r>
          </a:p>
          <a:p>
            <a:r>
              <a:rPr lang="cs-CZ" sz="1000" b="1" dirty="0"/>
              <a:t> </a:t>
            </a:r>
            <a:r>
              <a:rPr lang="cs-CZ" sz="1000" b="1" dirty="0" smtClean="0"/>
              <a:t>    </a:t>
            </a:r>
            <a:r>
              <a:rPr lang="cs-CZ" sz="800" b="1" dirty="0" smtClean="0"/>
              <a:t>©</a:t>
            </a:r>
            <a:r>
              <a:rPr lang="cs-CZ" sz="1000" b="1" dirty="0" smtClean="0"/>
              <a:t>c.zuk</a:t>
            </a:r>
            <a:endParaRPr lang="cs-CZ" sz="10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671810" y="927894"/>
            <a:ext cx="162780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Ilustrace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0801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rgbClr val="C89800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27584" y="908720"/>
            <a:ext cx="288031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 a</a:t>
            </a:r>
            <a:r>
              <a:rPr lang="cs-CZ" sz="2800" dirty="0"/>
              <a:t>)</a:t>
            </a:r>
            <a:r>
              <a:rPr lang="cs-CZ" sz="2800" dirty="0" smtClean="0"/>
              <a:t>  </a:t>
            </a:r>
            <a:r>
              <a:rPr lang="cs-CZ" sz="2800" dirty="0"/>
              <a:t>g</a:t>
            </a:r>
            <a:r>
              <a:rPr lang="cs-CZ" sz="2800" dirty="0" smtClean="0"/>
              <a:t>rafika volná</a:t>
            </a:r>
            <a:endParaRPr lang="cs-CZ" sz="28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83567" y="1700808"/>
            <a:ext cx="3705801" cy="224676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Má podobnou funkci jako závěsná plastika nebo malba.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Je to stylizovaný obraz světa, převedený do plochy.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Kresba a malba na dřevo, litografie, dřevoryt, dřevořez, koláže papírové, textilní apod.</a:t>
            </a:r>
          </a:p>
        </p:txBody>
      </p:sp>
      <p:pic>
        <p:nvPicPr>
          <p:cNvPr id="6146" name="Picture 2" descr="C:\Users\Koděrová\Desktop\dum pracovní\ODK\Fotografie26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57" y="378915"/>
            <a:ext cx="4681537" cy="62420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7020272" y="3645024"/>
            <a:ext cx="930883" cy="400110"/>
          </a:xfrm>
          <a:prstGeom prst="rect">
            <a:avLst/>
          </a:prstGeom>
          <a:solidFill>
            <a:srgbClr val="C89800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Archiv autora  </a:t>
            </a:r>
          </a:p>
          <a:p>
            <a:r>
              <a:rPr lang="cs-CZ" sz="1000" b="1" dirty="0"/>
              <a:t> </a:t>
            </a:r>
            <a:r>
              <a:rPr lang="cs-CZ" sz="1000" b="1" dirty="0" smtClean="0"/>
              <a:t>    </a:t>
            </a:r>
            <a:r>
              <a:rPr lang="cs-CZ" sz="800" b="1" dirty="0" smtClean="0"/>
              <a:t>©</a:t>
            </a:r>
            <a:r>
              <a:rPr lang="cs-CZ" sz="1000" b="1" dirty="0" smtClean="0"/>
              <a:t>c.zuk</a:t>
            </a:r>
            <a:endParaRPr lang="cs-CZ" sz="1000" b="1" dirty="0"/>
          </a:p>
        </p:txBody>
      </p:sp>
      <p:pic>
        <p:nvPicPr>
          <p:cNvPr id="6147" name="Picture 3" descr="C:\Users\Koděrová\Desktop\dum pracovní\ODK\100_96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65" y="1564662"/>
            <a:ext cx="6480722" cy="48696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4860032" y="5301208"/>
            <a:ext cx="930883" cy="400110"/>
          </a:xfrm>
          <a:prstGeom prst="rect">
            <a:avLst/>
          </a:prstGeom>
          <a:solidFill>
            <a:srgbClr val="C89800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Archiv autora  </a:t>
            </a:r>
          </a:p>
          <a:p>
            <a:r>
              <a:rPr lang="cs-CZ" sz="1000" b="1" dirty="0"/>
              <a:t> </a:t>
            </a:r>
            <a:r>
              <a:rPr lang="cs-CZ" sz="1000" b="1" dirty="0" smtClean="0"/>
              <a:t>    </a:t>
            </a:r>
            <a:r>
              <a:rPr lang="cs-CZ" sz="800" b="1" dirty="0" smtClean="0"/>
              <a:t>©</a:t>
            </a:r>
            <a:r>
              <a:rPr lang="cs-CZ" sz="1000" b="1" dirty="0" smtClean="0"/>
              <a:t>c.zuk</a:t>
            </a:r>
            <a:endParaRPr lang="cs-CZ" sz="1000" b="1" dirty="0"/>
          </a:p>
        </p:txBody>
      </p:sp>
      <p:pic>
        <p:nvPicPr>
          <p:cNvPr id="6148" name="Picture 4" descr="C:\Users\Koděrová\Desktop\dum pracovní\ODK\návrh- nábytek(koláž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391" y="182257"/>
            <a:ext cx="4578467" cy="643870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6499355" y="1360250"/>
            <a:ext cx="1451800" cy="400110"/>
          </a:xfrm>
          <a:prstGeom prst="rect">
            <a:avLst/>
          </a:prstGeom>
          <a:solidFill>
            <a:srgbClr val="C89800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Koláž nelze kopírovat! Autorská práva:</a:t>
            </a:r>
            <a:r>
              <a:rPr lang="cs-CZ" sz="800" b="1" dirty="0" smtClean="0"/>
              <a:t>©</a:t>
            </a:r>
            <a:r>
              <a:rPr lang="cs-CZ" sz="1000" b="1" dirty="0" smtClean="0"/>
              <a:t>c.zuk</a:t>
            </a:r>
            <a:endParaRPr lang="cs-CZ" sz="10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860032" y="5928372"/>
            <a:ext cx="93088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78601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animBg="1"/>
      <p:bldP spid="11" grpId="0" animBg="1"/>
      <p:bldP spid="13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581</Words>
  <Application>Microsoft Office PowerPoint</Application>
  <PresentationFormat>Předvádění na obrazovce (4:3)</PresentationFormat>
  <Paragraphs>145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c.zuk</dc:creator>
  <cp:lastModifiedBy>c.zuk</cp:lastModifiedBy>
  <cp:revision>51</cp:revision>
  <dcterms:created xsi:type="dcterms:W3CDTF">2014-04-26T08:04:55Z</dcterms:created>
  <dcterms:modified xsi:type="dcterms:W3CDTF">2014-04-26T21:54:54Z</dcterms:modified>
</cp:coreProperties>
</file>