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8" r:id="rId5"/>
    <p:sldId id="265" r:id="rId6"/>
    <p:sldId id="263" r:id="rId7"/>
    <p:sldId id="272" r:id="rId8"/>
    <p:sldId id="271" r:id="rId9"/>
    <p:sldId id="273" r:id="rId10"/>
    <p:sldId id="264" r:id="rId11"/>
    <p:sldId id="270" r:id="rId12"/>
    <p:sldId id="266" r:id="rId13"/>
    <p:sldId id="274" r:id="rId14"/>
    <p:sldId id="262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05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0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5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1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1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96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9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1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2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81C8-8C1A-487F-9DC7-1716BB1F9E09}" type="datetimeFigureOut">
              <a:rPr lang="cs-CZ" smtClean="0"/>
              <a:t>26. 4. 2014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DB6A-22E1-493A-B05D-A69A4C89F9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13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4053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</a:t>
                      </a:r>
                      <a:r>
                        <a:rPr lang="cs-CZ" sz="1100" dirty="0" smtClean="0">
                          <a:effectLst/>
                          <a:latin typeface="Calibri"/>
                        </a:rPr>
                        <a:t>27_08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Techniky kresby a malby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 Kreslířské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 malířské potřeby -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12.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technikami kresby a malby, s materiály a výtvarnými potřebami, s  odborným názvoslovím předmětu Odborné kreslení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15847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7170" name="Picture 2" descr="C:\Users\Koděrová\Desktop\dum pracovní\ODK\pomůcky, nástroje\100_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36" y="211697"/>
            <a:ext cx="4759424" cy="633399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</p:pic>
      <p:sp>
        <p:nvSpPr>
          <p:cNvPr id="9" name="TextovéPole 8"/>
          <p:cNvSpPr txBox="1"/>
          <p:nvPr/>
        </p:nvSpPr>
        <p:spPr>
          <a:xfrm>
            <a:off x="7524328" y="518724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7171" name="Picture 3" descr="C:\Users\Koděrová\Desktop\dum pracovní\ODK\pomůcky, nástroje\101_0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971"/>
            <a:ext cx="4895819" cy="65155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161979" y="448211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35696" y="5110298"/>
            <a:ext cx="309634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Napínání plátna do rámu chce své umění a zkušenosti.</a:t>
            </a:r>
            <a:endParaRPr lang="cs-CZ" dirty="0"/>
          </a:p>
        </p:txBody>
      </p:sp>
      <p:pic>
        <p:nvPicPr>
          <p:cNvPr id="7172" name="Picture 4" descr="C:\Users\Koděrová\Desktop\dum pracovní\ODK\pomůcky, nástroje\101_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687"/>
            <a:ext cx="8685881" cy="63000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949740" y="3026355"/>
            <a:ext cx="9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©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c.zuk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231096" y="5210437"/>
            <a:ext cx="930883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002060"/>
                </a:solidFill>
              </a:rPr>
              <a:t>Zde uvedené obrazy - archiv autora  </a:t>
            </a:r>
          </a:p>
          <a:p>
            <a:pPr algn="ctr"/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4099" name="Picture 3" descr="C:\Users\Koděrová\Desktop\dum pracovní\ODK\100_9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6" y="988255"/>
            <a:ext cx="7333228" cy="55102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oděrová\Desktop\dum pracovní\AR\0c1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13" y="988255"/>
            <a:ext cx="4004491" cy="5329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39552" y="403480"/>
            <a:ext cx="5255630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Provázky na plastickou malbu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4777081" y="4359006"/>
            <a:ext cx="9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©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c.zuk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31640" y="625012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90591" y="573325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88246" y="1700808"/>
            <a:ext cx="300769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 olejomalbě se dá využít přírodní – napuštěný fermeží, nebo umělá lýka – bez napouštěcích roztoků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2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21740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8194" name="Picture 2" descr="C:\Users\Koděrová\Desktop\dum pracovní\ODK\100_8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7" y="538074"/>
            <a:ext cx="7671821" cy="57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7544" y="328503"/>
            <a:ext cx="3458852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Ostatní nástroje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28598" y="1205665"/>
            <a:ext cx="4536504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Dřevořez, dřevoryt - dláta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3420416"/>
            <a:ext cx="3701008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Prodávají se v sadách nebo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po kusech.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Podle ceny s kvalitním ostřím, tvarem i násadou.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664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620890"/>
            <a:ext cx="2603242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linoryt - rydla</a:t>
            </a:r>
            <a:endParaRPr lang="cs-CZ" sz="3200" dirty="0"/>
          </a:p>
        </p:txBody>
      </p:sp>
      <p:pic>
        <p:nvPicPr>
          <p:cNvPr id="9218" name="Picture 2" descr="C:\Users\Koděrová\Desktop\dum pracovní\ODK\pomůcky, nástroje\100_9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8453"/>
            <a:ext cx="4539107" cy="60407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308304" y="489424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43608" y="2102520"/>
            <a:ext cx="273630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Prodávaná v sadách, nebo v jednom rydle v násadě dutý zásobník s 5 – rozmanitými hroty.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Kvalita násady, nožů – tvary hrotů jsou závislé na značce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rydel.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4632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6206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838" y="1163608"/>
            <a:ext cx="601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Vyrob z kartonu barevný rám pro tebou vytvořený obrázek s motivem krajiny: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28838" y="2099379"/>
            <a:ext cx="3499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formát A4 namaluj jednoduchou krajinu (vodovými </a:t>
            </a:r>
          </a:p>
          <a:p>
            <a:r>
              <a:rPr lang="cs-CZ" dirty="0"/>
              <a:t> </a:t>
            </a:r>
            <a:r>
              <a:rPr lang="cs-CZ" dirty="0" smtClean="0"/>
              <a:t>    barvami, temperou nebo </a:t>
            </a:r>
          </a:p>
          <a:p>
            <a:r>
              <a:rPr lang="cs-CZ" dirty="0"/>
              <a:t> </a:t>
            </a:r>
            <a:r>
              <a:rPr lang="cs-CZ" dirty="0" smtClean="0"/>
              <a:t>    pastelkami, akvarelem apod.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čtvrtku předkresli slabě tužkou motiv a pak vybarvi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i </a:t>
            </a:r>
            <a:r>
              <a:rPr lang="cs-CZ" dirty="0" smtClean="0"/>
              <a:t>s pozadím. Můžeš pracovat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podle </a:t>
            </a:r>
            <a:r>
              <a:rPr lang="cs-CZ" dirty="0" smtClean="0"/>
              <a:t>předlohy.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 dvou barev kartonu vyřízni rámečky a obraz zarámuj, dbej na přesnost rámování a výřez z kartonu (karton lze vystřihnout nůžkami).</a:t>
            </a:r>
            <a:endParaRPr lang="cs-CZ" dirty="0"/>
          </a:p>
        </p:txBody>
      </p:sp>
      <p:pic>
        <p:nvPicPr>
          <p:cNvPr id="10242" name="Picture 2" descr="C:\Users\Koděrová\Desktop\dum pracovní\ODK\100_9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60" y="2099379"/>
            <a:ext cx="3646920" cy="29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295418" y="522920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7244001" y="1704630"/>
            <a:ext cx="9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</p:spTree>
    <p:extLst>
      <p:ext uri="{BB962C8B-B14F-4D97-AF65-F5344CB8AC3E}">
        <p14:creationId xmlns:p14="http://schemas.microsoft.com/office/powerpoint/2010/main" val="3197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88640"/>
            <a:ext cx="8885290" cy="648044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 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2621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090" y="440668"/>
            <a:ext cx="8640960" cy="5580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397178" y="908720"/>
            <a:ext cx="6264696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Odborné kreslení</a:t>
            </a:r>
            <a:endParaRPr lang="cs-CZ" sz="60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1"/>
          <p:cNvSpPr txBox="1"/>
          <p:nvPr/>
        </p:nvSpPr>
        <p:spPr>
          <a:xfrm>
            <a:off x="1079441" y="3684510"/>
            <a:ext cx="6840760" cy="15696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reslířské a malířské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       potřeby - 7</a:t>
            </a:r>
            <a:endParaRPr lang="cs-CZ" sz="4800" i="0" u="none" strike="noStrike" kern="1200" cap="none" spc="0" baseline="0" dirty="0">
              <a:solidFill>
                <a:srgbClr val="7030A0"/>
              </a:solidFill>
              <a:uFillTx/>
              <a:latin typeface="Comic Sans MS" pitchFamily="66" charset="0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9" name="TextovéPole 1"/>
          <p:cNvSpPr txBox="1"/>
          <p:nvPr/>
        </p:nvSpPr>
        <p:spPr>
          <a:xfrm>
            <a:off x="2622178" y="1959168"/>
            <a:ext cx="4186784" cy="1446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   </a:t>
            </a:r>
            <a:r>
              <a:rPr lang="cs-C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Techniky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kresby a malby</a:t>
            </a:r>
            <a:endParaRPr lang="cs-CZ" sz="44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Tempus Sans ITC" pitchFamily="82"/>
            </a:endParaRPr>
          </a:p>
        </p:txBody>
      </p:sp>
    </p:spTree>
    <p:extLst>
      <p:ext uri="{BB962C8B-B14F-4D97-AF65-F5344CB8AC3E}">
        <p14:creationId xmlns:p14="http://schemas.microsoft.com/office/powerpoint/2010/main" val="10011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" y="94680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256" y="40032"/>
            <a:ext cx="9022164" cy="674136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99" y="234882"/>
            <a:ext cx="8469858" cy="63643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510363" y="692696"/>
            <a:ext cx="583264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/>
              <a:t> </a:t>
            </a:r>
            <a:r>
              <a:rPr lang="cs-CZ" sz="3600" b="1" dirty="0" smtClean="0"/>
              <a:t>Kreslířské a malířské potřeby  </a:t>
            </a:r>
            <a:endParaRPr lang="cs-CZ" sz="36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99592" y="4163132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74702"/>
            <a:ext cx="8525544" cy="6597352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1" y="1052736"/>
            <a:ext cx="6912768" cy="492209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0"/>
          </a:effectLst>
          <a:extLst/>
        </p:spPr>
      </p:pic>
      <p:sp>
        <p:nvSpPr>
          <p:cNvPr id="12" name="TextovéPole 11"/>
          <p:cNvSpPr txBox="1"/>
          <p:nvPr/>
        </p:nvSpPr>
        <p:spPr>
          <a:xfrm>
            <a:off x="195834" y="329448"/>
            <a:ext cx="86695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Ostatní potřeby a pomůcky pro různé výtvarné techniky  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20272" y="5708295"/>
            <a:ext cx="93088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3813" y="498951"/>
            <a:ext cx="2880320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Malířské stojany</a:t>
            </a:r>
            <a:endParaRPr lang="cs-CZ" sz="2800" dirty="0"/>
          </a:p>
        </p:txBody>
      </p:sp>
      <p:pic>
        <p:nvPicPr>
          <p:cNvPr id="1026" name="Picture 2" descr="C:\Users\Koděrová\Desktop\dum pracovní\ODK\pomůcky, nástroje\x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60" y="332656"/>
            <a:ext cx="3733564" cy="61967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01888" y="2153748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Vysoký je cca. 180 cm.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Je oboustranný, z jedné strany opěrná plocha na rámové obrazy, z druhé posuvná deska polohovací pro připevnění papírů do velikosti formátu A1.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01888" y="1271232"/>
            <a:ext cx="2880320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Ateliérový stojan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470829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5364088" y="1969082"/>
            <a:ext cx="9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</p:spTree>
    <p:extLst>
      <p:ext uri="{BB962C8B-B14F-4D97-AF65-F5344CB8AC3E}">
        <p14:creationId xmlns:p14="http://schemas.microsoft.com/office/powerpoint/2010/main" val="8111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build="p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171128"/>
            <a:ext cx="8813576" cy="659735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95736" y="426248"/>
            <a:ext cx="3238064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Nízký stojan „áčko“</a:t>
            </a:r>
            <a:endParaRPr lang="cs-CZ" sz="2800" dirty="0"/>
          </a:p>
        </p:txBody>
      </p:sp>
      <p:pic>
        <p:nvPicPr>
          <p:cNvPr id="2050" name="Picture 2" descr="C:\Users\Koděrová\Desktop\dum pracovní\ODK\výstava školy 2006-instalovaly aranžérky  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6544"/>
            <a:ext cx="3474666" cy="62128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91963" y="3190736"/>
            <a:ext cx="930883" cy="2462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4263" y="1153431"/>
            <a:ext cx="2448272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Stolní stojany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14768" y="1061243"/>
            <a:ext cx="1981368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Má polohovací držák na desky,</a:t>
            </a:r>
          </a:p>
          <a:p>
            <a:r>
              <a:rPr lang="cs-CZ" dirty="0" smtClean="0"/>
              <a:t>je vysoký 110cm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3845" y="1772816"/>
            <a:ext cx="2843168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Má polohovací opěrný </a:t>
            </a:r>
          </a:p>
          <a:p>
            <a:r>
              <a:rPr lang="cs-CZ" dirty="0" smtClean="0"/>
              <a:t>a úchytný systém na desky, je vysoký 50 - 70cm</a:t>
            </a:r>
          </a:p>
        </p:txBody>
      </p:sp>
      <p:pic>
        <p:nvPicPr>
          <p:cNvPr id="2051" name="Picture 3" descr="C:\Users\Koděrová\Desktop\dum pracovní\ODK\pomůcky, nástroje\100_88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3" y="2852936"/>
            <a:ext cx="4461095" cy="33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974810" y="381299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673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4263" y="630211"/>
            <a:ext cx="2448272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Polní stojany</a:t>
            </a:r>
            <a:endParaRPr lang="cs-CZ" sz="2800" dirty="0"/>
          </a:p>
        </p:txBody>
      </p:sp>
      <p:pic>
        <p:nvPicPr>
          <p:cNvPr id="3075" name="Picture 3" descr="C:\Users\Koděrová\Desktop\dum pracovní\ODK\pomůcky, nástroje\100_8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7656"/>
            <a:ext cx="2945048" cy="58242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980628" y="573325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3078" name="Picture 6" descr="C:\Users\Koděrová\Desktop\dum pracovní\ODK\pomůcky, nástroje\100_889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451"/>
            <a:ext cx="1357618" cy="62399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93279" y="624170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53952" y="1712127"/>
            <a:ext cx="3035649" cy="31393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Polohy stojanu se upravují otočnými šrouby, každá noha stojanu může mít vlastní polohu, proto se používá </a:t>
            </a:r>
          </a:p>
          <a:p>
            <a:r>
              <a:rPr lang="cs-CZ" b="1" dirty="0" smtClean="0"/>
              <a:t>k malbě v terénu, poprvé </a:t>
            </a:r>
          </a:p>
          <a:p>
            <a:r>
              <a:rPr lang="cs-CZ" b="1" dirty="0" smtClean="0"/>
              <a:t>se takové stojany objevily </a:t>
            </a:r>
          </a:p>
          <a:p>
            <a:r>
              <a:rPr lang="cs-CZ" b="1" dirty="0" smtClean="0"/>
              <a:t>již v renesančních výtvarných školách, jen dnes kovové šrouby byly původně jen opracovaný dřevěný kolík </a:t>
            </a:r>
          </a:p>
          <a:p>
            <a:r>
              <a:rPr lang="cs-CZ" b="1" dirty="0" smtClean="0"/>
              <a:t>se závitem</a:t>
            </a:r>
            <a:endParaRPr lang="cs-CZ" b="1" dirty="0"/>
          </a:p>
        </p:txBody>
      </p:sp>
      <p:pic>
        <p:nvPicPr>
          <p:cNvPr id="3079" name="Picture 7" descr="C:\Users\Koděrová\Desktop\dum pracovní\ODK\pomůcky, nástroje\101_0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04" y="218938"/>
            <a:ext cx="4834833" cy="64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167860" y="798281"/>
            <a:ext cx="128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Stojan - starý z roku 1949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421170" y="43651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3673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2" grpId="0" build="p" animBg="1"/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502554"/>
            <a:ext cx="3096344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Malířská plátna</a:t>
            </a:r>
            <a:endParaRPr lang="cs-CZ" sz="3200" dirty="0"/>
          </a:p>
        </p:txBody>
      </p:sp>
      <p:pic>
        <p:nvPicPr>
          <p:cNvPr id="5122" name="Picture 2" descr="C:\Users\Koděrová\Desktop\dum pracovní\ODK\100_9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2" y="1118634"/>
            <a:ext cx="7200800" cy="54107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27984" y="506807"/>
            <a:ext cx="3816424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Prodávají se jako metráž, plátno většinou lněné, bavlněné, režné…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Hustota propustnosti nití udává cenu plátna.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Je v rolích šíře 150 cm.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43608" y="173791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4395" y="2454141"/>
            <a:ext cx="4518753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Plátno se natírá šepsem, dříve si malíři natírali plátna plavenou křídou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a rozpuštěným klihem z kostí (dodnes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oblíbeno u profesionálních malířů)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Nebo se prodává již orámované a zcela připravené pro malbu v klasických rozměrech od formátu A5 do A1.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880437" y="5373216"/>
            <a:ext cx="98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10000"/>
                  </a:schemeClr>
                </a:solidFill>
              </a:rPr>
              <a:t>©</a:t>
            </a:r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c.zuk </a:t>
            </a:r>
          </a:p>
        </p:txBody>
      </p:sp>
      <p:pic>
        <p:nvPicPr>
          <p:cNvPr id="5123" name="Picture 3" descr="C:\Users\Koděrová\Desktop\dum pracovní\ODK\pomůcky, nástroje\101_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0327" y="-644308"/>
            <a:ext cx="6062200" cy="80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660232" y="56194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615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0" grpId="0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502554"/>
            <a:ext cx="3096344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Rámy a rámečky</a:t>
            </a:r>
            <a:endParaRPr lang="cs-CZ" sz="3200" dirty="0"/>
          </a:p>
        </p:txBody>
      </p:sp>
      <p:pic>
        <p:nvPicPr>
          <p:cNvPr id="6146" name="Picture 2" descr="C:\Users\Koděrová\Desktop\dum pracovní\ODK\pomůcky, nástroje\100_0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9" y="1395837"/>
            <a:ext cx="3857402" cy="51335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děrová\Desktop\dum pracovní\ODK\pomůcky, nástroje\100_0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64" y="661370"/>
            <a:ext cx="4316504" cy="57445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059832" y="13958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7939" y="6282799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63688" y="1542513"/>
            <a:ext cx="4032448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Dřevěné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Plastové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Dřevěné s plastickým vzorem ze sádry a tmelů – napodobení historických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Skleněné (méně využívané – dnes již jako podoba klippartu = celoplošné zasklení obrazu)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7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742</Words>
  <Application>Microsoft Office PowerPoint</Application>
  <PresentationFormat>Předvádění na obrazovce (4:3)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39</cp:revision>
  <dcterms:created xsi:type="dcterms:W3CDTF">2014-04-22T11:41:20Z</dcterms:created>
  <dcterms:modified xsi:type="dcterms:W3CDTF">2014-04-26T20:01:18Z</dcterms:modified>
</cp:coreProperties>
</file>