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70" r:id="rId4"/>
    <p:sldId id="269" r:id="rId5"/>
    <p:sldId id="266" r:id="rId6"/>
    <p:sldId id="262" r:id="rId7"/>
    <p:sldId id="267" r:id="rId8"/>
    <p:sldId id="265" r:id="rId9"/>
    <p:sldId id="273" r:id="rId10"/>
    <p:sldId id="260" r:id="rId11"/>
    <p:sldId id="276" r:id="rId12"/>
    <p:sldId id="257" r:id="rId13"/>
    <p:sldId id="258" r:id="rId14"/>
    <p:sldId id="274" r:id="rId15"/>
    <p:sldId id="268" r:id="rId16"/>
    <p:sldId id="263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B3F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41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652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58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464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8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97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1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18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56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79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3965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865A-EFDE-4848-8911-E8B9AC1AC944}" type="datetimeFigureOut">
              <a:rPr lang="cs-CZ" smtClean="0"/>
              <a:t>26. 4. 2014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E60B-71CE-454E-BAB8-101A459993D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197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1" cy="6552456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404664"/>
            <a:ext cx="7560840" cy="5616624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19493"/>
              </p:ext>
            </p:extLst>
          </p:nvPr>
        </p:nvGraphicFramePr>
        <p:xfrm>
          <a:off x="724449" y="980728"/>
          <a:ext cx="7713973" cy="3615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584"/>
                <a:gridCol w="1870784"/>
                <a:gridCol w="820898"/>
                <a:gridCol w="237628"/>
                <a:gridCol w="129311"/>
                <a:gridCol w="993718"/>
                <a:gridCol w="1058525"/>
                <a:gridCol w="1058525"/>
              </a:tblGrid>
              <a:tr h="109374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Obchodní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akademie a Střední odborná škola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gen. F. Fajtla,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Louny,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p. o., Osvoboditelů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380, Louny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projektu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CZ.1.07/1.5.00/34.0052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Číslo sady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effectLst/>
                        </a:rPr>
                        <a:t>Číslo DUM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effectLst/>
                          <a:latin typeface="Calibri"/>
                        </a:rPr>
                        <a:t>3.2._27_07</a:t>
                      </a:r>
                      <a:endParaRPr lang="cs-CZ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528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Předmět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Tematický okruh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Techniky kresby a malby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- Kreslířské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a malířské potřeby - 6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Název materiálu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Odborné</a:t>
                      </a:r>
                      <a:r>
                        <a:rPr lang="cs-CZ" sz="1100" b="1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kreslení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Autor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Zuzana Koděrová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Datum tvorby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11. 2013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Ročník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ARR 1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77083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Anotace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Žáci jsou v prezentaci  seznámeni s technikami kresby a malby, s materiály a výtvarnými potřebami, s  odborným názvoslovím předmětu Odborné kreslení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37611"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Metodický pokyn:</a:t>
                      </a:r>
                      <a:r>
                        <a:rPr lang="cs-CZ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   </a:t>
                      </a: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prezentace, výklad s pracovním listem pro žáky                     cílová skupina žáků: 16 – 19 let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Obrázek 2" descr="http://mail.centrum.cz/download.php?bid=000058f52b655bb40200d5c9&amp;idx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20" y="1148701"/>
            <a:ext cx="3275496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1" descr="http://mail.centrum.cz/download.php?bid=000058f52b655bb40200d5c9&amp;idx=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015" y="1196752"/>
            <a:ext cx="805474" cy="81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4449" y="5157190"/>
            <a:ext cx="7735983" cy="6924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300" b="1" i="1" dirty="0" smtClean="0"/>
              <a:t> Autorem </a:t>
            </a:r>
            <a:r>
              <a:rPr lang="cs-CZ" sz="1300" b="1" i="1" dirty="0"/>
              <a:t>materiálu a všech jeho </a:t>
            </a:r>
            <a:r>
              <a:rPr lang="cs-CZ" sz="1300" b="1" i="1" dirty="0" smtClean="0"/>
              <a:t>částí, není-li uvedeno jinak, je Zuzana Koděrová.      </a:t>
            </a:r>
          </a:p>
          <a:p>
            <a:r>
              <a:rPr lang="cs-CZ" sz="1300" b="1" i="1" dirty="0" smtClean="0"/>
              <a:t>Dostupné </a:t>
            </a:r>
            <a:r>
              <a:rPr lang="cs-CZ" sz="1300" b="1" i="1" dirty="0"/>
              <a:t>z Metodického portálu www.rvp.cz, ISSN: 1802-4785. Provozuje Národní ústav pro vzdělávání, </a:t>
            </a:r>
            <a:r>
              <a:rPr lang="cs-CZ" sz="1300" b="1" i="1" dirty="0" smtClean="0"/>
              <a:t>      školské </a:t>
            </a:r>
            <a:r>
              <a:rPr lang="cs-CZ" sz="1300" b="1" i="1" dirty="0"/>
              <a:t>poradenské zařízení a zařízení pro další vzdělávání pedagogických </a:t>
            </a:r>
            <a:r>
              <a:rPr lang="cs-CZ" sz="1300" b="1" i="1" dirty="0" smtClean="0"/>
              <a:t>pracovníků (NÚV</a:t>
            </a:r>
            <a:r>
              <a:rPr lang="cs-CZ" sz="1300" b="1" i="1" dirty="0"/>
              <a:t>).“ </a:t>
            </a:r>
          </a:p>
        </p:txBody>
      </p:sp>
      <p:sp>
        <p:nvSpPr>
          <p:cNvPr id="9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23193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-324544" y="198904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064632" y="5473029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5122" name="Picture 2" descr="C:\Users\Koděrová\Desktop\dum pracovní\ODK\pomůcky, nástroje\100_96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39" y="715627"/>
            <a:ext cx="7737134" cy="581376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11560" y="449958"/>
            <a:ext cx="2548038" cy="46166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airbrush pistole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292080" y="1196752"/>
            <a:ext cx="2459124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Velikost hrotu pistolí určuje hustotu i šířku rozstřiku barvy</a:t>
            </a:r>
          </a:p>
        </p:txBody>
      </p:sp>
      <p:pic>
        <p:nvPicPr>
          <p:cNvPr id="5123" name="Picture 3" descr="C:\Users\Koděrová\Desktop\dum pracovní\ODK\pomůcky, nástroje\100_9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05" y="1196752"/>
            <a:ext cx="7884305" cy="517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6228184" y="3781773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5125" name="Picture 5" descr="C:\Users\Koděrová\Desktop\dum pracovní\ODK\pomůcky, nástroje\100_96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46" y="143692"/>
            <a:ext cx="5054704" cy="645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687038" y="1060238"/>
            <a:ext cx="4605042" cy="2721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52564" y="1943951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Pomocný stojánek </a:t>
            </a:r>
          </a:p>
          <a:p>
            <a:r>
              <a:rPr lang="cs-CZ" sz="2800" b="1" dirty="0" smtClean="0"/>
              <a:t>na odkládání nástroje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098054" y="570974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16867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/>
      <p:bldP spid="2" grpId="0" animBg="1"/>
      <p:bldP spid="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6147" name="Picture 3" descr="C:\Users\Koděrová\Desktop\dum pracovní\ODK\pomůcky, nástroje\100_9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528"/>
            <a:ext cx="5544616" cy="64075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3414072" y="6039206"/>
            <a:ext cx="1013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93204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89808" y="426448"/>
            <a:ext cx="264110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Maskovací fólie </a:t>
            </a:r>
          </a:p>
          <a:p>
            <a:r>
              <a:rPr lang="cs-CZ" sz="2400" b="1" dirty="0" smtClean="0"/>
              <a:t>v rolích – 1m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889808" y="1397967"/>
            <a:ext cx="2641104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Pistole s náplní barvy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312336" y="3788131"/>
            <a:ext cx="2304256" cy="2677656"/>
          </a:xfrm>
          <a:prstGeom prst="rect">
            <a:avLst/>
          </a:prstGeom>
          <a:solidFill>
            <a:srgbClr val="66FF33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Maskovací  nátěrová guma – rychle schne, dá se používat vícekrát s konkrétním motivem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32466" y="1835537"/>
            <a:ext cx="160370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Rezervní nádobky</a:t>
            </a:r>
          </a:p>
          <a:p>
            <a:r>
              <a:rPr lang="cs-CZ" sz="2400" b="1" dirty="0" smtClean="0"/>
              <a:t>k pistolím</a:t>
            </a:r>
            <a:endParaRPr lang="cs-CZ" sz="2400" b="1" dirty="0"/>
          </a:p>
        </p:txBody>
      </p:sp>
      <p:cxnSp>
        <p:nvCxnSpPr>
          <p:cNvPr id="11" name="Přímá spojnice se šipkou 10"/>
          <p:cNvCxnSpPr>
            <a:stCxn id="7" idx="1"/>
          </p:cNvCxnSpPr>
          <p:nvPr/>
        </p:nvCxnSpPr>
        <p:spPr>
          <a:xfrm flipH="1">
            <a:off x="1619672" y="841947"/>
            <a:ext cx="4270136" cy="786853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2483768" y="1813466"/>
            <a:ext cx="3408744" cy="3313493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2699792" y="1835537"/>
            <a:ext cx="3185824" cy="1634675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>
            <a:stCxn id="15" idx="3"/>
          </p:cNvCxnSpPr>
          <p:nvPr/>
        </p:nvCxnSpPr>
        <p:spPr>
          <a:xfrm flipV="1">
            <a:off x="2636168" y="2228964"/>
            <a:ext cx="1791816" cy="206738"/>
          </a:xfrm>
          <a:prstGeom prst="straightConnector1">
            <a:avLst/>
          </a:prstGeom>
          <a:ln w="762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3100028" y="1835537"/>
            <a:ext cx="3212308" cy="3168311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0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7170" name="Picture 2" descr="C:\Users\Koděrová\Desktop\dum pracovní\ODK\pomůcky, nástroje\0c1 (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55" y="714705"/>
            <a:ext cx="8776282" cy="59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825192" y="603150"/>
            <a:ext cx="489682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další pomůcky a nástroje</a:t>
            </a:r>
            <a:endParaRPr lang="cs-CZ" sz="32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97044" y="1349152"/>
            <a:ext cx="3096344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Plastické gumy</a:t>
            </a:r>
            <a:endParaRPr lang="cs-CZ" sz="32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42570" y="2298765"/>
            <a:ext cx="2459124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plastické gumy </a:t>
            </a:r>
          </a:p>
          <a:p>
            <a:r>
              <a:rPr lang="cs-CZ" sz="2000" b="1" dirty="0" smtClean="0"/>
              <a:t>pro korekturu kresbu tužkami, uhlem, rudkou apod.</a:t>
            </a:r>
            <a:endParaRPr lang="cs-CZ" sz="20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016848" y="4017374"/>
            <a:ext cx="2459124" cy="10156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Speciální plastické gumy pro korekturu perokresby</a:t>
            </a:r>
            <a:endParaRPr lang="cs-CZ" sz="20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7891874" y="602128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7171" name="Picture 3" descr="C:\Users\Koděrová\Desktop\dum pracovní\ODK\pomůcky, nástroje\100_96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80625">
            <a:off x="4622793" y="1155465"/>
            <a:ext cx="4102835" cy="308291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012160" y="2964321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977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  <p:bldP spid="17" grpId="0" animBg="1"/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37632" y="171127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8194" name="Picture 2" descr="C:\Users\Koděrová\Desktop\dum pracovní\ODK\pomůcky, nástroje\100_9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4065"/>
            <a:ext cx="7973645" cy="59914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8200" y="5466710"/>
            <a:ext cx="2664296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Ořezávátka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751698" y="5805264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16632" y="376528"/>
            <a:ext cx="7900507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/>
              <a:t> </a:t>
            </a:r>
            <a:r>
              <a:rPr lang="cs-CZ" sz="3200" b="1" dirty="0" smtClean="0"/>
              <a:t>Další pomůcky a nástroje pro různé techniky  </a:t>
            </a:r>
            <a:endParaRPr lang="cs-CZ" sz="32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745803" y="2528029"/>
            <a:ext cx="2376264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Elektrická na klasické baterie – e. články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012160" y="3326760"/>
            <a:ext cx="2204979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Standartní pro ruční ořez tuh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82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75021" y="566272"/>
            <a:ext cx="2738852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Lepící pásky</a:t>
            </a:r>
            <a:endParaRPr lang="cs-CZ" sz="3200" dirty="0"/>
          </a:p>
        </p:txBody>
      </p:sp>
      <p:pic>
        <p:nvPicPr>
          <p:cNvPr id="9218" name="Picture 2" descr="C:\Users\Koděrová\Desktop\dum pracovní\ODK\pomůcky, nástroje\100_96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37" y="592560"/>
            <a:ext cx="4347614" cy="578594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524328" y="6021288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9219" name="Picture 3" descr="C:\Users\Koděrová\Desktop\dum pracovní\ODK\pomůcky, nástroje\100_96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012" y="2143139"/>
            <a:ext cx="4690623" cy="352458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059832" y="558924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5554960"/>
            <a:ext cx="2162787" cy="92333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Papírová se používá </a:t>
            </a:r>
          </a:p>
          <a:p>
            <a:r>
              <a:rPr lang="cs-CZ" dirty="0" smtClean="0"/>
              <a:t>k přichycení papíru </a:t>
            </a:r>
          </a:p>
          <a:p>
            <a:r>
              <a:rPr lang="cs-CZ" dirty="0" smtClean="0"/>
              <a:t>na malířský stojan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480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899592" y="6206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Pracovní list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28838" y="1163608"/>
            <a:ext cx="6019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chemeClr val="accent1">
                    <a:lumMod val="75000"/>
                  </a:schemeClr>
                </a:solidFill>
              </a:rPr>
              <a:t>Namaluj pomocí techniky stříkání barvy barevný obraz:  </a:t>
            </a:r>
            <a:endParaRPr lang="cs-CZ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99592" y="1803121"/>
            <a:ext cx="349914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formát A4 namaluj barevnou  kompozici (jakýkoli motiv).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 čtvrtku předkresli slabě tužkou složitější motiv a pak jej vyřež jako šablonu pro stříkání barvou.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Přes šablonu nastříkej motiv </a:t>
            </a:r>
          </a:p>
          <a:p>
            <a:r>
              <a:rPr lang="cs-CZ" dirty="0"/>
              <a:t> </a:t>
            </a:r>
            <a:r>
              <a:rPr lang="cs-CZ" dirty="0" smtClean="0"/>
              <a:t>     na další prázdnou čtvrtku a pak</a:t>
            </a:r>
          </a:p>
          <a:p>
            <a:r>
              <a:rPr lang="cs-CZ" dirty="0"/>
              <a:t> </a:t>
            </a:r>
            <a:r>
              <a:rPr lang="cs-CZ" dirty="0" smtClean="0"/>
              <a:t>     domaluj, dobarvi podle své </a:t>
            </a:r>
          </a:p>
          <a:p>
            <a:r>
              <a:rPr lang="cs-CZ" dirty="0"/>
              <a:t> </a:t>
            </a:r>
            <a:r>
              <a:rPr lang="cs-CZ" dirty="0" smtClean="0"/>
              <a:t>     fantazie, aniž by se jakkoli </a:t>
            </a:r>
          </a:p>
          <a:p>
            <a:r>
              <a:rPr lang="cs-CZ" dirty="0"/>
              <a:t> </a:t>
            </a:r>
            <a:r>
              <a:rPr lang="cs-CZ" dirty="0" smtClean="0"/>
              <a:t>     poškodil nastříkaný motiv přes  </a:t>
            </a:r>
          </a:p>
          <a:p>
            <a:r>
              <a:rPr lang="cs-CZ" dirty="0"/>
              <a:t> </a:t>
            </a:r>
            <a:r>
              <a:rPr lang="cs-CZ" dirty="0" smtClean="0"/>
              <a:t>     šablonu, pouze dorovnej </a:t>
            </a:r>
          </a:p>
          <a:p>
            <a:r>
              <a:rPr lang="cs-CZ" dirty="0"/>
              <a:t> </a:t>
            </a:r>
            <a:r>
              <a:rPr lang="cs-CZ" dirty="0" smtClean="0"/>
              <a:t>     nesrovnalosti, popř. dotvoř </a:t>
            </a:r>
          </a:p>
          <a:p>
            <a:r>
              <a:rPr lang="cs-CZ" dirty="0"/>
              <a:t> </a:t>
            </a:r>
            <a:r>
              <a:rPr lang="cs-CZ" dirty="0" smtClean="0"/>
              <a:t>     okolí šablony jiným motivem.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Barvu stříkej štětcem přes prsty.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948264" y="5823475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6" name="Picture 2" descr="C:\Users\Koděrová\Desktop\dum pracovní\ODK\Fotografie28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674" y="1678946"/>
            <a:ext cx="3147742" cy="41969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8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5" y="188640"/>
            <a:ext cx="8885290" cy="6480448"/>
          </a:xfrm>
          <a:solidFill>
            <a:srgbClr val="F4F9AD"/>
          </a:solidFill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755576" y="548680"/>
            <a:ext cx="3600400" cy="88007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                   </a:t>
            </a:r>
            <a:endParaRPr lang="cs-CZ" sz="7200" b="1" dirty="0">
              <a:solidFill>
                <a:srgbClr val="002060"/>
              </a:solidFill>
            </a:endParaRPr>
          </a:p>
          <a:p>
            <a:r>
              <a:rPr lang="cs-CZ" sz="4800" b="1" dirty="0">
                <a:solidFill>
                  <a:srgbClr val="002060"/>
                </a:solidFill>
              </a:rPr>
              <a:t> </a:t>
            </a:r>
            <a:r>
              <a:rPr lang="cs-CZ" sz="4800" b="1" dirty="0" smtClean="0">
                <a:solidFill>
                  <a:srgbClr val="002060"/>
                </a:solidFill>
              </a:rPr>
              <a:t>   </a:t>
            </a:r>
            <a:r>
              <a:rPr lang="cs-CZ" sz="5400" b="1" dirty="0" smtClean="0">
                <a:solidFill>
                  <a:srgbClr val="002060"/>
                </a:solidFill>
              </a:rPr>
              <a:t>   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565116" y="1628800"/>
            <a:ext cx="6478468" cy="78296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 smtClean="0">
                <a:solidFill>
                  <a:srgbClr val="FFFF00"/>
                </a:solidFill>
                <a:latin typeface="Adobe Garamond Pro Bold" pitchFamily="18" charset="-18"/>
              </a:rPr>
              <a:t>   Použitá literatura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580316" y="2780927"/>
            <a:ext cx="6463268" cy="60939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cs-CZ" sz="1400" b="1" dirty="0" smtClean="0">
                <a:solidFill>
                  <a:srgbClr val="FFFF00"/>
                </a:solidFill>
              </a:rPr>
              <a:t>archiv </a:t>
            </a:r>
            <a:r>
              <a:rPr lang="cs-CZ" sz="1400" b="1" dirty="0">
                <a:solidFill>
                  <a:srgbClr val="FFFF00"/>
                </a:solidFill>
              </a:rPr>
              <a:t>autora, KODĚROVÁ, </a:t>
            </a:r>
            <a:r>
              <a:rPr lang="cs-CZ" sz="1400" b="1" dirty="0" smtClean="0">
                <a:solidFill>
                  <a:srgbClr val="FFFF00"/>
                </a:solidFill>
              </a:rPr>
              <a:t>Zuzana. : </a:t>
            </a:r>
            <a:r>
              <a:rPr lang="cs-CZ" sz="1400" b="1" i="1" dirty="0">
                <a:solidFill>
                  <a:srgbClr val="FFFF00"/>
                </a:solidFill>
              </a:rPr>
              <a:t>fotografie</a:t>
            </a:r>
            <a:r>
              <a:rPr lang="cs-CZ" sz="1400" b="1" dirty="0">
                <a:solidFill>
                  <a:srgbClr val="FFFF00"/>
                </a:solidFill>
              </a:rPr>
              <a:t>: </a:t>
            </a:r>
            <a:r>
              <a:rPr lang="cs-CZ" sz="1400" b="1" i="1" dirty="0">
                <a:solidFill>
                  <a:srgbClr val="FFFF00"/>
                </a:solidFill>
              </a:rPr>
              <a:t>galerie </a:t>
            </a:r>
            <a:r>
              <a:rPr lang="cs-CZ" sz="1400" b="1" dirty="0">
                <a:solidFill>
                  <a:srgbClr val="FFFF00"/>
                </a:solidFill>
              </a:rPr>
              <a:t>©</a:t>
            </a:r>
            <a:r>
              <a:rPr lang="cs-CZ" sz="1400" dirty="0"/>
              <a:t> </a:t>
            </a:r>
            <a:r>
              <a:rPr lang="cs-CZ" sz="1400" b="1" i="1" dirty="0" smtClean="0">
                <a:solidFill>
                  <a:srgbClr val="FFFF00"/>
                </a:solidFill>
              </a:rPr>
              <a:t>c.zuk  2000-2014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Autorem fotografií, není-li uvedeno jinak, je Zuzana Koděrová. Autor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(Zuzana Koděrová) souhlasí s </a:t>
            </a:r>
            <a:r>
              <a:rPr lang="cs-CZ" sz="1400" b="1" dirty="0">
                <a:solidFill>
                  <a:srgbClr val="FFFF00"/>
                </a:solidFill>
                <a:latin typeface="Times New Roman" pitchFamily="18" charset="0"/>
              </a:rPr>
              <a:t>jejich zveřejněním na Metodickém portálu</a:t>
            </a:r>
            <a:r>
              <a:rPr lang="cs-CZ" sz="1400" b="1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</p:spTree>
    <p:extLst>
      <p:ext uri="{BB962C8B-B14F-4D97-AF65-F5344CB8AC3E}">
        <p14:creationId xmlns:p14="http://schemas.microsoft.com/office/powerpoint/2010/main" val="48590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090" y="440668"/>
            <a:ext cx="8640960" cy="5580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TextovéPole 1"/>
          <p:cNvSpPr txBox="1"/>
          <p:nvPr/>
        </p:nvSpPr>
        <p:spPr>
          <a:xfrm>
            <a:off x="1397178" y="908720"/>
            <a:ext cx="6264696" cy="101566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60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/>
              </a:rPr>
              <a:t> Odborné kreslení</a:t>
            </a:r>
            <a:endParaRPr lang="cs-CZ" sz="6000" b="1" i="0" u="none" strike="noStrike" kern="1200" cap="none" spc="0" baseline="0" dirty="0">
              <a:solidFill>
                <a:schemeClr val="accent1">
                  <a:lumMod val="75000"/>
                </a:schemeClr>
              </a:solidFill>
              <a:uFillTx/>
              <a:latin typeface="Tempus Sans ITC" pitchFamily="82"/>
            </a:endParaRPr>
          </a:p>
        </p:txBody>
      </p:sp>
      <p:sp>
        <p:nvSpPr>
          <p:cNvPr id="10" name="TextovéPole 1"/>
          <p:cNvSpPr txBox="1"/>
          <p:nvPr/>
        </p:nvSpPr>
        <p:spPr>
          <a:xfrm>
            <a:off x="1079441" y="3684510"/>
            <a:ext cx="6840760" cy="15696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  </a:t>
            </a: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K</a:t>
            </a: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reslířské a malířské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cs-CZ" sz="4800" dirty="0" smtClean="0">
                <a:solidFill>
                  <a:srgbClr val="7030A0"/>
                </a:solidFill>
                <a:latin typeface="Comic Sans MS" pitchFamily="66" charset="0"/>
              </a:rPr>
              <a:t>         potřeby </a:t>
            </a:r>
            <a:r>
              <a:rPr lang="cs-CZ" sz="4800" smtClean="0">
                <a:solidFill>
                  <a:srgbClr val="7030A0"/>
                </a:solidFill>
                <a:latin typeface="Comic Sans MS" pitchFamily="66" charset="0"/>
              </a:rPr>
              <a:t>- </a:t>
            </a:r>
            <a:r>
              <a:rPr lang="cs-CZ" sz="4800" dirty="0">
                <a:solidFill>
                  <a:srgbClr val="7030A0"/>
                </a:solidFill>
                <a:latin typeface="Comic Sans MS" pitchFamily="66" charset="0"/>
              </a:rPr>
              <a:t>6</a:t>
            </a:r>
            <a:endParaRPr lang="cs-CZ" sz="4800" i="0" u="none" strike="noStrike" kern="1200" cap="none" spc="0" baseline="0" dirty="0">
              <a:solidFill>
                <a:srgbClr val="7030A0"/>
              </a:solidFill>
              <a:uFillTx/>
              <a:latin typeface="Comic Sans MS" pitchFamily="66" charset="0"/>
            </a:endParaRPr>
          </a:p>
        </p:txBody>
      </p:sp>
      <p:sp>
        <p:nvSpPr>
          <p:cNvPr id="11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9" name="TextovéPole 1"/>
          <p:cNvSpPr txBox="1"/>
          <p:nvPr/>
        </p:nvSpPr>
        <p:spPr>
          <a:xfrm>
            <a:off x="2622178" y="1959168"/>
            <a:ext cx="4186784" cy="144655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dirty="0" smtClean="0">
                <a:solidFill>
                  <a:schemeClr val="accent1">
                    <a:lumMod val="75000"/>
                  </a:schemeClr>
                </a:solidFill>
                <a:latin typeface="Tempus Sans ITC" pitchFamily="82"/>
              </a:rPr>
              <a:t>    </a:t>
            </a:r>
            <a:r>
              <a:rPr lang="cs-CZ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Techniky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empus Sans ITC" pitchFamily="82"/>
              </a:rPr>
              <a:t>kresby a malby</a:t>
            </a:r>
            <a:endParaRPr lang="cs-CZ" sz="4400" b="1" i="0" u="none" strike="noStrike" kern="1200" cap="none" spc="0" baseline="0" dirty="0">
              <a:solidFill>
                <a:schemeClr val="tx1">
                  <a:lumMod val="95000"/>
                  <a:lumOff val="5000"/>
                </a:schemeClr>
              </a:solidFill>
              <a:uFillTx/>
              <a:latin typeface="Tempus Sans ITC" pitchFamily="82"/>
            </a:endParaRPr>
          </a:p>
        </p:txBody>
      </p:sp>
    </p:spTree>
    <p:extLst>
      <p:ext uri="{BB962C8B-B14F-4D97-AF65-F5344CB8AC3E}">
        <p14:creationId xmlns:p14="http://schemas.microsoft.com/office/powerpoint/2010/main" val="381242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8" y="94680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63256" y="40032"/>
            <a:ext cx="9022164" cy="674136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16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9413"/>
            <a:ext cx="8469858" cy="648260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1510363" y="692696"/>
            <a:ext cx="5832648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600" b="1" dirty="0"/>
              <a:t> </a:t>
            </a:r>
            <a:r>
              <a:rPr lang="cs-CZ" sz="3600" b="1" dirty="0" smtClean="0"/>
              <a:t>Kreslířské a malířské potřeby  </a:t>
            </a:r>
            <a:endParaRPr lang="cs-CZ" sz="3600" b="1" dirty="0"/>
          </a:p>
        </p:txBody>
      </p:sp>
      <p:sp>
        <p:nvSpPr>
          <p:cNvPr id="23" name="Obdélník 22"/>
          <p:cNvSpPr/>
          <p:nvPr/>
        </p:nvSpPr>
        <p:spPr>
          <a:xfrm>
            <a:off x="2115288" y="1859805"/>
            <a:ext cx="4622798" cy="1817706"/>
          </a:xfrm>
          <a:prstGeom prst="rect">
            <a:avLst/>
          </a:prstGeom>
          <a:solidFill>
            <a:srgbClr val="0B3F9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   Podle </a:t>
            </a:r>
            <a:r>
              <a:rPr lang="cs-CZ" sz="3600" b="1" dirty="0" smtClean="0">
                <a:solidFill>
                  <a:srgbClr val="FFC000"/>
                </a:solidFill>
              </a:rPr>
              <a:t>výtvarné techniky 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  dělíme výtvarné potřeby na: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   1. potřeby pro suché techniky</a:t>
            </a:r>
          </a:p>
          <a:p>
            <a:r>
              <a:rPr lang="cs-CZ" sz="2400" b="1" dirty="0" smtClean="0">
                <a:solidFill>
                  <a:srgbClr val="FFFF00"/>
                </a:solidFill>
              </a:rPr>
              <a:t>   2. potřeby pro mokré techniky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738086" y="3793800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©</a:t>
            </a:r>
            <a:r>
              <a:rPr lang="cs-CZ" b="1" dirty="0">
                <a:solidFill>
                  <a:srgbClr val="0070C0"/>
                </a:solidFill>
              </a:rPr>
              <a:t>c.zuk 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7583222" y="5949280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899592" y="74702"/>
            <a:ext cx="8093496" cy="6597352"/>
          </a:xfrm>
          <a:prstGeom prst="rect">
            <a:avLst/>
          </a:prstGeom>
          <a:solidFill>
            <a:schemeClr val="bg2">
              <a:lumMod val="1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2739" y="163458"/>
            <a:ext cx="5053311" cy="6612691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softEdge rad="635000"/>
          </a:effectLst>
          <a:extLst/>
        </p:spPr>
      </p:pic>
      <p:sp>
        <p:nvSpPr>
          <p:cNvPr id="2" name="TextovéPole 1"/>
          <p:cNvSpPr txBox="1"/>
          <p:nvPr/>
        </p:nvSpPr>
        <p:spPr>
          <a:xfrm>
            <a:off x="653416" y="3728064"/>
            <a:ext cx="4680520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Z </a:t>
            </a:r>
            <a:r>
              <a:rPr lang="cs-CZ" sz="3200" b="1" dirty="0">
                <a:solidFill>
                  <a:srgbClr val="002060"/>
                </a:solidFill>
              </a:rPr>
              <a:t>hlediska </a:t>
            </a:r>
            <a:r>
              <a:rPr lang="cs-CZ" sz="3200" b="1" dirty="0" smtClean="0">
                <a:solidFill>
                  <a:srgbClr val="002060"/>
                </a:solidFill>
              </a:rPr>
              <a:t>chemického </a:t>
            </a:r>
            <a:r>
              <a:rPr lang="cs-CZ" sz="3200" b="1" dirty="0">
                <a:solidFill>
                  <a:srgbClr val="002060"/>
                </a:solidFill>
              </a:rPr>
              <a:t>složení </a:t>
            </a:r>
            <a:r>
              <a:rPr lang="cs-CZ" sz="3200" b="1" dirty="0" smtClean="0">
                <a:solidFill>
                  <a:srgbClr val="002060"/>
                </a:solidFill>
              </a:rPr>
              <a:t>druhy barev tvoří: </a:t>
            </a:r>
            <a:endParaRPr lang="cs-CZ" sz="2000" b="1" dirty="0" smtClean="0"/>
          </a:p>
          <a:p>
            <a:pPr marL="342900" indent="-342900">
              <a:buAutoNum type="arabicPeriod"/>
            </a:pPr>
            <a:r>
              <a:rPr lang="cs-CZ" sz="2000" b="1" dirty="0" smtClean="0"/>
              <a:t>BARVIVO </a:t>
            </a:r>
            <a:r>
              <a:rPr lang="cs-CZ" sz="2000" b="1" dirty="0"/>
              <a:t>A PIGMENTY </a:t>
            </a:r>
            <a:endParaRPr lang="cs-CZ" sz="2000" b="1" dirty="0" smtClean="0"/>
          </a:p>
          <a:p>
            <a:pPr marL="342900" indent="-342900">
              <a:buAutoNum type="arabicPeriod"/>
            </a:pPr>
            <a:r>
              <a:rPr lang="cs-CZ" sz="2000" b="1" dirty="0" smtClean="0"/>
              <a:t>POJIDLO    </a:t>
            </a:r>
          </a:p>
          <a:p>
            <a:r>
              <a:rPr lang="cs-CZ" sz="2000" b="1" dirty="0" smtClean="0"/>
              <a:t>3.  ŘEDIDLO  </a:t>
            </a:r>
            <a:endParaRPr lang="cs-CZ" sz="20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53416" y="1687404"/>
            <a:ext cx="3329323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Pro různé výtvarné techniky (mokré) se vyrábí obrovské množství druhů barev, liší </a:t>
            </a:r>
          </a:p>
          <a:p>
            <a:r>
              <a:rPr lang="cs-CZ" sz="2000" b="1" dirty="0" smtClean="0"/>
              <a:t>se od sebe právě chemickým složením</a:t>
            </a:r>
            <a:endParaRPr lang="cs-CZ" sz="20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53416" y="463516"/>
            <a:ext cx="3660703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softEdge rad="635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cs-CZ" sz="3200" b="1" dirty="0"/>
              <a:t> </a:t>
            </a:r>
            <a:r>
              <a:rPr lang="cs-CZ" sz="3200" b="1" dirty="0" smtClean="0"/>
              <a:t> Mokré techniky  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020272" y="6283167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Obdélník 12"/>
          <p:cNvSpPr/>
          <p:nvPr/>
        </p:nvSpPr>
        <p:spPr>
          <a:xfrm>
            <a:off x="7020273" y="983679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©</a:t>
            </a:r>
            <a:r>
              <a:rPr lang="cs-CZ" b="1" dirty="0">
                <a:solidFill>
                  <a:srgbClr val="0070C0"/>
                </a:solidFill>
              </a:rPr>
              <a:t>c.zuk </a:t>
            </a:r>
          </a:p>
        </p:txBody>
      </p:sp>
    </p:spTree>
    <p:extLst>
      <p:ext uri="{BB962C8B-B14F-4D97-AF65-F5344CB8AC3E}">
        <p14:creationId xmlns:p14="http://schemas.microsoft.com/office/powerpoint/2010/main" val="134426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" grpId="0" build="p" animBg="1"/>
      <p:bldP spid="12" grpId="0" animBg="1"/>
      <p:bldP spid="1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1027" name="Picture 3" descr="C:\Users\Koděrová\Desktop\dum pracovní\ODK\bunda křivák-zakázka-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0" y="698394"/>
            <a:ext cx="7760069" cy="583099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20459" y="388302"/>
            <a:ext cx="4237620" cy="523220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   Speciální barvy airbrush</a:t>
            </a:r>
            <a:endParaRPr lang="cs-CZ" sz="2800" dirty="0"/>
          </a:p>
        </p:txBody>
      </p:sp>
      <p:sp>
        <p:nvSpPr>
          <p:cNvPr id="9" name="Obdélník 8"/>
          <p:cNvSpPr/>
          <p:nvPr/>
        </p:nvSpPr>
        <p:spPr>
          <a:xfrm>
            <a:off x="1218958" y="5589240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©</a:t>
            </a:r>
            <a:r>
              <a:rPr lang="cs-CZ" b="1" dirty="0">
                <a:solidFill>
                  <a:srgbClr val="0070C0"/>
                </a:solidFill>
              </a:rPr>
              <a:t>c.zuk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413671" y="5189130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413431"/>
            <a:ext cx="3312368" cy="224676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Prodávají se v sadách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a v setech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Pouze dovozové barvy:</a:t>
            </a:r>
          </a:p>
          <a:p>
            <a:r>
              <a:rPr lang="cs-CZ" sz="2000" b="1" dirty="0" smtClean="0"/>
              <a:t>      olejové, vodou ředitelné,     </a:t>
            </a:r>
          </a:p>
          <a:p>
            <a:r>
              <a:rPr lang="cs-CZ" sz="2000" b="1" dirty="0"/>
              <a:t> </a:t>
            </a:r>
            <a:r>
              <a:rPr lang="cs-CZ" sz="2000" b="1" dirty="0" smtClean="0"/>
              <a:t>     emailové, speciální.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Retušovací a nanášecí štětce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940152" y="5467068"/>
            <a:ext cx="1368152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Punk bunda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4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6633" y="263861"/>
            <a:ext cx="1951112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Airbrush 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355976" y="536681"/>
            <a:ext cx="4509418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Základní vybavení pro techniku airbrush: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Kompresor na vzduch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Pistole na rozstřik barev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Šablony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Nástroje k výrobě šablon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b="1" dirty="0" smtClean="0"/>
              <a:t>Materiál na šablony</a:t>
            </a:r>
          </a:p>
        </p:txBody>
      </p:sp>
      <p:pic>
        <p:nvPicPr>
          <p:cNvPr id="1026" name="Picture 2" descr="C:\Users\Koděrová\Desktop\dum pracovní\ODK\6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66" y="1046484"/>
            <a:ext cx="4432300" cy="48466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děrová\Desktop\dum pracovní\ODK\pomůcky, nástroje\100_96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55928">
            <a:off x="4200556" y="1878175"/>
            <a:ext cx="3820228" cy="50840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085274" y="5301208"/>
            <a:ext cx="93088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rgbClr val="002060"/>
                </a:solidFill>
              </a:rPr>
              <a:t>Archiv autora  </a:t>
            </a:r>
          </a:p>
          <a:p>
            <a:r>
              <a:rPr lang="cs-CZ" sz="1000" b="1" dirty="0">
                <a:solidFill>
                  <a:srgbClr val="002060"/>
                </a:solidFill>
              </a:rPr>
              <a:t> </a:t>
            </a:r>
            <a:r>
              <a:rPr lang="cs-CZ" sz="1000" b="1" dirty="0" smtClean="0">
                <a:solidFill>
                  <a:srgbClr val="002060"/>
                </a:solidFill>
              </a:rPr>
              <a:t>    </a:t>
            </a:r>
            <a:r>
              <a:rPr lang="cs-CZ" sz="800" b="1" dirty="0" smtClean="0">
                <a:solidFill>
                  <a:srgbClr val="002060"/>
                </a:solidFill>
              </a:rPr>
              <a:t>©</a:t>
            </a:r>
            <a:r>
              <a:rPr lang="cs-CZ" sz="1000" b="1" dirty="0" smtClean="0">
                <a:solidFill>
                  <a:srgbClr val="002060"/>
                </a:solidFill>
              </a:rPr>
              <a:t>c.zuk</a:t>
            </a:r>
            <a:endParaRPr lang="cs-CZ" sz="1000" b="1" dirty="0">
              <a:solidFill>
                <a:srgbClr val="00206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5835026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4" name="Obdélník 13"/>
          <p:cNvSpPr/>
          <p:nvPr/>
        </p:nvSpPr>
        <p:spPr>
          <a:xfrm>
            <a:off x="2267745" y="2970202"/>
            <a:ext cx="1320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b="1" dirty="0">
                <a:solidFill>
                  <a:srgbClr val="0070C0"/>
                </a:solidFill>
              </a:rPr>
              <a:t>©</a:t>
            </a:r>
            <a:r>
              <a:rPr lang="cs-CZ" b="1" dirty="0">
                <a:solidFill>
                  <a:srgbClr val="0070C0"/>
                </a:solidFill>
              </a:rPr>
              <a:t>c.zuk </a:t>
            </a:r>
          </a:p>
        </p:txBody>
      </p:sp>
    </p:spTree>
    <p:extLst>
      <p:ext uri="{BB962C8B-B14F-4D97-AF65-F5344CB8AC3E}">
        <p14:creationId xmlns:p14="http://schemas.microsoft.com/office/powerpoint/2010/main" val="14431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 animBg="1"/>
      <p:bldP spid="11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2050" name="Picture 2" descr="C:\Users\Koděrová\Desktop\dum pracovní\ODK\pomůcky, nástroje\100_9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1"/>
            <a:ext cx="7920880" cy="59518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4666782"/>
            <a:ext cx="12961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kompresor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508104" y="1916832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547664" y="1301278"/>
            <a:ext cx="2448272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Kompresor vhání potřebný vzduch </a:t>
            </a:r>
          </a:p>
          <a:p>
            <a:r>
              <a:rPr lang="cs-CZ" b="1" dirty="0" smtClean="0"/>
              <a:t>do airbrush pistole, </a:t>
            </a:r>
          </a:p>
          <a:p>
            <a:r>
              <a:rPr lang="cs-CZ" b="1" dirty="0" smtClean="0"/>
              <a:t>kde se reguluje jeho množství a tlak</a:t>
            </a:r>
            <a:endParaRPr lang="cs-CZ" b="1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3995936" y="2223448"/>
            <a:ext cx="1977609" cy="34145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19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4098" name="Picture 2" descr="C:\Users\Koděrová\Desktop\dum pracovní\ODK\pomůcky, nástroje\100_96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6" y="241921"/>
            <a:ext cx="8602448" cy="646396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11560" y="5116847"/>
            <a:ext cx="930883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pic>
        <p:nvPicPr>
          <p:cNvPr id="4099" name="Picture 3" descr="C:\Users\Koděrová\Desktop\dum pracovní\ODK\pomůcky, nástroje\100_96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6" y="404664"/>
            <a:ext cx="4328602" cy="57606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827584" y="707473"/>
            <a:ext cx="3096344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barvy do pistolí</a:t>
            </a:r>
            <a:endParaRPr lang="cs-CZ" sz="3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458486" y="5098990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28019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928992" cy="6624736"/>
          </a:xfrm>
          <a:solidFill>
            <a:srgbClr val="F4F9AD"/>
          </a:solidFill>
        </p:spPr>
      </p:pic>
      <p:sp>
        <p:nvSpPr>
          <p:cNvPr id="4" name="Zástupný symbol pro text 5"/>
          <p:cNvSpPr txBox="1">
            <a:spLocks noGrp="1"/>
          </p:cNvSpPr>
          <p:nvPr>
            <p:ph type="body" idx="2"/>
          </p:nvPr>
        </p:nvSpPr>
        <p:spPr>
          <a:xfrm>
            <a:off x="755577" y="404667"/>
            <a:ext cx="7560844" cy="5616619"/>
          </a:xfrm>
        </p:spPr>
        <p:txBody>
          <a:bodyPr/>
          <a:lstStyle/>
          <a:p>
            <a:pPr lvl="0"/>
            <a:r>
              <a:rPr lang="cs-CZ" b="1" dirty="0">
                <a:solidFill>
                  <a:srgbClr val="FFFF00"/>
                </a:solidFill>
              </a:rPr>
              <a:t>                   </a:t>
            </a:r>
            <a:endParaRPr lang="cs-CZ" b="1" dirty="0">
              <a:solidFill>
                <a:srgbClr val="002060"/>
              </a:solidFill>
            </a:endParaRPr>
          </a:p>
          <a:p>
            <a:pPr lvl="0"/>
            <a:r>
              <a:rPr lang="cs-CZ" b="1" dirty="0">
                <a:solidFill>
                  <a:srgbClr val="002060"/>
                </a:solidFill>
              </a:rPr>
              <a:t>        </a:t>
            </a:r>
          </a:p>
        </p:txBody>
      </p:sp>
      <p:sp>
        <p:nvSpPr>
          <p:cNvPr id="8" name="Obdélník 7"/>
          <p:cNvSpPr/>
          <p:nvPr/>
        </p:nvSpPr>
        <p:spPr>
          <a:xfrm>
            <a:off x="316632" y="171128"/>
            <a:ext cx="8676456" cy="659735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9"/>
          <p:cNvSpPr>
            <a:spLocks noChangeArrowheads="1"/>
          </p:cNvSpPr>
          <p:nvPr/>
        </p:nvSpPr>
        <p:spPr bwMode="auto">
          <a:xfrm>
            <a:off x="8694738" y="6529388"/>
            <a:ext cx="34131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sz="300" dirty="0"/>
              <a:t>©c.zuk</a:t>
            </a:r>
          </a:p>
        </p:txBody>
      </p:sp>
      <p:pic>
        <p:nvPicPr>
          <p:cNvPr id="3074" name="Picture 2" descr="C:\Users\Koděrová\Desktop\dum pracovní\ODK\pomůcky, nástroje\101_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83178" cy="607378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47426" y="755537"/>
            <a:ext cx="3744692" cy="58477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   Retušovací štětce</a:t>
            </a:r>
            <a:endParaRPr lang="cs-CZ" sz="3200" dirty="0"/>
          </a:p>
        </p:txBody>
      </p:sp>
      <p:pic>
        <p:nvPicPr>
          <p:cNvPr id="3075" name="Picture 3" descr="C:\Users\Koděrová\Desktop\dum pracovní\ODK\pomůcky, nástroje\100_9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6" y="476672"/>
            <a:ext cx="4229894" cy="56292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799826" y="817091"/>
            <a:ext cx="2764062" cy="461665"/>
          </a:xfrm>
          <a:prstGeom prst="rect">
            <a:avLst/>
          </a:prstGeom>
          <a:solidFill>
            <a:srgbClr val="92FD0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   speciální ředidlo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092280" y="4877871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461235" y="1556792"/>
            <a:ext cx="93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Archiv autora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06864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1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669</Words>
  <Application>Microsoft Office PowerPoint</Application>
  <PresentationFormat>Předvádění na obrazovce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c.zuk</dc:creator>
  <cp:lastModifiedBy>c.zuk</cp:lastModifiedBy>
  <cp:revision>37</cp:revision>
  <dcterms:created xsi:type="dcterms:W3CDTF">2014-04-26T08:04:55Z</dcterms:created>
  <dcterms:modified xsi:type="dcterms:W3CDTF">2014-04-26T17:35:43Z</dcterms:modified>
</cp:coreProperties>
</file>