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308" r:id="rId5"/>
    <p:sldId id="309" r:id="rId6"/>
    <p:sldId id="312" r:id="rId7"/>
    <p:sldId id="322" r:id="rId8"/>
    <p:sldId id="318" r:id="rId9"/>
    <p:sldId id="326" r:id="rId10"/>
    <p:sldId id="325" r:id="rId11"/>
    <p:sldId id="321" r:id="rId12"/>
    <p:sldId id="324" r:id="rId13"/>
    <p:sldId id="323" r:id="rId14"/>
    <p:sldId id="319" r:id="rId15"/>
    <p:sldId id="290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F1D"/>
    <a:srgbClr val="F3DE43"/>
    <a:srgbClr val="6EEEEB"/>
    <a:srgbClr val="56FF21"/>
    <a:srgbClr val="95D7AE"/>
    <a:srgbClr val="66FF33"/>
    <a:srgbClr val="74E8BC"/>
    <a:srgbClr val="92F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3" autoAdjust="0"/>
    <p:restoredTop sz="94660"/>
  </p:normalViewPr>
  <p:slideViewPr>
    <p:cSldViewPr>
      <p:cViewPr>
        <p:scale>
          <a:sx n="64" d="100"/>
          <a:sy n="64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B979AF-DDE6-4754-9352-C2C2555B2A49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D25A60-F329-4A03-8674-3B104D051619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3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47BD80-F913-45C3-84D3-B3A8ED66E2C0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A44D96-CF14-47BB-B491-711CCD405818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57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CC0666-B175-42E7-8482-F7AD2987BE68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D4F369-5661-48DE-9864-FB2A8FE5BDEB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0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6065AB-A1D8-4ECF-88E2-47DF35F7A646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017878-AB09-4AAF-A1FE-5CB8F3FAC495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27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01FDF6-A477-432C-8935-8E371A93CC11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CCDA4-AB99-4142-91F5-EC32988457C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73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FF0229-7265-4ABE-848A-0F342D254963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0421C4-88A7-4530-99CE-11AA3BF4A34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2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94B292-D8EE-4A86-B57A-85FD02EC1542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5D2BEC-E9C1-452D-B824-BADB1926BBB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0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06C55E-D2BF-4A3C-9856-ACD83F7E85E4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0031F9-9BD0-436D-8CED-D21A18C93906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9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A088A0-4CCC-492C-ABB0-B1757D4D7999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0D6376-CF3E-471F-8871-854CDE4403AE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08A0DF-79DA-47A7-B7B7-E0E89378BBF5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854EE8-D8A4-46C2-8D00-023108E4C80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8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F163CB-D441-4076-8C6E-627FD5594A21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15CD18-9741-4FAA-BEAC-B52359BA5401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7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BB67498-CF6F-4920-922D-0D24ED7E6AEE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DA2E395-0DDC-4926-8583-4F67D1F85C64}" type="slidenum"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55245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17715"/>
              </p:ext>
            </p:extLst>
          </p:nvPr>
        </p:nvGraphicFramePr>
        <p:xfrm>
          <a:off x="724449" y="980728"/>
          <a:ext cx="7713973" cy="3615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Louny,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o.,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3.2._27_06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2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Techniky kresby a malby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 Kreslířské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 malířské potřeby - 5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</a:t>
                      </a:r>
                      <a:r>
                        <a:rPr lang="cs-CZ" sz="11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10. 2013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83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technikami kresby a malby, s materiály a výtvarnými potřebami, s  odborným názvoslovím předmětu Odborné kreslení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 listem 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20" y="1148701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15" y="1196752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je 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  <p:sp>
        <p:nvSpPr>
          <p:cNvPr id="9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8059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6146" name="Picture 2" descr="C:\Users\Koděrová\Desktop\dum pracovní\PIS\100_7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68" y="137692"/>
            <a:ext cx="4948782" cy="65859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763855" y="4651393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pic>
        <p:nvPicPr>
          <p:cNvPr id="6147" name="Picture 3" descr="C:\Users\Koděrová\Desktop\dum pracovní\PIS\Fotografie2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3" y="414676"/>
            <a:ext cx="4236800" cy="59666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11560" y="5733256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16632" y="334490"/>
            <a:ext cx="4574659" cy="400110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akrylové neonové barvy v ploše plakátu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9897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24068" y="171128"/>
            <a:ext cx="6173651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2412" y="415085"/>
            <a:ext cx="8064896" cy="523220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 Speciální barvy na sklo, keramiku, kov, textil a dřevo</a:t>
            </a:r>
            <a:endParaRPr lang="cs-CZ" sz="2800" dirty="0"/>
          </a:p>
        </p:txBody>
      </p:sp>
      <p:pic>
        <p:nvPicPr>
          <p:cNvPr id="7170" name="Picture 2" descr="C:\Users\Koděrová\Desktop\dum pracovní\ODK\pomůcky, nástroje\100_025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3" y="1052736"/>
            <a:ext cx="5813611" cy="53411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oděrová\Desktop\dum pracovní\ODK\pomůcky, nástroje\100_850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2" y="1253457"/>
            <a:ext cx="8730916" cy="52715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364088" y="6147635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364088" y="6147635"/>
            <a:ext cx="1169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2412" y="5062440"/>
            <a:ext cx="824298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Různé druhy a značky i odstíny podle složení barvy a použití.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Roztírají se pouze vodou nebo různými vodou ředitelnými laky.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Po zaschnutí jsou nesmazatelné, rozlišují se použitím na odlišný materiál.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Prodávají se po kusech, balení od 10 ml., nebo v uměleckých sadách. 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64088" y="1730721"/>
            <a:ext cx="20882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Barvy na keramiku</a:t>
            </a:r>
            <a:endParaRPr lang="cs-CZ" dirty="0"/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3851920" y="2029490"/>
            <a:ext cx="1512169" cy="111147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C:\Users\Koděrová\Desktop\dum pracovní\ODK\pomůcky, nástroje\100_85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64" y="171129"/>
            <a:ext cx="8575992" cy="65973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6797719" y="560104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27011" y="424000"/>
            <a:ext cx="5529165" cy="523220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 Speciální barvy na sklo - vitrážové</a:t>
            </a:r>
            <a:endParaRPr lang="cs-CZ" sz="28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547664" y="1580904"/>
            <a:ext cx="571549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Jsou transparentní, po nánosu slabé vrstvy zanechávají barevnou stopu, pestrou a čirou.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Malují se jimi vitrážová skla, sklo, skleněné předměty.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Ke kolorování jsou hnědé a černé.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Neředí se, pouze záměrně.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Nákladné na pořízení, doplňují se speciálními laky, které napodobují např. starožitné zapraskání barev apod.</a:t>
            </a:r>
            <a:endParaRPr lang="cs-CZ" b="1" dirty="0"/>
          </a:p>
        </p:txBody>
      </p:sp>
      <p:pic>
        <p:nvPicPr>
          <p:cNvPr id="7173" name="Picture 5" descr="C:\Users\Koděrová\Desktop\dum pracovní\ODK\pomůcky, nástroje\100_85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3" y="984471"/>
            <a:ext cx="4508788" cy="540140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Koděrová\Desktop\dum pracovní\ODK\pomůcky, nástroje\100_8504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66" y="876107"/>
            <a:ext cx="3848810" cy="56181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3851920" y="2100053"/>
            <a:ext cx="42484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Některé barvy jsou ředitelné transparentními, speciálními laky a ředidly.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56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 build="p" animBg="1"/>
      <p:bldP spid="2" grpId="0" animBg="1"/>
      <p:bldP spid="18" grpId="0"/>
      <p:bldP spid="19" grpId="0" animBg="1"/>
      <p:bldP spid="15" grpId="0" build="p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8194" name="Picture 2" descr="C:\Users\Koděrová\Desktop\dum pracovní\ODK\0 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128"/>
            <a:ext cx="8813576" cy="65266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0893" y="314790"/>
            <a:ext cx="4027849" cy="523220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 Speciální barvy na textil</a:t>
            </a:r>
            <a:endParaRPr lang="cs-CZ" sz="2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012160" y="5433615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820407"/>
            <a:ext cx="3693262" cy="4708981"/>
          </a:xfrm>
          <a:prstGeom prst="rect">
            <a:avLst/>
          </a:prstGeom>
          <a:solidFill>
            <a:srgbClr val="FAFF1D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Roztírají se vodou štětci.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Jsou v sadách i po kusech 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v mnoha odstínech.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Patří mezi často používané výtvarné potřeby.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Obraz namalovaný barvami 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je nesepratelný, barvy vydrží   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až teploty praní do 90 stupňů.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Některé barvy zanechávají jen průhlednou stopu, liší 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se svým složením a použitím 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na různé druhy textilu.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Snadno se mísí, proto jsou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i výhodné sady jen základních 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odstínů.</a:t>
            </a:r>
          </a:p>
        </p:txBody>
      </p:sp>
    </p:spTree>
    <p:extLst>
      <p:ext uri="{BB962C8B-B14F-4D97-AF65-F5344CB8AC3E}">
        <p14:creationId xmlns:p14="http://schemas.microsoft.com/office/powerpoint/2010/main" val="27482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9218" name="Picture 2" descr="C:\Users\Koděrová\Desktop\dum pracovní\ODK\pomůcky, nástroje\100_7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2" y="294045"/>
            <a:ext cx="8452797" cy="635151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660232" y="213285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77071" y="4149080"/>
            <a:ext cx="8192358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3600" b="1" dirty="0" smtClean="0">
                <a:solidFill>
                  <a:srgbClr val="0070C0"/>
                </a:solidFill>
              </a:rPr>
              <a:t>PUFFY BARVY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se po nahřátí fénem zvětšují objemově a jsou vystouplé z povrchu textilie až do výše 2mm.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3200" b="1" dirty="0" smtClean="0">
                <a:solidFill>
                  <a:srgbClr val="0070C0"/>
                </a:solidFill>
              </a:rPr>
              <a:t>ILLUMINAL BARVY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mají schopnost svítit v tmavém prostředí, některé se mění odstínem pod vlivem svícení světla ze zářivek na zcela</a:t>
            </a:r>
          </a:p>
          <a:p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2">
                    <a:lumMod val="50000"/>
                  </a:schemeClr>
                </a:solidFill>
              </a:rPr>
              <a:t>     jiný, než na světle.</a:t>
            </a:r>
            <a:endParaRPr lang="cs-CZ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3" descr="C:\Users\Koděrová\Desktop\dum pracovní\ODK\pomůcky, nástroje\85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47" y="476672"/>
            <a:ext cx="2856391" cy="34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se šipkou 12"/>
          <p:cNvCxnSpPr/>
          <p:nvPr/>
        </p:nvCxnSpPr>
        <p:spPr>
          <a:xfrm flipV="1">
            <a:off x="3693635" y="2852937"/>
            <a:ext cx="2822581" cy="1512167"/>
          </a:xfrm>
          <a:prstGeom prst="straightConnector1">
            <a:avLst/>
          </a:prstGeom>
          <a:ln w="57150">
            <a:solidFill>
              <a:srgbClr val="56FF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9" name="Picture 3" descr="C:\Users\Koděrová\Desktop\dum pracovní\ODK\pomůcky, nástroje\100_9649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9" y="4209772"/>
            <a:ext cx="8912061" cy="245931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7551226" y="69269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2915816" y="436510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1194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 animBg="1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99592" y="6206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Pracovní list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8838" y="1163608"/>
            <a:ext cx="6019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1">
                    <a:lumMod val="75000"/>
                  </a:schemeClr>
                </a:solidFill>
              </a:rPr>
              <a:t>Namaluj akrylovými barvami podklad pro plakát podle předlohy:  </a:t>
            </a:r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28838" y="2099379"/>
            <a:ext cx="34991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Na formát A4 namaluj barevnou  </a:t>
            </a:r>
            <a:r>
              <a:rPr lang="cs-CZ" dirty="0" smtClean="0"/>
              <a:t>kompozici (</a:t>
            </a:r>
            <a:r>
              <a:rPr lang="cs-CZ" dirty="0" smtClean="0"/>
              <a:t>skupinu objektů podle předlohy).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Na čtvrtku předkresli slabě tužkou a pak vybarvi akrylovými barvami plochy tak, aby barvy byly syté a pestré.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Pokud nemáš akrylové barvy, nahradit je můžeš temperami</a:t>
            </a:r>
            <a:r>
              <a:rPr lang="cs-CZ" dirty="0" smtClean="0"/>
              <a:t>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203502" y="4684702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1026" name="Picture 2" descr="C:\Users\Koděrová\Desktop\dum pracovní\ODK\0 13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60" y="1872346"/>
            <a:ext cx="3479525" cy="281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4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5" y="188640"/>
            <a:ext cx="8885290" cy="6480448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548680"/>
            <a:ext cx="3600400" cy="88007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65116" y="1628800"/>
            <a:ext cx="6478468" cy="78296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   Použitá 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80316" y="2780927"/>
            <a:ext cx="6463268" cy="6093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FFFF00"/>
                </a:solidFill>
              </a:rPr>
              <a:t>archiv </a:t>
            </a:r>
            <a:r>
              <a:rPr lang="cs-CZ" sz="1400" b="1" dirty="0">
                <a:solidFill>
                  <a:srgbClr val="FF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FFFF00"/>
                </a:solidFill>
              </a:rPr>
              <a:t>Zuzana. : </a:t>
            </a:r>
            <a:r>
              <a:rPr lang="cs-CZ" sz="1400" b="1" i="1" dirty="0">
                <a:solidFill>
                  <a:srgbClr val="FFFF00"/>
                </a:solidFill>
              </a:rPr>
              <a:t>fotografie</a:t>
            </a:r>
            <a:r>
              <a:rPr lang="cs-CZ" sz="1400" b="1" dirty="0">
                <a:solidFill>
                  <a:srgbClr val="FFFF00"/>
                </a:solidFill>
              </a:rPr>
              <a:t>: </a:t>
            </a:r>
            <a:r>
              <a:rPr lang="cs-CZ" sz="1400" b="1" i="1" dirty="0">
                <a:solidFill>
                  <a:srgbClr val="FFFF00"/>
                </a:solidFill>
              </a:rPr>
              <a:t>galerie </a:t>
            </a:r>
            <a:r>
              <a:rPr lang="cs-CZ" sz="1400" b="1" dirty="0">
                <a:solidFill>
                  <a:srgbClr val="FFFF00"/>
                </a:solidFill>
              </a:rPr>
              <a:t>©</a:t>
            </a:r>
            <a:r>
              <a:rPr lang="cs-CZ" sz="1400" dirty="0"/>
              <a:t> </a:t>
            </a:r>
            <a:r>
              <a:rPr lang="cs-CZ" sz="1400" b="1" i="1" dirty="0" smtClean="0">
                <a:solidFill>
                  <a:srgbClr val="FFFF00"/>
                </a:solidFill>
              </a:rPr>
              <a:t>c.zuk  2000-2014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Autorem fotografií, není-li uvedeno jinak, je Zuzana Koděrová. Autor (Zuzana Koděrová) souhlasí s 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34274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95090" y="440668"/>
            <a:ext cx="8640960" cy="5580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1"/>
          <p:cNvSpPr txBox="1"/>
          <p:nvPr/>
        </p:nvSpPr>
        <p:spPr>
          <a:xfrm>
            <a:off x="1397178" y="908720"/>
            <a:ext cx="6264696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dirty="0" smtClean="0">
                <a:solidFill>
                  <a:schemeClr val="accent1">
                    <a:lumMod val="75000"/>
                  </a:schemeClr>
                </a:solidFill>
                <a:latin typeface="Tempus Sans ITC" pitchFamily="82"/>
              </a:rPr>
              <a:t> Odborné kreslení</a:t>
            </a:r>
            <a:endParaRPr lang="cs-CZ" sz="6000" b="1" i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Tempus Sans ITC" pitchFamily="82"/>
            </a:endParaRPr>
          </a:p>
        </p:txBody>
      </p:sp>
      <p:sp>
        <p:nvSpPr>
          <p:cNvPr id="10" name="TextovéPole 1"/>
          <p:cNvSpPr txBox="1"/>
          <p:nvPr/>
        </p:nvSpPr>
        <p:spPr>
          <a:xfrm>
            <a:off x="1079441" y="3684510"/>
            <a:ext cx="6840760" cy="15696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  </a:t>
            </a:r>
            <a:r>
              <a:rPr lang="cs-CZ" sz="4800" dirty="0">
                <a:solidFill>
                  <a:srgbClr val="7030A0"/>
                </a:solidFill>
                <a:latin typeface="Comic Sans MS" pitchFamily="66" charset="0"/>
              </a:rPr>
              <a:t>K</a:t>
            </a: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reslířské a malířské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         potřeby - </a:t>
            </a: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5</a:t>
            </a:r>
            <a:endParaRPr lang="cs-CZ" sz="4800" i="0" u="none" strike="noStrike" kern="1200" cap="none" spc="0" baseline="0" dirty="0">
              <a:solidFill>
                <a:srgbClr val="7030A0"/>
              </a:solidFill>
              <a:uFillTx/>
              <a:latin typeface="Comic Sans MS" pitchFamily="66" charset="0"/>
            </a:endParaRPr>
          </a:p>
        </p:txBody>
      </p:sp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9" name="TextovéPole 1"/>
          <p:cNvSpPr txBox="1"/>
          <p:nvPr/>
        </p:nvSpPr>
        <p:spPr>
          <a:xfrm>
            <a:off x="2622178" y="1959168"/>
            <a:ext cx="4186784" cy="14465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b="1" dirty="0" smtClean="0">
                <a:solidFill>
                  <a:schemeClr val="accent1">
                    <a:lumMod val="75000"/>
                  </a:schemeClr>
                </a:solidFill>
                <a:latin typeface="Tempus Sans ITC" pitchFamily="82"/>
              </a:rPr>
              <a:t>    </a:t>
            </a:r>
            <a:r>
              <a:rPr lang="cs-CZ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empus Sans ITC" pitchFamily="82"/>
              </a:rPr>
              <a:t>Techniky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empus Sans ITC" pitchFamily="82"/>
              </a:rPr>
              <a:t>kresby a malby</a:t>
            </a:r>
            <a:endParaRPr lang="cs-CZ" sz="4400" b="1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Tempus Sans ITC" pitchFamily="82"/>
            </a:endParaRPr>
          </a:p>
        </p:txBody>
      </p:sp>
    </p:spTree>
    <p:extLst>
      <p:ext uri="{BB962C8B-B14F-4D97-AF65-F5344CB8AC3E}">
        <p14:creationId xmlns:p14="http://schemas.microsoft.com/office/powerpoint/2010/main" val="24873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" y="94680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3256" y="40032"/>
            <a:ext cx="9022164" cy="674136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16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1026" name="Picture 2" descr="C:\Users\Koděrová\Desktop\dum pracovní\ODK\0 138a šablo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" y="9404"/>
            <a:ext cx="8685882" cy="648260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6660232" y="1556792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827584" y="247829"/>
            <a:ext cx="5832648" cy="646331"/>
          </a:xfrm>
          <a:prstGeom prst="rect">
            <a:avLst/>
          </a:prstGeom>
          <a:solidFill>
            <a:srgbClr val="6EEEEB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600" b="1" dirty="0"/>
              <a:t> </a:t>
            </a:r>
            <a:r>
              <a:rPr lang="cs-CZ" sz="3600" b="1" dirty="0" smtClean="0"/>
              <a:t>Kreslířské a malířské potřeby  </a:t>
            </a:r>
            <a:endParaRPr lang="cs-CZ" sz="3600" b="1" dirty="0"/>
          </a:p>
        </p:txBody>
      </p:sp>
      <p:sp>
        <p:nvSpPr>
          <p:cNvPr id="23" name="Obdélník 22"/>
          <p:cNvSpPr/>
          <p:nvPr/>
        </p:nvSpPr>
        <p:spPr>
          <a:xfrm>
            <a:off x="4024337" y="1052736"/>
            <a:ext cx="4622798" cy="1817706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 smtClean="0">
                <a:solidFill>
                  <a:schemeClr val="bg2">
                    <a:lumMod val="25000"/>
                  </a:schemeClr>
                </a:solidFill>
              </a:rPr>
              <a:t>   Podle </a:t>
            </a:r>
            <a:r>
              <a:rPr lang="cs-CZ" sz="3600" b="1" dirty="0" smtClean="0">
                <a:solidFill>
                  <a:srgbClr val="00B050"/>
                </a:solidFill>
              </a:rPr>
              <a:t>výtvarné techniky </a:t>
            </a:r>
          </a:p>
          <a:p>
            <a:r>
              <a:rPr lang="cs-CZ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bg2">
                    <a:lumMod val="25000"/>
                  </a:schemeClr>
                </a:solidFill>
              </a:rPr>
              <a:t>  dělíme výtvarné potřeby na:</a:t>
            </a:r>
          </a:p>
          <a:p>
            <a:r>
              <a:rPr lang="cs-CZ" sz="2400" b="1" dirty="0" smtClean="0">
                <a:solidFill>
                  <a:schemeClr val="bg2">
                    <a:lumMod val="25000"/>
                  </a:schemeClr>
                </a:solidFill>
              </a:rPr>
              <a:t>   1. potřeby pro suché techniky</a:t>
            </a:r>
          </a:p>
          <a:p>
            <a:r>
              <a:rPr lang="cs-CZ" sz="2400" b="1" dirty="0" smtClean="0">
                <a:solidFill>
                  <a:schemeClr val="bg2">
                    <a:lumMod val="25000"/>
                  </a:schemeClr>
                </a:solidFill>
              </a:rPr>
              <a:t>   2. potřeby pro mokré techniky</a:t>
            </a:r>
          </a:p>
        </p:txBody>
      </p:sp>
    </p:spTree>
    <p:extLst>
      <p:ext uri="{BB962C8B-B14F-4D97-AF65-F5344CB8AC3E}">
        <p14:creationId xmlns:p14="http://schemas.microsoft.com/office/powerpoint/2010/main" val="10570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2483768" y="74702"/>
            <a:ext cx="6509320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834221" y="761135"/>
            <a:ext cx="6020397" cy="542516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7868" y="3974285"/>
            <a:ext cx="3946140" cy="20005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2060"/>
                </a:solidFill>
              </a:rPr>
              <a:t>Z </a:t>
            </a:r>
            <a:r>
              <a:rPr lang="cs-CZ" sz="2000" b="1" dirty="0">
                <a:solidFill>
                  <a:srgbClr val="002060"/>
                </a:solidFill>
              </a:rPr>
              <a:t>hlediska </a:t>
            </a:r>
            <a:r>
              <a:rPr lang="cs-CZ" sz="2000" b="1" dirty="0" smtClean="0">
                <a:solidFill>
                  <a:srgbClr val="002060"/>
                </a:solidFill>
              </a:rPr>
              <a:t>chemického </a:t>
            </a:r>
            <a:r>
              <a:rPr lang="cs-CZ" sz="2000" b="1" dirty="0">
                <a:solidFill>
                  <a:srgbClr val="002060"/>
                </a:solidFill>
              </a:rPr>
              <a:t>složení </a:t>
            </a:r>
            <a:r>
              <a:rPr lang="cs-CZ" sz="2000" b="1" dirty="0" smtClean="0">
                <a:solidFill>
                  <a:srgbClr val="002060"/>
                </a:solidFill>
              </a:rPr>
              <a:t>druhy barev tvoří: </a:t>
            </a:r>
            <a:endParaRPr lang="cs-CZ" sz="2000" b="1" dirty="0" smtClean="0"/>
          </a:p>
          <a:p>
            <a:pPr marL="342900" indent="-342900">
              <a:buAutoNum type="arabicPeriod"/>
            </a:pPr>
            <a:r>
              <a:rPr lang="cs-CZ" sz="2800" b="1" dirty="0" smtClean="0">
                <a:solidFill>
                  <a:srgbClr val="FF0000"/>
                </a:solidFill>
              </a:rPr>
              <a:t>BARVIVO </a:t>
            </a:r>
            <a:r>
              <a:rPr lang="cs-CZ" sz="2800" b="1" dirty="0" smtClean="0">
                <a:solidFill>
                  <a:srgbClr val="FF0000"/>
                </a:solidFill>
              </a:rPr>
              <a:t>A PIGMENTY </a:t>
            </a:r>
            <a:endParaRPr lang="cs-CZ" sz="2800" b="1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cs-CZ" sz="2800" b="1" dirty="0" smtClean="0">
                <a:solidFill>
                  <a:srgbClr val="FF0000"/>
                </a:solidFill>
              </a:rPr>
              <a:t>POJIDLO    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3. </a:t>
            </a:r>
            <a:r>
              <a:rPr lang="cs-CZ" sz="2800" b="1" dirty="0" smtClean="0">
                <a:solidFill>
                  <a:srgbClr val="FF0000"/>
                </a:solidFill>
              </a:rPr>
              <a:t>ŘEDIDLO 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24767" y="1700808"/>
            <a:ext cx="4680520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Pro různé výtvarné techniky (mokré) </a:t>
            </a:r>
          </a:p>
          <a:p>
            <a:r>
              <a:rPr lang="cs-CZ" sz="2000" b="1" dirty="0" smtClean="0"/>
              <a:t>se vyrábí obrovské množství druhů barev, </a:t>
            </a:r>
          </a:p>
          <a:p>
            <a:r>
              <a:rPr lang="cs-CZ" sz="2000" b="1" dirty="0" smtClean="0"/>
              <a:t>liší se od sebe právě chemickým složením</a:t>
            </a:r>
            <a:endParaRPr lang="cs-CZ" sz="20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53416" y="463516"/>
            <a:ext cx="3660703" cy="584775"/>
          </a:xfrm>
          <a:prstGeom prst="rect">
            <a:avLst/>
          </a:prstGeom>
          <a:solidFill>
            <a:srgbClr val="6EEEEB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b="1" dirty="0"/>
              <a:t> </a:t>
            </a:r>
            <a:r>
              <a:rPr lang="cs-CZ" sz="3200" b="1" dirty="0" smtClean="0"/>
              <a:t> Mokré techniky  </a:t>
            </a:r>
            <a:endParaRPr lang="cs-CZ" sz="32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020272" y="5974833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46459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10" grpId="0" build="p" animBg="1"/>
      <p:bldP spid="1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3074" name="Picture 2" descr="C:\Users\Koděrová\Desktop\dum pracovní\ODK\pomůcky, nástroje\100_0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8" y="150458"/>
            <a:ext cx="8778424" cy="65961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97719" y="257466"/>
            <a:ext cx="3312368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Akrylové barvy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708976" y="609329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100092" y="4235895"/>
            <a:ext cx="7004436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 Každá barva má svůj vlastní název (většinou anglický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či podle chemického složení - český) také číselné značení odstínu,  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nebo podle výrobce jen prosté pojmenování barvy.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 Například green, yellow, dark, kadmium žluť citrónová, bílá, hnědá 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tmavá, zeleň listová, okr, modř, ultramarín, apod.</a:t>
            </a:r>
          </a:p>
        </p:txBody>
      </p:sp>
      <p:pic>
        <p:nvPicPr>
          <p:cNvPr id="2050" name="Picture 2" descr="C:\Users\Koděrová\Desktop\dum pracovní\ODK\pomůcky, nástroje\100_0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733" y="-2171904"/>
            <a:ext cx="8532787" cy="641162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873559" y="3346693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2585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 build="p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635896" y="171128"/>
            <a:ext cx="5357192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73014" y="2045065"/>
            <a:ext cx="3456830" cy="4401205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Různé druhy a značky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i podle složení barvy.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Roztírají se pouze vodou.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Vlastnostmi podobné balakrylům.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Po zaschnutí jsou nesmazatelné, nedají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se vyprat, vytvoří souvislou   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tvrdší vrstvu.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Prodávají se v sadách.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Nejvíce používané jsou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k malbě obrazu, oděvu,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na dřevo, kůži a jiné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materiály.</a:t>
            </a:r>
          </a:p>
        </p:txBody>
      </p:sp>
      <p:pic>
        <p:nvPicPr>
          <p:cNvPr id="5122" name="Picture 2" descr="C:\Users\Koděrová\Desktop\dum pracovní\ODK\pomůcky, nástroje\100_0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36" y="717796"/>
            <a:ext cx="4340785" cy="57768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292080" y="2564904"/>
            <a:ext cx="316835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Velká balení = tónovací barvy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 rot="20730203">
            <a:off x="566269" y="834862"/>
            <a:ext cx="340339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B050"/>
                </a:solidFill>
              </a:rPr>
              <a:t>  Acrylic colours</a:t>
            </a:r>
            <a:endParaRPr lang="cs-CZ" sz="3600" b="1" dirty="0">
              <a:solidFill>
                <a:srgbClr val="00B05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45738" y="6230572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101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2" grpId="0" animBg="1"/>
      <p:bldP spid="7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283157" y="151316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3074" name="Picture 2" descr="C:\Users\Koděrová\Desktop\dum pracovní\ODK\pomůcky, nástroje\100_0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38" y="625870"/>
            <a:ext cx="8011170" cy="601967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948238" y="705225"/>
            <a:ext cx="50752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accent2">
                    <a:lumMod val="50000"/>
                  </a:schemeClr>
                </a:solidFill>
              </a:rPr>
              <a:t>  Speciální akrylové barvy</a:t>
            </a:r>
            <a:endParaRPr lang="cs-CZ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5536" y="4073854"/>
            <a:ext cx="752769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Značkové nebo speciální akrylové barvy se </a:t>
            </a:r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používají </a:t>
            </a:r>
            <a:endParaRPr lang="cs-CZ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    i </a:t>
            </a:r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na jiné techniky </a:t>
            </a: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(na </a:t>
            </a:r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textil</a:t>
            </a: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, plakáty nebo airbrush). </a:t>
            </a:r>
            <a:endParaRPr lang="cs-CZ" sz="2400" b="1" dirty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Velmi dobře </a:t>
            </a:r>
            <a:r>
              <a:rPr lang="cs-CZ" sz="2400" b="1" dirty="0">
                <a:solidFill>
                  <a:schemeClr val="bg2">
                    <a:lumMod val="10000"/>
                  </a:schemeClr>
                </a:solidFill>
              </a:rPr>
              <a:t>se mísí, proto </a:t>
            </a:r>
            <a:r>
              <a:rPr lang="cs-CZ" sz="2400" b="1" dirty="0" smtClean="0">
                <a:solidFill>
                  <a:schemeClr val="bg2">
                    <a:lumMod val="10000"/>
                  </a:schemeClr>
                </a:solidFill>
              </a:rPr>
              <a:t>jsou cenově výhodnější jen základní odstíny,  jiné barvy se cenově liší od způsobu použití odstínů.</a:t>
            </a:r>
            <a:endParaRPr lang="cs-CZ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164288" y="6283167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3077" name="Picture 5" descr="C:\Users\Koděrová\Desktop\dum pracovní\ODK\pomůcky, nástroje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9536"/>
            <a:ext cx="8757890" cy="609674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198476" y="5492520"/>
            <a:ext cx="34563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akrylové barvy – velmi oblíbené pro střední cenovou dostupnost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601931" y="601284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3242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4098" name="Picture 2" descr="C:\Users\Koděrová\Desktop\dum pracovní\ODK\pomůcky, nástroje\100_9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19" y="171128"/>
            <a:ext cx="4904275" cy="65267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děrová\Desktop\dum pracovní\ODK\pomůcky, nástroje\100_8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980731" cy="61247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16903" y="764704"/>
            <a:ext cx="16910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Holandská neonová barva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54998" y="5805264"/>
            <a:ext cx="17281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České plakátové barvy, neonové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42462" y="6128429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380312" y="588220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562666" y="2234180"/>
            <a:ext cx="6370096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Barvy speciální, </a:t>
            </a:r>
            <a:r>
              <a:rPr lang="cs-CZ" b="1" dirty="0" smtClean="0"/>
              <a:t>dražší, </a:t>
            </a:r>
            <a:r>
              <a:rPr lang="cs-CZ" b="1" dirty="0" smtClean="0"/>
              <a:t>mají hustější konzistenci. </a:t>
            </a:r>
            <a:endParaRPr lang="cs-CZ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Jsou </a:t>
            </a:r>
            <a:r>
              <a:rPr lang="cs-CZ" b="1" dirty="0" smtClean="0"/>
              <a:t>výborné pro malbu důkladných zářivých ploch plakátů, balení od 15 ml.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N</a:t>
            </a:r>
            <a:r>
              <a:rPr lang="cs-CZ" b="1" dirty="0" smtClean="0"/>
              <a:t>aše neonové barvy jsou průhlednější, avšak svůj účel plní.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/>
              <a:t>J</a:t>
            </a:r>
            <a:r>
              <a:rPr lang="cs-CZ" b="1" dirty="0" smtClean="0"/>
              <a:t>sou levnější,  dostupné ihned ve větším balení – od 250 ml.</a:t>
            </a:r>
            <a:endParaRPr lang="cs-CZ" b="1" dirty="0"/>
          </a:p>
        </p:txBody>
      </p:sp>
      <p:pic>
        <p:nvPicPr>
          <p:cNvPr id="4100" name="Picture 4" descr="C:\Users\Koděrová\Desktop\dum pracovní\ODK\pomůcky, nástroje\100_0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3" y="142326"/>
            <a:ext cx="8813576" cy="65267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7340423" y="580526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37831" y="1018848"/>
            <a:ext cx="349120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Hustota akrylové barvy neon oranž</a:t>
            </a:r>
            <a:endParaRPr lang="cs-CZ" b="1" dirty="0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2483432" y="1388180"/>
            <a:ext cx="2102868" cy="110471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1056222" y="5913578"/>
            <a:ext cx="6208042" cy="400110"/>
          </a:xfrm>
          <a:prstGeom prst="rect">
            <a:avLst/>
          </a:prstGeom>
          <a:solidFill>
            <a:srgbClr val="56FF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Po zaschnutí vytváří omyvatelný, lesklý, tvrdý povrch.</a:t>
            </a:r>
            <a:endParaRPr lang="cs-CZ" sz="2000" b="1" dirty="0"/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3960431" y="3645024"/>
            <a:ext cx="625869" cy="2283351"/>
          </a:xfrm>
          <a:prstGeom prst="straightConnector1">
            <a:avLst/>
          </a:prstGeom>
          <a:ln w="57150">
            <a:solidFill>
              <a:srgbClr val="56FF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9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7" grpId="0" build="p" animBg="1"/>
      <p:bldP spid="15" grpId="0"/>
      <p:bldP spid="9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628800"/>
            <a:ext cx="8676456" cy="513968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5122" name="Picture 2" descr="C:\Users\Koděrová\Desktop\dum pracovní\ODK\0 13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2" y="2279651"/>
            <a:ext cx="8324850" cy="42497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29389" y="1228690"/>
            <a:ext cx="3638555" cy="400110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akrylové barvy v ploše plakátu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228184" y="2708920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2928</TotalTime>
  <Words>977</Words>
  <Application>Microsoft Office PowerPoint</Application>
  <PresentationFormat>Předvádění na obrazovce (4:3)</PresentationFormat>
  <Paragraphs>186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371</cp:revision>
  <dcterms:created xsi:type="dcterms:W3CDTF">2014-01-15T11:11:34Z</dcterms:created>
  <dcterms:modified xsi:type="dcterms:W3CDTF">2014-04-22T00:44:21Z</dcterms:modified>
</cp:coreProperties>
</file>