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3" r:id="rId4"/>
    <p:sldId id="308" r:id="rId5"/>
    <p:sldId id="307" r:id="rId6"/>
    <p:sldId id="306" r:id="rId7"/>
    <p:sldId id="310" r:id="rId8"/>
    <p:sldId id="311" r:id="rId9"/>
    <p:sldId id="313" r:id="rId10"/>
    <p:sldId id="316" r:id="rId11"/>
    <p:sldId id="314" r:id="rId12"/>
    <p:sldId id="320" r:id="rId13"/>
    <p:sldId id="317" r:id="rId14"/>
    <p:sldId id="319" r:id="rId15"/>
    <p:sldId id="290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7AE"/>
    <a:srgbClr val="6EEEEB"/>
    <a:srgbClr val="F3DE43"/>
    <a:srgbClr val="66FF33"/>
    <a:srgbClr val="74E8BC"/>
    <a:srgbClr val="92FD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3" autoAdjust="0"/>
    <p:restoredTop sz="94660"/>
  </p:normalViewPr>
  <p:slideViewPr>
    <p:cSldViewPr>
      <p:cViewPr>
        <p:scale>
          <a:sx n="64" d="100"/>
          <a:sy n="64" d="100"/>
        </p:scale>
        <p:origin x="-8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B979AF-DDE6-4754-9352-C2C2555B2A49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D25A60-F329-4A03-8674-3B104D051619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83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47BD80-F913-45C3-84D3-B3A8ED66E2C0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A44D96-CF14-47BB-B491-711CCD405818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576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CC0666-B175-42E7-8482-F7AD2987BE68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D4F369-5661-48DE-9864-FB2A8FE5BDEB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10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6065AB-A1D8-4ECF-88E2-47DF35F7A646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017878-AB09-4AAF-A1FE-5CB8F3FAC495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27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01FDF6-A477-432C-8935-8E371A93CC11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5CCDA4-AB99-4142-91F5-EC32988457C2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73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FF0229-7265-4ABE-848A-0F342D254963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0421C4-88A7-4530-99CE-11AA3BF4A342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62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94B292-D8EE-4A86-B57A-85FD02EC1542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8" name="Zástupný symbol pro zápatí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pro číslo snímk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5D2BEC-E9C1-452D-B824-BADB1926BBB4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504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06C55E-D2BF-4A3C-9856-ACD83F7E85E4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0031F9-9BD0-436D-8CED-D21A18C93906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692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A088A0-4CCC-492C-ABB0-B1757D4D7999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3" name="Zástupný symbol pro zápatí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číslo snímk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0D6376-CF3E-471F-8871-854CDE4403AE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5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08A0DF-79DA-47A7-B7B7-E0E89378BBF5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854EE8-D8A4-46C2-8D00-023108E4C804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78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F163CB-D441-4076-8C6E-627FD5594A21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15CD18-9741-4FAA-BEAC-B52359BA5401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87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BB67498-CF6F-4920-922D-0D24ED7E6AEE}" type="datetime1">
              <a:rPr lang="cs-CZ"/>
              <a:pPr lvl="0"/>
              <a:t>22. 4. 2014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DA2E395-0DDC-4926-8583-4F67D1F85C64}" type="slidenum"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cs-CZ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cs-CZ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55245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451563"/>
              </p:ext>
            </p:extLst>
          </p:nvPr>
        </p:nvGraphicFramePr>
        <p:xfrm>
          <a:off x="724449" y="980728"/>
          <a:ext cx="7713973" cy="3615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4584"/>
                <a:gridCol w="1870784"/>
                <a:gridCol w="820898"/>
                <a:gridCol w="237628"/>
                <a:gridCol w="129311"/>
                <a:gridCol w="993718"/>
                <a:gridCol w="1058525"/>
                <a:gridCol w="1058525"/>
              </a:tblGrid>
              <a:tr h="109374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Obchodní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akademie a Střední odborná škola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gen. F. Fajtla,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Louny,</a:t>
                      </a:r>
                      <a:r>
                        <a:rPr lang="cs-CZ" sz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p. o., Osvoboditelů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380, Louny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projektu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CZ.1.07/1.5.00/34.0052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sady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DUM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3.2._27_05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52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Předmět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 kreslení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Tematický okruh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Techniky kresby a malby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 Kreslířské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a malířské potřeby - 4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Název materiálu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</a:t>
                      </a:r>
                      <a:r>
                        <a:rPr lang="cs-CZ" sz="11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kreslení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Autor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Zuzana Koděrová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3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Datum tvorby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10.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10. 2013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Ročník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ARR 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7083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Anotace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Žáci jsou v prezentaci  seznámeni s technikami kresby a malby, s materiály a výtvarnými potřebami, s  odborným názvoslovím předmětu Odborné kreslení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1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Metodický pokyn: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prezentace, výklad s pracovním listem pro žáky                     cílová skupina žáků: 16 – 19 let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Obrázek 2" descr="http://mail.centrum.cz/download.php?bid=000058f52b655bb40200d5c9&amp;idx=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20" y="1148701"/>
            <a:ext cx="3275496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Obrázek 1" descr="http://mail.centrum.cz/download.php?bid=000058f52b655bb40200d5c9&amp;idx=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015" y="1196752"/>
            <a:ext cx="805474" cy="8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4449" y="5157190"/>
            <a:ext cx="7735983" cy="6924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300" b="1" i="1" dirty="0" smtClean="0"/>
              <a:t> Autorem </a:t>
            </a:r>
            <a:r>
              <a:rPr lang="cs-CZ" sz="1300" b="1" i="1" dirty="0"/>
              <a:t>materiálu a všech jeho </a:t>
            </a:r>
            <a:r>
              <a:rPr lang="cs-CZ" sz="1300" b="1" i="1" dirty="0" smtClean="0"/>
              <a:t>částí, není-li uvedeno jinak, je Zuzana Koděrová.      </a:t>
            </a:r>
          </a:p>
          <a:p>
            <a:r>
              <a:rPr lang="cs-CZ" sz="1300" b="1" i="1" dirty="0" smtClean="0"/>
              <a:t>Dostupné </a:t>
            </a:r>
            <a:r>
              <a:rPr lang="cs-CZ" sz="1300" b="1" i="1" dirty="0"/>
              <a:t>z Metodického portálu www.rvp.cz, ISSN: 1802-4785. Provozuje Národní ústav pro vzdělávání, </a:t>
            </a:r>
            <a:r>
              <a:rPr lang="cs-CZ" sz="1300" b="1" i="1" dirty="0" smtClean="0"/>
              <a:t>      školské </a:t>
            </a:r>
            <a:r>
              <a:rPr lang="cs-CZ" sz="1300" b="1" i="1" dirty="0"/>
              <a:t>poradenské zařízení a zařízení pro další vzdělávání pedagogických </a:t>
            </a:r>
            <a:r>
              <a:rPr lang="cs-CZ" sz="1300" b="1" i="1" dirty="0" smtClean="0"/>
              <a:t>pracovníků (NÚV</a:t>
            </a:r>
            <a:r>
              <a:rPr lang="cs-CZ" sz="1300" b="1" i="1" dirty="0"/>
              <a:t>).“ </a:t>
            </a:r>
          </a:p>
        </p:txBody>
      </p:sp>
      <p:sp>
        <p:nvSpPr>
          <p:cNvPr id="9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18059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252520" y="4728338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7170" name="Picture 2" descr="C:\Users\Koděrová\Desktop\dum pracovní\ODK\pomůcky, nástroje\100_0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1" y="301565"/>
            <a:ext cx="8262123" cy="620824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7524328" y="6132071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21282" y="404664"/>
            <a:ext cx="7973456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6EEEEB"/>
                </a:solidFill>
              </a:rPr>
              <a:t>Olejomalba </a:t>
            </a:r>
            <a:r>
              <a:rPr lang="cs-CZ" sz="2800" b="1" dirty="0">
                <a:solidFill>
                  <a:srgbClr val="6EEEEB"/>
                </a:solidFill>
              </a:rPr>
              <a:t>=</a:t>
            </a:r>
            <a:r>
              <a:rPr lang="cs-CZ" sz="2800" b="1" dirty="0" smtClean="0">
                <a:solidFill>
                  <a:srgbClr val="6EEEEB"/>
                </a:solidFill>
              </a:rPr>
              <a:t> jedna z nejstarších výtvarných technik!</a:t>
            </a:r>
            <a:endParaRPr lang="cs-CZ" sz="2800" b="1" dirty="0">
              <a:solidFill>
                <a:srgbClr val="6EEEEB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800622" y="3712675"/>
            <a:ext cx="3814775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Každá barva má svůj vlastní název (většinou anglický nebo podle chemického složení - český).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Například kadmium oranžové, kadmium žluté </a:t>
            </a:r>
            <a:r>
              <a:rPr lang="cs-CZ" b="1" dirty="0"/>
              <a:t>t</a:t>
            </a:r>
            <a:r>
              <a:rPr lang="cs-CZ" b="1" dirty="0" smtClean="0"/>
              <a:t>mavé, siena přírodní, siena pálená, zeleň listová, čerň kostní, pařížská modř, ultramarín, běloba zinková apod.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72765" y="1302465"/>
            <a:ext cx="7964189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/>
              <a:t>Každé dějinné období přineslo nové druhy barevných tónů.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/>
              <a:t>Technika je pouze pro vyspělé malíře, i dnes se vyskytují tajné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technologie přípravy barev či podkladu pro olejomalbu (většinou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se jedná o staré mistrovské receptury z renesance s dnešními barvami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a podkladovými nátěry, dostupnými na současném trhu.</a:t>
            </a:r>
          </a:p>
        </p:txBody>
      </p:sp>
    </p:spTree>
    <p:extLst>
      <p:ext uri="{BB962C8B-B14F-4D97-AF65-F5344CB8AC3E}">
        <p14:creationId xmlns:p14="http://schemas.microsoft.com/office/powerpoint/2010/main" val="414098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5" grpId="0" build="p" animBg="1"/>
      <p:bldP spid="17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252520" y="4728338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8194" name="Picture 2" descr="C:\Users\Koděrová\Desktop\dum pracovní\ODK\pomůcky, nástroje\100_0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63" y="414558"/>
            <a:ext cx="8196159" cy="61586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651551" y="5877272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13663" y="2571019"/>
            <a:ext cx="388337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Liší se také měkkostí obalu – tuby</a:t>
            </a:r>
          </a:p>
          <a:p>
            <a:r>
              <a:rPr lang="cs-CZ" sz="2000" b="1" dirty="0" smtClean="0"/>
              <a:t>(na snímku dnešní „</a:t>
            </a:r>
            <a:r>
              <a:rPr lang="cs-CZ" sz="2000" b="1" dirty="0" err="1" smtClean="0"/>
              <a:t>Mánesovky</a:t>
            </a:r>
            <a:r>
              <a:rPr lang="cs-CZ" sz="2000" b="1" dirty="0" smtClean="0"/>
              <a:t>“)</a:t>
            </a:r>
            <a:endParaRPr lang="cs-CZ" sz="2000" b="1" dirty="0"/>
          </a:p>
        </p:txBody>
      </p:sp>
      <p:pic>
        <p:nvPicPr>
          <p:cNvPr id="8195" name="Picture 3" descr="C:\Users\Koděrová\Desktop\dum pracovní\ODK\pomůcky, nástroje\100_0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637" y="362624"/>
            <a:ext cx="4635619" cy="385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827584" y="414558"/>
            <a:ext cx="4392488" cy="1323439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 </a:t>
            </a:r>
            <a:r>
              <a:rPr lang="cs-CZ" sz="2000" b="1" dirty="0" smtClean="0"/>
              <a:t>Takhle vypadaly </a:t>
            </a:r>
            <a:r>
              <a:rPr lang="cs-CZ" sz="2000" b="1" dirty="0"/>
              <a:t>tuby „</a:t>
            </a:r>
            <a:r>
              <a:rPr lang="cs-CZ" sz="2000" b="1" dirty="0" err="1"/>
              <a:t>Mánesovky</a:t>
            </a:r>
            <a:r>
              <a:rPr lang="cs-CZ" sz="2000" b="1" dirty="0" smtClean="0"/>
              <a:t>“</a:t>
            </a:r>
            <a:endParaRPr lang="cs-CZ" sz="2000" b="1" dirty="0"/>
          </a:p>
          <a:p>
            <a:r>
              <a:rPr lang="cs-CZ" sz="2000" b="1" dirty="0" smtClean="0"/>
              <a:t> před více jak 50 – ti lety a jsou stále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funkční – měkké a roztíratelné i dnes  </a:t>
            </a:r>
          </a:p>
          <a:p>
            <a:r>
              <a:rPr lang="cs-CZ" sz="2000" b="1" dirty="0" smtClean="0"/>
              <a:t> (rok 2014). </a:t>
            </a:r>
            <a:endParaRPr lang="cs-CZ" sz="20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1619672" y="4851447"/>
            <a:ext cx="5616624" cy="1323439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Pokud zaschnou, vytvoří velmi pevnou povrchovou krustu, která uvnitř vysychá minimálně několik týdnů, pokud se jedná o slabší nanesenou vrstvu barvy (ředěnou), silné schnou i několik měsíců.</a:t>
            </a:r>
            <a:endParaRPr lang="cs-CZ" sz="2000" b="1" dirty="0"/>
          </a:p>
        </p:txBody>
      </p:sp>
      <p:cxnSp>
        <p:nvCxnSpPr>
          <p:cNvPr id="13" name="Přímá spojnice se šipkou 12"/>
          <p:cNvCxnSpPr/>
          <p:nvPr/>
        </p:nvCxnSpPr>
        <p:spPr>
          <a:xfrm flipV="1">
            <a:off x="7092280" y="3140971"/>
            <a:ext cx="792088" cy="1833588"/>
          </a:xfrm>
          <a:prstGeom prst="straightConnector1">
            <a:avLst/>
          </a:prstGeom>
          <a:ln w="57150">
            <a:solidFill>
              <a:srgbClr val="6EEEE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16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10242" name="Picture 2" descr="C:\Users\Koděrová\Desktop\dum pracovní\ODK\pomůcky, nástroje\101_0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9" y="879582"/>
            <a:ext cx="7704856" cy="57895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99592" y="476672"/>
            <a:ext cx="7704856" cy="1200329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 </a:t>
            </a:r>
            <a:r>
              <a:rPr lang="cs-CZ" sz="2400" b="1" dirty="0" smtClean="0"/>
              <a:t>Pro ředění olejové barvy se musí použít  nejlépe kovová,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plechová nádoba (měkký plast terpentýn zcela rozloží), 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nebo speciální nádoby pro olejomalbu.</a:t>
            </a:r>
            <a:endParaRPr lang="cs-CZ" sz="24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259632" y="2564904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8932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9218" name="Picture 2" descr="C:\Users\Koděrová\Desktop\dum pracovní\ODK\pomůcky, nástroje\101_0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79" y="924866"/>
            <a:ext cx="7776864" cy="584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29379" y="260648"/>
            <a:ext cx="7965802" cy="1508105"/>
          </a:xfrm>
          <a:prstGeom prst="rect">
            <a:avLst/>
          </a:prstGeom>
          <a:solidFill>
            <a:srgbClr val="66FF33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cs-CZ" sz="2400" b="1" dirty="0"/>
              <a:t> </a:t>
            </a:r>
            <a:r>
              <a:rPr lang="cs-CZ" sz="2400" b="1" dirty="0" smtClean="0"/>
              <a:t>Pro malování olejovými barvami je osvědčené použít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pomůcku:</a:t>
            </a:r>
            <a:r>
              <a:rPr lang="cs-CZ" sz="4400" b="1" dirty="0" smtClean="0">
                <a:solidFill>
                  <a:srgbClr val="C00000"/>
                </a:solidFill>
              </a:rPr>
              <a:t> paletu </a:t>
            </a:r>
            <a:r>
              <a:rPr lang="cs-CZ" sz="3200" b="1" dirty="0" smtClean="0">
                <a:solidFill>
                  <a:srgbClr val="FFFF00"/>
                </a:solidFill>
              </a:rPr>
              <a:t>na roztírání barvy</a:t>
            </a:r>
            <a:r>
              <a:rPr lang="cs-CZ" sz="2400" b="1" dirty="0" smtClean="0"/>
              <a:t> vyrobenou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ze dřeva nebo speciální z jiných materiálů pro olejomalbu.</a:t>
            </a:r>
            <a:endParaRPr lang="cs-CZ" sz="24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5201908" y="3612585"/>
            <a:ext cx="3313257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Obě tyto palety jsou pro leváka, pravák by měl otvor na úchop palce na této straně a opačné vykrojení, paleta se vždy </a:t>
            </a:r>
            <a:r>
              <a:rPr lang="cs-CZ" b="1" smtClean="0"/>
              <a:t>opírá </a:t>
            </a:r>
          </a:p>
          <a:p>
            <a:r>
              <a:rPr lang="cs-CZ" b="1" smtClean="0"/>
              <a:t>o předloktí </a:t>
            </a:r>
            <a:r>
              <a:rPr lang="cs-CZ" b="1" dirty="0" smtClean="0"/>
              <a:t>malíře.</a:t>
            </a:r>
            <a:endParaRPr lang="cs-CZ" b="1" dirty="0"/>
          </a:p>
        </p:txBody>
      </p:sp>
      <p:sp>
        <p:nvSpPr>
          <p:cNvPr id="10" name="Tětiva 9"/>
          <p:cNvSpPr/>
          <p:nvPr/>
        </p:nvSpPr>
        <p:spPr>
          <a:xfrm rot="932382">
            <a:off x="1491347" y="1886088"/>
            <a:ext cx="4032448" cy="3847168"/>
          </a:xfrm>
          <a:prstGeom prst="chord">
            <a:avLst>
              <a:gd name="adj1" fmla="val 2700000"/>
              <a:gd name="adj2" fmla="val 15423226"/>
            </a:avLst>
          </a:prstGeom>
          <a:solidFill>
            <a:srgbClr val="95D7AE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 rot="653447">
            <a:off x="3072365" y="2035630"/>
            <a:ext cx="432048" cy="936104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/>
          <p:nvPr/>
        </p:nvCxnSpPr>
        <p:spPr>
          <a:xfrm flipH="1" flipV="1">
            <a:off x="3498963" y="2718632"/>
            <a:ext cx="1694023" cy="100897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4592912" y="609329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5412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0" grpId="0" animBg="1"/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899592" y="62068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Pracovní list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28838" y="1163608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1">
                    <a:lumMod val="75000"/>
                  </a:schemeClr>
                </a:solidFill>
              </a:rPr>
              <a:t>Namaluj zátiší vodovými barvami jako techniku akvarel </a:t>
            </a:r>
            <a:endParaRPr lang="cs-CZ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28838" y="1679066"/>
            <a:ext cx="48672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Na formát A3 namaluj jednoduché zátiší (skupinu předmětů, ovoce, nádobí, kosmetiky apod. podle tvého výběru)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Na čtvrtku předkresli slabě tužkou a pak vybarvi vodovými barvami jako akvarel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Pokud máš akvarelové pastelky nebo barvy, použij je.</a:t>
            </a:r>
            <a:endParaRPr lang="cs-CZ" dirty="0"/>
          </a:p>
        </p:txBody>
      </p:sp>
      <p:pic>
        <p:nvPicPr>
          <p:cNvPr id="2050" name="Picture 2" descr="C:\Users\Koděrová\Desktop\dum pracovní\ODK\100_8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43354"/>
            <a:ext cx="3543218" cy="266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2771800" y="6059543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 rot="611958">
            <a:off x="4946866" y="3880510"/>
            <a:ext cx="2736304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Zátiší akvarelovými pastelkami před roztíráním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64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5" y="188640"/>
            <a:ext cx="8885290" cy="6480448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548680"/>
            <a:ext cx="3600400" cy="880070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65116" y="1628800"/>
            <a:ext cx="6478468" cy="78296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 smtClean="0">
                <a:solidFill>
                  <a:srgbClr val="FFFF00"/>
                </a:solidFill>
                <a:latin typeface="Adobe Garamond Pro Bold" pitchFamily="18" charset="-18"/>
              </a:rPr>
              <a:t>   Použitá literatura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80316" y="2780927"/>
            <a:ext cx="6463268" cy="60939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>
                <a:solidFill>
                  <a:srgbClr val="FFFF00"/>
                </a:solidFill>
              </a:rPr>
              <a:t>archiv </a:t>
            </a:r>
            <a:r>
              <a:rPr lang="cs-CZ" sz="1400" b="1" dirty="0">
                <a:solidFill>
                  <a:srgbClr val="FFFF00"/>
                </a:solidFill>
              </a:rPr>
              <a:t>autora, KODĚROVÁ, </a:t>
            </a:r>
            <a:r>
              <a:rPr lang="cs-CZ" sz="1400" b="1" dirty="0" smtClean="0">
                <a:solidFill>
                  <a:srgbClr val="FFFF00"/>
                </a:solidFill>
              </a:rPr>
              <a:t>Zuzana. : </a:t>
            </a:r>
            <a:r>
              <a:rPr lang="cs-CZ" sz="1400" b="1" i="1" dirty="0">
                <a:solidFill>
                  <a:srgbClr val="FFFF00"/>
                </a:solidFill>
              </a:rPr>
              <a:t>fotografie</a:t>
            </a:r>
            <a:r>
              <a:rPr lang="cs-CZ" sz="1400" b="1" dirty="0">
                <a:solidFill>
                  <a:srgbClr val="FFFF00"/>
                </a:solidFill>
              </a:rPr>
              <a:t>: </a:t>
            </a:r>
            <a:r>
              <a:rPr lang="cs-CZ" sz="1400" b="1" i="1" dirty="0">
                <a:solidFill>
                  <a:srgbClr val="FFFF00"/>
                </a:solidFill>
              </a:rPr>
              <a:t>galerie </a:t>
            </a:r>
            <a:r>
              <a:rPr lang="cs-CZ" sz="1400" b="1" dirty="0">
                <a:solidFill>
                  <a:srgbClr val="FFFF00"/>
                </a:solidFill>
              </a:rPr>
              <a:t>©</a:t>
            </a:r>
            <a:r>
              <a:rPr lang="cs-CZ" sz="1400" dirty="0"/>
              <a:t> </a:t>
            </a:r>
            <a:r>
              <a:rPr lang="cs-CZ" sz="1400" b="1" i="1" dirty="0" smtClean="0">
                <a:solidFill>
                  <a:srgbClr val="FFFF00"/>
                </a:solidFill>
              </a:rPr>
              <a:t>c.zuk  2000-2014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Autorem fotografií, není-li uvedeno jinak, je Zuzana Koděrová. Autor (Zuzana Koděrová) souhlasí s </a:t>
            </a:r>
            <a:r>
              <a:rPr lang="cs-CZ" sz="1400" b="1" dirty="0">
                <a:solidFill>
                  <a:srgbClr val="FFFF00"/>
                </a:solidFill>
                <a:latin typeface="Times New Roman" pitchFamily="18" charset="0"/>
              </a:rPr>
              <a:t>jejich zveřejněním na Metodickém portálu</a:t>
            </a: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8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34274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95090" y="440668"/>
            <a:ext cx="8640960" cy="55806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1"/>
          <p:cNvSpPr txBox="1"/>
          <p:nvPr/>
        </p:nvSpPr>
        <p:spPr>
          <a:xfrm>
            <a:off x="1397178" y="908720"/>
            <a:ext cx="6264696" cy="101566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b="1" dirty="0" smtClean="0">
                <a:solidFill>
                  <a:schemeClr val="accent1">
                    <a:lumMod val="75000"/>
                  </a:schemeClr>
                </a:solidFill>
                <a:latin typeface="Tempus Sans ITC" pitchFamily="82"/>
              </a:rPr>
              <a:t> Odborné kreslení</a:t>
            </a:r>
            <a:endParaRPr lang="cs-CZ" sz="6000" b="1" i="0" u="none" strike="noStrike" kern="1200" cap="none" spc="0" baseline="0" dirty="0">
              <a:solidFill>
                <a:schemeClr val="accent1">
                  <a:lumMod val="75000"/>
                </a:schemeClr>
              </a:solidFill>
              <a:uFillTx/>
              <a:latin typeface="Tempus Sans ITC" pitchFamily="82"/>
            </a:endParaRPr>
          </a:p>
        </p:txBody>
      </p:sp>
      <p:sp>
        <p:nvSpPr>
          <p:cNvPr id="10" name="TextovéPole 1"/>
          <p:cNvSpPr txBox="1"/>
          <p:nvPr/>
        </p:nvSpPr>
        <p:spPr>
          <a:xfrm>
            <a:off x="1079441" y="3684510"/>
            <a:ext cx="6840760" cy="15696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800" dirty="0" smtClean="0">
                <a:solidFill>
                  <a:srgbClr val="7030A0"/>
                </a:solidFill>
                <a:latin typeface="Comic Sans MS" pitchFamily="66" charset="0"/>
              </a:rPr>
              <a:t>  </a:t>
            </a:r>
            <a:r>
              <a:rPr lang="cs-CZ" sz="4800" dirty="0">
                <a:solidFill>
                  <a:srgbClr val="7030A0"/>
                </a:solidFill>
                <a:latin typeface="Comic Sans MS" pitchFamily="66" charset="0"/>
              </a:rPr>
              <a:t>K</a:t>
            </a:r>
            <a:r>
              <a:rPr lang="cs-CZ" sz="4800" dirty="0" smtClean="0">
                <a:solidFill>
                  <a:srgbClr val="7030A0"/>
                </a:solidFill>
                <a:latin typeface="Comic Sans MS" pitchFamily="66" charset="0"/>
              </a:rPr>
              <a:t>reslířské a malířské   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800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cs-CZ" sz="4800" dirty="0" smtClean="0">
                <a:solidFill>
                  <a:srgbClr val="7030A0"/>
                </a:solidFill>
                <a:latin typeface="Comic Sans MS" pitchFamily="66" charset="0"/>
              </a:rPr>
              <a:t>         potřeby - 4</a:t>
            </a:r>
            <a:endParaRPr lang="cs-CZ" sz="4800" i="0" u="none" strike="noStrike" kern="1200" cap="none" spc="0" baseline="0" dirty="0">
              <a:solidFill>
                <a:srgbClr val="7030A0"/>
              </a:solidFill>
              <a:uFillTx/>
              <a:latin typeface="Comic Sans MS" pitchFamily="66" charset="0"/>
            </a:endParaRPr>
          </a:p>
        </p:txBody>
      </p:sp>
      <p:sp>
        <p:nvSpPr>
          <p:cNvPr id="11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9" name="TextovéPole 1"/>
          <p:cNvSpPr txBox="1"/>
          <p:nvPr/>
        </p:nvSpPr>
        <p:spPr>
          <a:xfrm>
            <a:off x="2622178" y="1959168"/>
            <a:ext cx="4186784" cy="14465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400" b="1" dirty="0" smtClean="0">
                <a:solidFill>
                  <a:schemeClr val="accent1">
                    <a:lumMod val="75000"/>
                  </a:schemeClr>
                </a:solidFill>
                <a:latin typeface="Tempus Sans ITC" pitchFamily="82"/>
              </a:rPr>
              <a:t>    </a:t>
            </a:r>
            <a:r>
              <a:rPr lang="cs-CZ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empus Sans ITC" pitchFamily="82"/>
              </a:rPr>
              <a:t>Techniky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empus Sans ITC" pitchFamily="82"/>
              </a:rPr>
              <a:t>kresby a malby</a:t>
            </a:r>
            <a:endParaRPr lang="cs-CZ" sz="4400" b="1" i="0" u="none" strike="noStrike" kern="1200" cap="none" spc="0" baseline="0" dirty="0">
              <a:solidFill>
                <a:schemeClr val="tx1">
                  <a:lumMod val="95000"/>
                  <a:lumOff val="5000"/>
                </a:schemeClr>
              </a:solidFill>
              <a:uFillTx/>
              <a:latin typeface="Tempus Sans ITC" pitchFamily="82"/>
            </a:endParaRPr>
          </a:p>
        </p:txBody>
      </p:sp>
    </p:spTree>
    <p:extLst>
      <p:ext uri="{BB962C8B-B14F-4D97-AF65-F5344CB8AC3E}">
        <p14:creationId xmlns:p14="http://schemas.microsoft.com/office/powerpoint/2010/main" val="248731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" y="94680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63256" y="40032"/>
            <a:ext cx="9022164" cy="674136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16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7" name="Picture 2" descr="C:\Users\Koděrová\Desktop\dum pracovní\ODK\100_7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5" y="289539"/>
            <a:ext cx="8437283" cy="633986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délník 19"/>
          <p:cNvSpPr/>
          <p:nvPr/>
        </p:nvSpPr>
        <p:spPr>
          <a:xfrm>
            <a:off x="4111671" y="4711682"/>
            <a:ext cx="4622798" cy="181770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b="1" dirty="0" smtClean="0">
                <a:solidFill>
                  <a:schemeClr val="bg2">
                    <a:lumMod val="25000"/>
                  </a:schemeClr>
                </a:solidFill>
              </a:rPr>
              <a:t>   Podle </a:t>
            </a:r>
            <a:r>
              <a:rPr lang="cs-CZ" sz="2800" b="1" dirty="0" smtClean="0">
                <a:solidFill>
                  <a:srgbClr val="0070C0"/>
                </a:solidFill>
              </a:rPr>
              <a:t>výtvarné techniky </a:t>
            </a:r>
          </a:p>
          <a:p>
            <a:r>
              <a:rPr lang="cs-CZ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sz="2400" b="1" dirty="0" smtClean="0">
                <a:solidFill>
                  <a:schemeClr val="bg2">
                    <a:lumMod val="25000"/>
                  </a:schemeClr>
                </a:solidFill>
              </a:rPr>
              <a:t>  dělíme výtvarné potřeby na:</a:t>
            </a:r>
          </a:p>
          <a:p>
            <a:r>
              <a:rPr lang="cs-CZ" sz="2400" b="1" dirty="0" smtClean="0">
                <a:solidFill>
                  <a:schemeClr val="bg2">
                    <a:lumMod val="25000"/>
                  </a:schemeClr>
                </a:solidFill>
              </a:rPr>
              <a:t>   1. potřeby pro suché techniky</a:t>
            </a:r>
          </a:p>
          <a:p>
            <a:r>
              <a:rPr lang="cs-CZ" sz="2400" b="1" dirty="0" smtClean="0">
                <a:solidFill>
                  <a:schemeClr val="bg2">
                    <a:lumMod val="25000"/>
                  </a:schemeClr>
                </a:solidFill>
              </a:rPr>
              <a:t>   2. potřeby pro mokré techniky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666367" y="476672"/>
            <a:ext cx="5832648" cy="64633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600" b="1" dirty="0"/>
              <a:t> </a:t>
            </a:r>
            <a:r>
              <a:rPr lang="cs-CZ" sz="3600" b="1" dirty="0" smtClean="0"/>
              <a:t>Kreslířské a malířské potřeby  </a:t>
            </a:r>
            <a:endParaRPr lang="cs-CZ" sz="3600" b="1" dirty="0"/>
          </a:p>
        </p:txBody>
      </p:sp>
      <p:sp>
        <p:nvSpPr>
          <p:cNvPr id="24" name="Obdélník 23"/>
          <p:cNvSpPr/>
          <p:nvPr/>
        </p:nvSpPr>
        <p:spPr>
          <a:xfrm>
            <a:off x="1691680" y="5435869"/>
            <a:ext cx="13203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solidFill>
                  <a:srgbClr val="0070C0"/>
                </a:solidFill>
              </a:rPr>
              <a:t>©</a:t>
            </a:r>
            <a:r>
              <a:rPr lang="cs-CZ" b="1" dirty="0">
                <a:solidFill>
                  <a:srgbClr val="0070C0"/>
                </a:solidFill>
              </a:rPr>
              <a:t>c.zuk 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2024213" y="5805201"/>
            <a:ext cx="987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0570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7" name="Picture 2" descr="C:\Users\Koděrová\Desktop\dum pracovní\ODK\101KZ650\101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38" y="146505"/>
            <a:ext cx="5220072" cy="635826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970698" y="5806113"/>
            <a:ext cx="93088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16826" y="3790177"/>
            <a:ext cx="3251212" cy="2431435"/>
          </a:xfrm>
          <a:prstGeom prst="rect">
            <a:avLst/>
          </a:prstGeom>
          <a:solidFill>
            <a:srgbClr val="66FF33"/>
          </a:solidFill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02060"/>
                </a:solidFill>
              </a:rPr>
              <a:t>Z hlediska </a:t>
            </a:r>
            <a:r>
              <a:rPr lang="cs-CZ" sz="2400" b="1" dirty="0" smtClean="0">
                <a:solidFill>
                  <a:srgbClr val="002060"/>
                </a:solidFill>
              </a:rPr>
              <a:t>chemického </a:t>
            </a:r>
            <a:r>
              <a:rPr lang="cs-CZ" sz="2400" b="1" dirty="0">
                <a:solidFill>
                  <a:srgbClr val="002060"/>
                </a:solidFill>
              </a:rPr>
              <a:t>složení </a:t>
            </a:r>
            <a:r>
              <a:rPr lang="cs-CZ" sz="2400" b="1" dirty="0" smtClean="0">
                <a:solidFill>
                  <a:srgbClr val="002060"/>
                </a:solidFill>
              </a:rPr>
              <a:t>druhy barev tvoří: </a:t>
            </a:r>
          </a:p>
          <a:p>
            <a:endParaRPr lang="cs-CZ" sz="2000" b="1" dirty="0" smtClean="0"/>
          </a:p>
          <a:p>
            <a:pPr marL="342900" indent="-342900">
              <a:buAutoNum type="arabicPeriod"/>
            </a:pPr>
            <a:r>
              <a:rPr lang="cs-CZ" sz="2000" b="1" dirty="0" smtClean="0"/>
              <a:t>BARVIVO </a:t>
            </a:r>
            <a:r>
              <a:rPr lang="cs-CZ" sz="2000" b="1" dirty="0"/>
              <a:t>A PIGMENTY </a:t>
            </a:r>
            <a:endParaRPr lang="cs-CZ" sz="2000" b="1" dirty="0" smtClean="0"/>
          </a:p>
          <a:p>
            <a:pPr marL="342900" indent="-342900">
              <a:buAutoNum type="arabicPeriod"/>
            </a:pPr>
            <a:r>
              <a:rPr lang="cs-CZ" sz="2000" b="1" dirty="0" smtClean="0"/>
              <a:t>POJIDLO    </a:t>
            </a:r>
          </a:p>
          <a:p>
            <a:r>
              <a:rPr lang="cs-CZ" sz="2000" b="1" dirty="0" smtClean="0"/>
              <a:t>3.  ŘEDIDLO  </a:t>
            </a:r>
            <a:endParaRPr lang="cs-CZ" sz="20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94523" y="999851"/>
            <a:ext cx="3672408" cy="267765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Pro různé výtvarné techniky (mokré) </a:t>
            </a:r>
          </a:p>
          <a:p>
            <a:pPr algn="ctr"/>
            <a:r>
              <a:rPr lang="cs-CZ" sz="2800" b="1" dirty="0" smtClean="0"/>
              <a:t>se vyrábí obrovské množství druhů barev, liší se od sebe právě chemickým složením</a:t>
            </a:r>
            <a:endParaRPr lang="cs-CZ" sz="28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06228" y="215060"/>
            <a:ext cx="3660703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200" b="1" dirty="0"/>
              <a:t> </a:t>
            </a:r>
            <a:r>
              <a:rPr lang="cs-CZ" sz="3200" b="1" dirty="0" smtClean="0"/>
              <a:t> Mokré techniky  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46459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build="p" animBg="1"/>
      <p:bldP spid="10" grpId="0" build="p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5576" y="727503"/>
            <a:ext cx="3168352" cy="646331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   Barvy vodové</a:t>
            </a:r>
            <a:endParaRPr lang="cs-CZ" sz="3600" dirty="0"/>
          </a:p>
        </p:txBody>
      </p:sp>
      <p:pic>
        <p:nvPicPr>
          <p:cNvPr id="2050" name="Picture 2" descr="C:\Users\Koděrová\Desktop\dum pracovní\ODK\Fotografie27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835" y="287338"/>
            <a:ext cx="4681537" cy="62420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5076056" y="609329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55758" y="1589608"/>
            <a:ext cx="3183031" cy="19389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Vpíjí se kvalitně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a rychle do materiálu.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Prodávají se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v základních odstínech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jako sada.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Síla hrotu je </a:t>
            </a:r>
            <a:r>
              <a:rPr lang="cs-CZ" sz="2000" b="1" dirty="0"/>
              <a:t>1</a:t>
            </a:r>
            <a:r>
              <a:rPr lang="cs-CZ" sz="2000" b="1" dirty="0" smtClean="0"/>
              <a:t> – 8 mm.</a:t>
            </a:r>
            <a:endParaRPr lang="cs-CZ" sz="20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39505" y="3849453"/>
            <a:ext cx="38992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Barvy (práškové pigmenty 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s pojivem) jsou lisované </a:t>
            </a:r>
          </a:p>
          <a:p>
            <a:r>
              <a:rPr lang="cs-CZ" sz="2000" b="1" dirty="0" smtClean="0">
                <a:solidFill>
                  <a:srgbClr val="002060"/>
                </a:solidFill>
              </a:rPr>
              <a:t>      do kruhového tvaru.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Lze je zakoupit i samostatně </a:t>
            </a:r>
          </a:p>
          <a:p>
            <a:r>
              <a:rPr lang="cs-CZ" sz="2000" b="1" dirty="0" smtClean="0">
                <a:solidFill>
                  <a:srgbClr val="002060"/>
                </a:solidFill>
              </a:rPr>
              <a:t>      bez plastového pouzdra barev.</a:t>
            </a:r>
            <a:endParaRPr lang="cs-CZ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Koděrová\Desktop\dum pracovní\ODK\pomůcky, nástroje\100_02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2" y="253904"/>
            <a:ext cx="8396773" cy="630942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6006939" y="5970185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40898" y="548679"/>
            <a:ext cx="231510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7030A0"/>
                </a:solidFill>
              </a:rPr>
              <a:t>Anilinové barvy</a:t>
            </a:r>
            <a:endParaRPr lang="cs-CZ" sz="2400" b="1" dirty="0">
              <a:solidFill>
                <a:srgbClr val="7030A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355976" y="548679"/>
            <a:ext cx="3888432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Výrazné odstíny rozdílné od běžných pigmentových barev,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Pestré, rychleji schnou, pigmenty </a:t>
            </a:r>
          </a:p>
          <a:p>
            <a:r>
              <a:rPr lang="cs-CZ" dirty="0"/>
              <a:t> </a:t>
            </a:r>
            <a:r>
              <a:rPr lang="cs-CZ" dirty="0" smtClean="0"/>
              <a:t>     studených odstínů ve větší vrstvě</a:t>
            </a:r>
          </a:p>
          <a:p>
            <a:r>
              <a:rPr lang="cs-CZ" dirty="0"/>
              <a:t> </a:t>
            </a:r>
            <a:r>
              <a:rPr lang="cs-CZ" dirty="0" smtClean="0"/>
              <a:t>     zanechávají drobné, téměř  </a:t>
            </a:r>
          </a:p>
          <a:p>
            <a:r>
              <a:rPr lang="cs-CZ" dirty="0"/>
              <a:t> </a:t>
            </a:r>
            <a:r>
              <a:rPr lang="cs-CZ" dirty="0" smtClean="0"/>
              <a:t>     nehmatatelné, pigmentové hrudky.</a:t>
            </a:r>
            <a:endParaRPr lang="cs-CZ" dirty="0"/>
          </a:p>
        </p:txBody>
      </p:sp>
      <p:pic>
        <p:nvPicPr>
          <p:cNvPr id="1027" name="Picture 3" descr="C:\Users\Koděrová\Desktop\dum pracovní\ODK\pomůcky, nástroje\100_89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72" y="225832"/>
            <a:ext cx="8772016" cy="659138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366076" y="5859198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16818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 build="p" animBg="1"/>
      <p:bldP spid="2" grpId="0" build="p"/>
      <p:bldP spid="15" grpId="0"/>
      <p:bldP spid="9" grpId="0" animBg="1"/>
      <p:bldP spid="10" grpId="0" build="p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2050" name="Picture 2" descr="C:\Users\Koděrová\Desktop\dum pracovní\ODK\pomůcky, nástroje\101_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8473"/>
            <a:ext cx="8685882" cy="652665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16632" y="353142"/>
            <a:ext cx="3312368" cy="58477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temperové barvy</a:t>
            </a:r>
            <a:endParaRPr lang="cs-CZ" sz="3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524328" y="6093296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416506" y="1196752"/>
            <a:ext cx="537963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Tlumené barvy s krycí schopností.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Rychle schnou na materiálu.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Zanechávají hustou, pastózní stopu.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Ředí se vodou, obsahují pojiva.</a:t>
            </a:r>
            <a:endParaRPr lang="cs-CZ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99591" y="3471802"/>
            <a:ext cx="7965803" cy="2554545"/>
          </a:xfrm>
          <a:prstGeom prst="rect">
            <a:avLst/>
          </a:prstGeom>
          <a:solidFill>
            <a:srgbClr val="6EEEEB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V minulosti si je malíři sami míchali z drcených nerostů, přírodnin, květů a jako pojivo často používali vaječný bílek (zanechal vysoký lesk </a:t>
            </a:r>
          </a:p>
          <a:p>
            <a:r>
              <a:rPr lang="cs-CZ" sz="2000" b="1" dirty="0" smtClean="0"/>
              <a:t>      barvy na materiálu).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Nejdokonalejší odstíny vznikly již na začátku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renesance, v dalších dobách se dokonce některé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barvy odstíny pojmenovávali po malířích, kteří preferovali v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obrazech nejvíce jeden tón (např. Shagalova modř, Picasova růžová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Tiziannova běloba, apod.)</a:t>
            </a:r>
            <a:endParaRPr lang="cs-CZ" sz="2000" b="1" dirty="0"/>
          </a:p>
        </p:txBody>
      </p:sp>
      <p:pic>
        <p:nvPicPr>
          <p:cNvPr id="2051" name="Picture 3" descr="C:\Users\Koděrová\Desktop\dum pracovní\ODK\pomůcky, nástroje\100_0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10" y="275984"/>
            <a:ext cx="8789686" cy="63876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4584991" y="6075439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16506" y="4752000"/>
            <a:ext cx="4633926" cy="1323439"/>
          </a:xfrm>
          <a:prstGeom prst="rect">
            <a:avLst/>
          </a:prstGeom>
          <a:solidFill>
            <a:srgbClr val="92FD0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Prodávají se v tubách nebo kelímcích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/>
              <a:t>Značkové tempery mají také jména slavných malířů (Mánes, Rembrandt,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Picasso apod.)</a:t>
            </a:r>
            <a:endParaRPr lang="cs-CZ" sz="2000" b="1" dirty="0"/>
          </a:p>
        </p:txBody>
      </p:sp>
      <p:pic>
        <p:nvPicPr>
          <p:cNvPr id="2054" name="Picture 6" descr="C:\Users\Koděrová\Desktop\dum pracovní\ODK\pomůcky, nástroje\100_02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84" y="10156"/>
            <a:ext cx="8821354" cy="658908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2431699" y="6283167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4166149" y="353142"/>
            <a:ext cx="4528589" cy="4524315"/>
          </a:xfrm>
          <a:prstGeom prst="rect">
            <a:avLst/>
          </a:prstGeom>
          <a:solidFill>
            <a:srgbClr val="92FD03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cs-CZ" sz="2400" b="1" dirty="0" smtClean="0"/>
              <a:t>Střední třídy temper mají značky: Koh – I – Noor, Studio, Art, Colour apod.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cs-CZ" sz="2400" b="1" dirty="0" smtClean="0"/>
              <a:t>Jsou kvalitního složení, pouze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  se musí čas od času před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  použitím promísit pojivo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  uvnitř tuby mírným tlakem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  na obal tempery.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b="1" dirty="0" smtClean="0"/>
              <a:t>  V kelímkovém balení se pojivo </a:t>
            </a:r>
            <a:r>
              <a:rPr lang="cs-CZ" sz="2400" b="1" dirty="0"/>
              <a:t> </a:t>
            </a:r>
            <a:r>
              <a:rPr lang="cs-CZ" sz="2400" b="1" dirty="0" smtClean="0"/>
              <a:t>  </a:t>
            </a:r>
          </a:p>
          <a:p>
            <a:r>
              <a:rPr lang="cs-CZ" sz="2400" b="1" dirty="0" smtClean="0"/>
              <a:t>       tempery rovněž usazuje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  na povrchu, protože barevný  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  pigment je těžší než pojivo.</a:t>
            </a:r>
            <a:endParaRPr lang="cs-CZ" sz="2400" b="1" dirty="0"/>
          </a:p>
        </p:txBody>
      </p:sp>
      <p:pic>
        <p:nvPicPr>
          <p:cNvPr id="23" name="Picture 4" descr="C:\Users\Koděrová\Desktop\dum pracovní\ODK\pomůcky, nástroje\100_02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8973"/>
            <a:ext cx="4268359" cy="46887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4865253" y="5770790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26" name="Picture 7" descr="C:\Users\Koděrová\Desktop\dum pracovní\ODK\101_01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6" y="185037"/>
            <a:ext cx="8952644" cy="65557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3106321" y="2413252"/>
            <a:ext cx="9633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rgbClr val="002060"/>
                </a:solidFill>
              </a:rPr>
              <a:t>Archiv autora  </a:t>
            </a:r>
          </a:p>
          <a:p>
            <a:r>
              <a:rPr lang="cs-CZ" sz="1000" b="1" dirty="0">
                <a:solidFill>
                  <a:srgbClr val="002060"/>
                </a:solidFill>
              </a:rPr>
              <a:t> </a:t>
            </a:r>
            <a:r>
              <a:rPr lang="cs-CZ" sz="1000" b="1" dirty="0" smtClean="0">
                <a:solidFill>
                  <a:srgbClr val="002060"/>
                </a:solidFill>
              </a:rPr>
              <a:t>    </a:t>
            </a:r>
            <a:r>
              <a:rPr lang="cs-CZ" sz="800" b="1" dirty="0" smtClean="0">
                <a:solidFill>
                  <a:srgbClr val="002060"/>
                </a:solidFill>
              </a:rPr>
              <a:t>©</a:t>
            </a:r>
            <a:r>
              <a:rPr lang="cs-CZ" sz="1000" b="1" dirty="0" smtClean="0">
                <a:solidFill>
                  <a:srgbClr val="002060"/>
                </a:solidFill>
              </a:rPr>
              <a:t>c.zuk</a:t>
            </a:r>
            <a:endParaRPr lang="cs-CZ" sz="1000" b="1" dirty="0">
              <a:solidFill>
                <a:srgbClr val="00206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599962" y="652636"/>
            <a:ext cx="3024337" cy="369332"/>
          </a:xfrm>
          <a:prstGeom prst="rect">
            <a:avLst/>
          </a:prstGeom>
          <a:solidFill>
            <a:srgbClr val="74E8BC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  Malba temperou na dřevo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8660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2" grpId="0" build="p" animBg="1"/>
      <p:bldP spid="11" grpId="0" build="p" animBg="1"/>
      <p:bldP spid="14" grpId="0"/>
      <p:bldP spid="12" grpId="0" animBg="1"/>
      <p:bldP spid="21" grpId="0"/>
      <p:bldP spid="22" grpId="0" animBg="1"/>
      <p:bldP spid="25" grpId="0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1026" name="Picture 2" descr="C:\Users\Koděrová\Desktop\dum pracovní\ODK\pomůcky, nástroje\100_0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23" y="382013"/>
            <a:ext cx="8428674" cy="620281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7452320" y="5949280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67835" y="228999"/>
            <a:ext cx="3312368" cy="58477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Akvarelové barvy</a:t>
            </a:r>
            <a:endParaRPr lang="cs-CZ" sz="32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67835" y="1091402"/>
            <a:ext cx="3899284" cy="1938992"/>
          </a:xfrm>
          <a:prstGeom prst="rect">
            <a:avLst/>
          </a:prstGeom>
          <a:solidFill>
            <a:srgbClr val="92FD0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Barvy (práškové pigmenty 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s pojivem) jsou lisované </a:t>
            </a:r>
          </a:p>
          <a:p>
            <a:r>
              <a:rPr lang="cs-CZ" sz="2000" b="1" dirty="0" smtClean="0">
                <a:solidFill>
                  <a:srgbClr val="002060"/>
                </a:solidFill>
              </a:rPr>
              <a:t>      do knoflíků nebo kostek.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Lze je zakoupit i samostatně </a:t>
            </a:r>
          </a:p>
          <a:p>
            <a:r>
              <a:rPr lang="cs-CZ" sz="2000" b="1" dirty="0" smtClean="0">
                <a:solidFill>
                  <a:srgbClr val="002060"/>
                </a:solidFill>
              </a:rPr>
              <a:t>      bez plastového nebo dřevěného  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pouzdra barev.</a:t>
            </a:r>
            <a:endParaRPr lang="cs-CZ" sz="2000" b="1" dirty="0">
              <a:solidFill>
                <a:srgbClr val="00206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64616" y="3559484"/>
            <a:ext cx="3814775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Každá barva má svůj název (většinou anglický nebo podle chemického složení).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b="1" dirty="0" smtClean="0"/>
              <a:t>Například kadmium oranžové, kadmium žluté </a:t>
            </a:r>
            <a:r>
              <a:rPr lang="cs-CZ" b="1" dirty="0"/>
              <a:t>t</a:t>
            </a:r>
            <a:r>
              <a:rPr lang="cs-CZ" b="1" dirty="0" smtClean="0"/>
              <a:t>mavé, siena přírodní, siena pálená, zeleň listová, čerň kostní apod.</a:t>
            </a:r>
          </a:p>
        </p:txBody>
      </p:sp>
      <p:pic>
        <p:nvPicPr>
          <p:cNvPr id="1027" name="Picture 3" descr="C:\Users\Koděrová\Desktop\dum pracovní\ODK\pomůcky, nástroje\100_03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819" y="658446"/>
            <a:ext cx="7721583" cy="58020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624507" y="6164999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3778973" y="1719900"/>
            <a:ext cx="4929328" cy="3785652"/>
          </a:xfrm>
          <a:prstGeom prst="rect">
            <a:avLst/>
          </a:prstGeom>
          <a:solidFill>
            <a:srgbClr val="92FD0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Roztírají se vodou štětci.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Patří mezi nejstarší výtvarné potřeby.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Obraz namalovaný barvami se lakuje.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Akvarelové barvy zanechávají průhlednou stopu, vrstvením stop vnímá lidské oko tuto barvu jako sytou.</a:t>
            </a:r>
          </a:p>
          <a:p>
            <a:endParaRPr lang="cs-CZ" sz="2000" b="1" dirty="0" smtClean="0">
              <a:solidFill>
                <a:srgbClr val="00206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smtClean="0">
                <a:solidFill>
                  <a:srgbClr val="002060"/>
                </a:solidFill>
              </a:rPr>
              <a:t>Značkové </a:t>
            </a:r>
            <a:r>
              <a:rPr lang="cs-CZ" sz="2000" b="1" smtClean="0">
                <a:solidFill>
                  <a:srgbClr val="002060"/>
                </a:solidFill>
              </a:rPr>
              <a:t>barvy</a:t>
            </a:r>
            <a:r>
              <a:rPr lang="cs-CZ" sz="2000" b="1" smtClean="0">
                <a:solidFill>
                  <a:srgbClr val="002060"/>
                </a:solidFill>
              </a:rPr>
              <a:t>: </a:t>
            </a:r>
            <a:endParaRPr lang="cs-CZ" sz="2000" b="1" dirty="0" smtClean="0">
              <a:solidFill>
                <a:srgbClr val="002060"/>
              </a:solidFill>
            </a:endParaRP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např. Mánes, Umton</a:t>
            </a:r>
            <a:r>
              <a:rPr lang="cs-CZ" sz="2000" b="1" dirty="0">
                <a:solidFill>
                  <a:srgbClr val="002060"/>
                </a:solidFill>
              </a:rPr>
              <a:t>, </a:t>
            </a:r>
            <a:r>
              <a:rPr lang="cs-CZ" sz="2000" b="1" dirty="0" smtClean="0">
                <a:solidFill>
                  <a:srgbClr val="002060"/>
                </a:solidFill>
              </a:rPr>
              <a:t>Gioconda, </a:t>
            </a:r>
            <a:r>
              <a:rPr lang="cs-CZ" sz="2000" b="1" dirty="0" err="1" smtClean="0">
                <a:solidFill>
                  <a:srgbClr val="002060"/>
                </a:solidFill>
              </a:rPr>
              <a:t>Winsor</a:t>
            </a:r>
            <a:r>
              <a:rPr lang="cs-CZ" sz="2000" b="1" dirty="0" smtClean="0">
                <a:solidFill>
                  <a:srgbClr val="002060"/>
                </a:solidFill>
              </a:rPr>
              <a:t>,  </a:t>
            </a:r>
            <a:endParaRPr lang="cs-CZ" sz="2000" b="1" dirty="0" smtClean="0">
              <a:solidFill>
                <a:srgbClr val="002060"/>
              </a:solidFill>
            </a:endParaRP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Koh - I – Noor, apod.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Lehce se mísí, proto jsou i výhodné sady jen základních odstínů.</a:t>
            </a:r>
          </a:p>
        </p:txBody>
      </p:sp>
    </p:spTree>
    <p:extLst>
      <p:ext uri="{BB962C8B-B14F-4D97-AF65-F5344CB8AC3E}">
        <p14:creationId xmlns:p14="http://schemas.microsoft.com/office/powerpoint/2010/main" val="33032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build="p" animBg="1"/>
      <p:bldP spid="14" grpId="0" animBg="1"/>
      <p:bldP spid="16" grpId="0"/>
      <p:bldP spid="17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pic>
        <p:nvPicPr>
          <p:cNvPr id="4098" name="Picture 2" descr="C:\Users\Koděrová\Desktop\dum pracovní\ODK\pomůcky, nástroje\100_0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8" y="436019"/>
            <a:ext cx="8295163" cy="623306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16632" y="614935"/>
            <a:ext cx="3698218" cy="58477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Akvarelové pastelky</a:t>
            </a:r>
            <a:endParaRPr lang="cs-CZ" sz="3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452320" y="491825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707739" y="2636912"/>
            <a:ext cx="3899284" cy="3785652"/>
          </a:xfrm>
          <a:prstGeom prst="rect">
            <a:avLst/>
          </a:prstGeom>
          <a:solidFill>
            <a:srgbClr val="92FD0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Nahrazují často drahé akvarelové barvy.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Roztírají se vodou.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Prodávají se v sadách i setech.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Pro delší užívání jsou opatřeny 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i tlakovými, masážními body.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Značkové pastelky : 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např. Mánes, Koh - I – Noor, 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Leonardo da Vinci, Rubens,</a:t>
            </a:r>
          </a:p>
          <a:p>
            <a:r>
              <a:rPr lang="cs-CZ" sz="2000" b="1" dirty="0">
                <a:solidFill>
                  <a:srgbClr val="002060"/>
                </a:solidFill>
              </a:rPr>
              <a:t> </a:t>
            </a:r>
            <a:r>
              <a:rPr lang="cs-CZ" sz="2000" b="1" dirty="0" smtClean="0">
                <a:solidFill>
                  <a:srgbClr val="002060"/>
                </a:solidFill>
              </a:rPr>
              <a:t>     Gioconda, </a:t>
            </a:r>
            <a:r>
              <a:rPr lang="cs-CZ" sz="2000" b="1" dirty="0" smtClean="0">
                <a:solidFill>
                  <a:srgbClr val="002060"/>
                </a:solidFill>
              </a:rPr>
              <a:t>Diesel, </a:t>
            </a:r>
            <a:r>
              <a:rPr lang="cs-CZ" sz="2000" b="1" dirty="0" err="1" smtClean="0">
                <a:solidFill>
                  <a:srgbClr val="002060"/>
                </a:solidFill>
              </a:rPr>
              <a:t>Winsor</a:t>
            </a:r>
            <a:r>
              <a:rPr lang="cs-CZ" sz="2000" b="1" dirty="0" smtClean="0">
                <a:solidFill>
                  <a:srgbClr val="002060"/>
                </a:solidFill>
              </a:rPr>
              <a:t>, </a:t>
            </a:r>
            <a:r>
              <a:rPr lang="cs-CZ" sz="2000" b="1" dirty="0" smtClean="0">
                <a:solidFill>
                  <a:srgbClr val="002060"/>
                </a:solidFill>
              </a:rPr>
              <a:t>apod.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rgbClr val="002060"/>
                </a:solidFill>
              </a:rPr>
              <a:t>Obtížně se mísí, proto jsou výhodné sady více odstínů.</a:t>
            </a:r>
          </a:p>
        </p:txBody>
      </p:sp>
    </p:spTree>
    <p:extLst>
      <p:ext uri="{BB962C8B-B14F-4D97-AF65-F5344CB8AC3E}">
        <p14:creationId xmlns:p14="http://schemas.microsoft.com/office/powerpoint/2010/main" val="199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16632" y="171128"/>
            <a:ext cx="8676456" cy="659735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/>
              <a:t>©c.zuk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252520" y="4728338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pic>
        <p:nvPicPr>
          <p:cNvPr id="6146" name="Picture 2" descr="C:\Users\Koděrová\Desktop\dum pracovní\ODK\pomůcky, nástroje\100_02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82" y="509173"/>
            <a:ext cx="8096144" cy="60835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79512" y="198371"/>
            <a:ext cx="2834121" cy="584775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Olejové barvy</a:t>
            </a:r>
            <a:endParaRPr lang="cs-CZ" sz="3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452320" y="6165304"/>
            <a:ext cx="9308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Archiv autora</a:t>
            </a:r>
            <a:endParaRPr lang="cs-CZ" sz="1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34071" y="837861"/>
            <a:ext cx="7641577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00B0F0"/>
                </a:solidFill>
              </a:rPr>
              <a:t> Olejomalba </a:t>
            </a:r>
            <a:r>
              <a:rPr lang="cs-CZ" sz="3200" b="1" dirty="0">
                <a:solidFill>
                  <a:srgbClr val="00B0F0"/>
                </a:solidFill>
              </a:rPr>
              <a:t>=</a:t>
            </a:r>
            <a:r>
              <a:rPr lang="cs-CZ" sz="3200" b="1" dirty="0" smtClean="0">
                <a:solidFill>
                  <a:srgbClr val="00B0F0"/>
                </a:solidFill>
              </a:rPr>
              <a:t> náročná a nákladná technika</a:t>
            </a:r>
            <a:endParaRPr lang="cs-CZ" sz="3200" b="1" dirty="0">
              <a:solidFill>
                <a:srgbClr val="00B0F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20127" y="1565295"/>
            <a:ext cx="4690149" cy="5016758"/>
          </a:xfrm>
          <a:prstGeom prst="rect">
            <a:avLst/>
          </a:prstGeom>
          <a:solidFill>
            <a:srgbClr val="92FD0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Různé druhy a značky i podle složení barvy.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Ředí se terpentýnem, lněným, třezalkovým a jiným olejem.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Po zaschnutí jsou nesmazatelné, nedají se vyprat.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Prodávají se v sadách.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Nejvíce používané jsou k malbě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obrazu, oděvu, na dřevo, kůži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a jiné materiály.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Značkové barvy se používají 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i na jiné techniky (speciální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jsou právě na textil, airbrush: 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např.  Koh - I – Noor, Dílo, Mánes,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Umton, Leonardo da Vinci, Rubens,   </a:t>
            </a:r>
          </a:p>
          <a:p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  Rembrandt, Picasso, Gioconda a jiné.</a:t>
            </a:r>
          </a:p>
        </p:txBody>
      </p:sp>
    </p:spTree>
    <p:extLst>
      <p:ext uri="{BB962C8B-B14F-4D97-AF65-F5344CB8AC3E}">
        <p14:creationId xmlns:p14="http://schemas.microsoft.com/office/powerpoint/2010/main" val="275769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build="p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2702</TotalTime>
  <Words>1315</Words>
  <Application>Microsoft Office PowerPoint</Application>
  <PresentationFormat>Předvádění na obrazovce (4:3)</PresentationFormat>
  <Paragraphs>233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c.zuk</dc:creator>
  <cp:lastModifiedBy>c.zuk</cp:lastModifiedBy>
  <cp:revision>316</cp:revision>
  <dcterms:created xsi:type="dcterms:W3CDTF">2014-01-15T11:11:34Z</dcterms:created>
  <dcterms:modified xsi:type="dcterms:W3CDTF">2014-04-21T23:11:50Z</dcterms:modified>
</cp:coreProperties>
</file>