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2" r:id="rId3"/>
    <p:sldId id="306" r:id="rId4"/>
    <p:sldId id="263" r:id="rId5"/>
    <p:sldId id="284" r:id="rId6"/>
    <p:sldId id="287" r:id="rId7"/>
    <p:sldId id="286" r:id="rId8"/>
    <p:sldId id="305" r:id="rId9"/>
    <p:sldId id="289" r:id="rId10"/>
    <p:sldId id="300" r:id="rId11"/>
    <p:sldId id="299" r:id="rId12"/>
    <p:sldId id="301" r:id="rId13"/>
    <p:sldId id="303" r:id="rId14"/>
    <p:sldId id="290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D7AE"/>
    <a:srgbClr val="74E8BC"/>
    <a:srgbClr val="6EEEEB"/>
    <a:srgbClr val="66FF33"/>
    <a:srgbClr val="92FD03"/>
    <a:srgbClr val="F3DE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99" autoAdjust="0"/>
    <p:restoredTop sz="94660"/>
  </p:normalViewPr>
  <p:slideViewPr>
    <p:cSldViewPr>
      <p:cViewPr>
        <p:scale>
          <a:sx n="64" d="100"/>
          <a:sy n="64" d="100"/>
        </p:scale>
        <p:origin x="-67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Podnadpis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EB979AF-DDE6-4754-9352-C2C2555B2A49}" type="datetime1">
              <a:rPr lang="cs-CZ"/>
              <a:pPr lvl="0"/>
              <a:t>27. 4. 2014</a:t>
            </a:fld>
            <a:endParaRPr lang="cs-CZ" dirty="0"/>
          </a:p>
        </p:txBody>
      </p:sp>
      <p:sp>
        <p:nvSpPr>
          <p:cNvPr id="5" name="Zástupný symbol pro zápatí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 dirty="0"/>
          </a:p>
        </p:txBody>
      </p:sp>
      <p:sp>
        <p:nvSpPr>
          <p:cNvPr id="6" name="Zástupný symbol pro číslo snímk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FD25A60-F329-4A03-8674-3B104D051619}" type="slidenum"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88329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447BD80-F913-45C3-84D3-B3A8ED66E2C0}" type="datetime1">
              <a:rPr lang="cs-CZ"/>
              <a:pPr lvl="0"/>
              <a:t>27. 4. 2014</a:t>
            </a:fld>
            <a:endParaRPr lang="cs-CZ" dirty="0"/>
          </a:p>
        </p:txBody>
      </p:sp>
      <p:sp>
        <p:nvSpPr>
          <p:cNvPr id="5" name="Zástupný symbol pro zápatí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 dirty="0"/>
          </a:p>
        </p:txBody>
      </p:sp>
      <p:sp>
        <p:nvSpPr>
          <p:cNvPr id="6" name="Zástupný symbol pro číslo snímk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5A44D96-CF14-47BB-B491-711CCD405818}" type="slidenum"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576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1CC0666-B175-42E7-8482-F7AD2987BE68}" type="datetime1">
              <a:rPr lang="cs-CZ"/>
              <a:pPr lvl="0"/>
              <a:t>27. 4. 2014</a:t>
            </a:fld>
            <a:endParaRPr lang="cs-CZ" dirty="0"/>
          </a:p>
        </p:txBody>
      </p:sp>
      <p:sp>
        <p:nvSpPr>
          <p:cNvPr id="5" name="Zástupný symbol pro zápatí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 dirty="0"/>
          </a:p>
        </p:txBody>
      </p:sp>
      <p:sp>
        <p:nvSpPr>
          <p:cNvPr id="6" name="Zástupný symbol pro číslo snímk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CD4F369-5661-48DE-9864-FB2A8FE5BDEB}" type="slidenum"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4105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26065AB-A1D8-4ECF-88E2-47DF35F7A646}" type="datetime1">
              <a:rPr lang="cs-CZ"/>
              <a:pPr lvl="0"/>
              <a:t>27. 4. 2014</a:t>
            </a:fld>
            <a:endParaRPr lang="cs-CZ" dirty="0"/>
          </a:p>
        </p:txBody>
      </p:sp>
      <p:sp>
        <p:nvSpPr>
          <p:cNvPr id="5" name="Zástupný symbol pro zápatí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 dirty="0"/>
          </a:p>
        </p:txBody>
      </p:sp>
      <p:sp>
        <p:nvSpPr>
          <p:cNvPr id="6" name="Zástupný symbol pro číslo snímk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C017878-AB09-4AAF-A1FE-5CB8F3FAC495}" type="slidenum"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52744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A01FDF6-A477-432C-8935-8E371A93CC11}" type="datetime1">
              <a:rPr lang="cs-CZ"/>
              <a:pPr lvl="0"/>
              <a:t>27. 4. 2014</a:t>
            </a:fld>
            <a:endParaRPr lang="cs-CZ" dirty="0"/>
          </a:p>
        </p:txBody>
      </p:sp>
      <p:sp>
        <p:nvSpPr>
          <p:cNvPr id="5" name="Zástupný symbol pro zápatí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 dirty="0"/>
          </a:p>
        </p:txBody>
      </p:sp>
      <p:sp>
        <p:nvSpPr>
          <p:cNvPr id="6" name="Zástupný symbol pro číslo snímk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55CCDA4-AB99-4142-91F5-EC32988457C2}" type="slidenum"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97340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BFF0229-7265-4ABE-848A-0F342D254963}" type="datetime1">
              <a:rPr lang="cs-CZ"/>
              <a:pPr lvl="0"/>
              <a:t>27. 4. 2014</a:t>
            </a:fld>
            <a:endParaRPr lang="cs-CZ" dirty="0"/>
          </a:p>
        </p:txBody>
      </p:sp>
      <p:sp>
        <p:nvSpPr>
          <p:cNvPr id="6" name="Zástupný symbol pro zápatí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 dirty="0"/>
          </a:p>
        </p:txBody>
      </p:sp>
      <p:sp>
        <p:nvSpPr>
          <p:cNvPr id="7" name="Zástupný symbol pro číslo snímku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90421C4-88A7-4530-99CE-11AA3BF4A342}" type="slidenum"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26263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294B292-D8EE-4A86-B57A-85FD02EC1542}" type="datetime1">
              <a:rPr lang="cs-CZ"/>
              <a:pPr lvl="0"/>
              <a:t>27. 4. 2014</a:t>
            </a:fld>
            <a:endParaRPr lang="cs-CZ" dirty="0"/>
          </a:p>
        </p:txBody>
      </p:sp>
      <p:sp>
        <p:nvSpPr>
          <p:cNvPr id="8" name="Zástupný symbol pro zápatí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 dirty="0"/>
          </a:p>
        </p:txBody>
      </p:sp>
      <p:sp>
        <p:nvSpPr>
          <p:cNvPr id="9" name="Zástupný symbol pro číslo snímku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C5D2BEC-E9C1-452D-B824-BADB1926BBB4}" type="slidenum"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7504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006C55E-D2BF-4A3C-9856-ACD83F7E85E4}" type="datetime1">
              <a:rPr lang="cs-CZ"/>
              <a:pPr lvl="0"/>
              <a:t>27. 4. 2014</a:t>
            </a:fld>
            <a:endParaRPr lang="cs-CZ" dirty="0"/>
          </a:p>
        </p:txBody>
      </p:sp>
      <p:sp>
        <p:nvSpPr>
          <p:cNvPr id="4" name="Zástupný symbol pro zápatí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 dirty="0"/>
          </a:p>
        </p:txBody>
      </p:sp>
      <p:sp>
        <p:nvSpPr>
          <p:cNvPr id="5" name="Zástupný symbol pro číslo snímku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10031F9-9BD0-436D-8CED-D21A18C93906}" type="slidenum"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66929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EA088A0-4CCC-492C-ABB0-B1757D4D7999}" type="datetime1">
              <a:rPr lang="cs-CZ"/>
              <a:pPr lvl="0"/>
              <a:t>27. 4. 2014</a:t>
            </a:fld>
            <a:endParaRPr lang="cs-CZ" dirty="0"/>
          </a:p>
        </p:txBody>
      </p:sp>
      <p:sp>
        <p:nvSpPr>
          <p:cNvPr id="3" name="Zástupný symbol pro zápatí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 dirty="0"/>
          </a:p>
        </p:txBody>
      </p:sp>
      <p:sp>
        <p:nvSpPr>
          <p:cNvPr id="4" name="Zástupný symbol pro číslo snímku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70D6376-CF3E-471F-8871-854CDE4403AE}" type="slidenum"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35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308A0DF-79DA-47A7-B7B7-E0E89378BBF5}" type="datetime1">
              <a:rPr lang="cs-CZ"/>
              <a:pPr lvl="0"/>
              <a:t>27. 4. 2014</a:t>
            </a:fld>
            <a:endParaRPr lang="cs-CZ" dirty="0"/>
          </a:p>
        </p:txBody>
      </p:sp>
      <p:sp>
        <p:nvSpPr>
          <p:cNvPr id="6" name="Zástupný symbol pro zápatí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 dirty="0"/>
          </a:p>
        </p:txBody>
      </p:sp>
      <p:sp>
        <p:nvSpPr>
          <p:cNvPr id="7" name="Zástupný symbol pro číslo snímku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2854EE8-D8A4-46C2-8D00-023108E4C804}" type="slidenum"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67843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cs-CZ" dirty="0"/>
          </a:p>
        </p:txBody>
      </p:sp>
      <p:sp>
        <p:nvSpPr>
          <p:cNvPr id="4" name="Zástupný symbol pro text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2F163CB-D441-4076-8C6E-627FD5594A21}" type="datetime1">
              <a:rPr lang="cs-CZ"/>
              <a:pPr lvl="0"/>
              <a:t>27. 4. 2014</a:t>
            </a:fld>
            <a:endParaRPr lang="cs-CZ" dirty="0"/>
          </a:p>
        </p:txBody>
      </p:sp>
      <p:sp>
        <p:nvSpPr>
          <p:cNvPr id="6" name="Zástupný symbol pro zápatí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 dirty="0"/>
          </a:p>
        </p:txBody>
      </p:sp>
      <p:sp>
        <p:nvSpPr>
          <p:cNvPr id="7" name="Zástupný symbol pro číslo snímku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C15CD18-9741-4FAA-BEAC-B52359BA5401}" type="slidenum"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58732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ABB67498-CF6F-4920-922D-0D24ED7E6AEE}" type="datetime1">
              <a:rPr lang="cs-CZ"/>
              <a:pPr lvl="0"/>
              <a:t>27. 4. 2014</a:t>
            </a:fld>
            <a:endParaRPr lang="cs-CZ" dirty="0"/>
          </a:p>
        </p:txBody>
      </p:sp>
      <p:sp>
        <p:nvSpPr>
          <p:cNvPr id="5" name="Zástupný symbol pro zápatí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cs-CZ" dirty="0"/>
          </a:p>
        </p:txBody>
      </p:sp>
      <p:sp>
        <p:nvSpPr>
          <p:cNvPr id="6" name="Zástupný symbol pro číslo snímku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ADA2E395-0DDC-4926-8583-4F67D1F85C64}" type="slidenum"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cs-CZ" sz="44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cs-CZ" sz="32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cs-CZ" sz="28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cs-CZ" sz="24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cs-CZ" sz="20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cs-CZ" sz="20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gif"/><Relationship Id="rId7" Type="http://schemas.openxmlformats.org/officeDocument/2006/relationships/image" Target="../media/image1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.jpeg"/><Relationship Id="rId5" Type="http://schemas.openxmlformats.org/officeDocument/2006/relationships/image" Target="../media/image14.gif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28991" cy="6552456"/>
          </a:xfrm>
          <a:solidFill>
            <a:srgbClr val="F4F9AD"/>
          </a:solidFill>
        </p:spPr>
      </p:pic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755576" y="404664"/>
            <a:ext cx="7560840" cy="5616624"/>
          </a:xfrm>
        </p:spPr>
        <p:txBody>
          <a:bodyPr>
            <a:noAutofit/>
          </a:bodyPr>
          <a:lstStyle/>
          <a:p>
            <a:r>
              <a:rPr lang="cs-CZ" sz="3200" b="1" dirty="0" smtClean="0">
                <a:solidFill>
                  <a:srgbClr val="FFFF00"/>
                </a:solidFill>
              </a:rPr>
              <a:t>                   </a:t>
            </a:r>
            <a:endParaRPr lang="cs-CZ" sz="7200" b="1" dirty="0">
              <a:solidFill>
                <a:srgbClr val="002060"/>
              </a:solidFill>
            </a:endParaRPr>
          </a:p>
          <a:p>
            <a:r>
              <a:rPr lang="cs-CZ" sz="4800" b="1" dirty="0">
                <a:solidFill>
                  <a:srgbClr val="002060"/>
                </a:solidFill>
              </a:rPr>
              <a:t> </a:t>
            </a:r>
            <a:r>
              <a:rPr lang="cs-CZ" sz="4800" b="1" dirty="0" smtClean="0">
                <a:solidFill>
                  <a:srgbClr val="002060"/>
                </a:solidFill>
              </a:rPr>
              <a:t>   </a:t>
            </a:r>
            <a:r>
              <a:rPr lang="cs-CZ" sz="5400" b="1" dirty="0" smtClean="0">
                <a:solidFill>
                  <a:srgbClr val="002060"/>
                </a:solidFill>
              </a:rPr>
              <a:t>    </a:t>
            </a: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2887474"/>
              </p:ext>
            </p:extLst>
          </p:nvPr>
        </p:nvGraphicFramePr>
        <p:xfrm>
          <a:off x="724449" y="980728"/>
          <a:ext cx="7713973" cy="36156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44584"/>
                <a:gridCol w="1870784"/>
                <a:gridCol w="820898"/>
                <a:gridCol w="237628"/>
                <a:gridCol w="129311"/>
                <a:gridCol w="993718"/>
                <a:gridCol w="1058525"/>
                <a:gridCol w="1058525"/>
              </a:tblGrid>
              <a:tr h="1093746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cs-CZ" sz="1200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cs-CZ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</a:rPr>
                        <a:t>Obchodní </a:t>
                      </a: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akademie a Střední odborná škola</a:t>
                      </a: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gen. F. Fajtla, </a:t>
                      </a: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</a:rPr>
                        <a:t>Louny,</a:t>
                      </a:r>
                      <a:r>
                        <a:rPr lang="cs-CZ" sz="12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</a:rPr>
                        <a:t>p. o. Osvoboditelů </a:t>
                      </a: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380, Louny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376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Číslo projektu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CZ.1.07/1.5.00/34.0052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Číslo sady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</a:t>
                      </a:r>
                      <a:r>
                        <a:rPr lang="cs-CZ" sz="11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27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effectLst/>
                        </a:rPr>
                        <a:t>Číslo DUM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100" dirty="0" smtClean="0">
                          <a:effectLst/>
                          <a:latin typeface="Calibri"/>
                        </a:rPr>
                        <a:t>3.2._27_04</a:t>
                      </a:r>
                      <a:endParaRPr lang="cs-CZ" sz="11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528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Předmět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1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Odborné kreslení</a:t>
                      </a:r>
                      <a:endParaRPr lang="cs-CZ" sz="1100" b="1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376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</a:rPr>
                        <a:t>Tematický okruh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Techniky malby - Kreslířské</a:t>
                      </a:r>
                      <a:r>
                        <a:rPr lang="cs-CZ" sz="110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a malířské potřeby - 3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376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Název materiálu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1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Odborné</a:t>
                      </a:r>
                      <a:r>
                        <a:rPr lang="cs-CZ" sz="1100" b="1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kreslení</a:t>
                      </a:r>
                      <a:endParaRPr lang="cs-CZ" sz="1100" b="1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376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Autor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Zuzana Koděrová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039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Datum tvorby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10.</a:t>
                      </a:r>
                      <a:r>
                        <a:rPr lang="cs-CZ" sz="110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9. 2013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Ročník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ARR 1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777083">
                <a:tc gridSpan="8"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</a:rPr>
                        <a:t>Anotace</a:t>
                      </a:r>
                    </a:p>
                    <a:p>
                      <a:pPr marL="0" marR="0" indent="0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Žáci </a:t>
                      </a: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jsou v prezentaci  seznámeni s technikami kresby a malby, s materiály a výtvarnými potřebami, s  odborným názvoslovím předmětu </a:t>
                      </a: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Odborné kreslení.</a:t>
                      </a:r>
                      <a:endParaRPr kumimoji="0" lang="cs-CZ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37611">
                <a:tc gridSpan="8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</a:rPr>
                        <a:t>Metodický pokyn:</a:t>
                      </a:r>
                      <a:r>
                        <a:rPr lang="cs-CZ" sz="11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              </a:t>
                      </a: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prezentace, výklad s pracovním listem pro žáky                     cílová skupina žáků: 16 – 19 let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Obrázek 2" descr="http://mail.centrum.cz/download.php?bid=000058f52b655bb40200d5c9&amp;idx=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520" y="1148701"/>
            <a:ext cx="3275496" cy="81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Obrázek 1" descr="http://mail.centrum.cz/download.php?bid=000058f52b655bb40200d5c9&amp;idx=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015" y="1196752"/>
            <a:ext cx="805474" cy="81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724449" y="5157190"/>
            <a:ext cx="7735983" cy="69249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300" b="1" i="1" dirty="0" smtClean="0"/>
              <a:t> Autorem </a:t>
            </a:r>
            <a:r>
              <a:rPr lang="cs-CZ" sz="1300" b="1" i="1" dirty="0"/>
              <a:t>materiálu a všech jeho </a:t>
            </a:r>
            <a:r>
              <a:rPr lang="cs-CZ" sz="1300" b="1" i="1" dirty="0" smtClean="0"/>
              <a:t>částí, není-li uvedeno jinak, je Zuzana Koděrová.      </a:t>
            </a:r>
          </a:p>
          <a:p>
            <a:r>
              <a:rPr lang="cs-CZ" sz="1300" b="1" i="1" dirty="0" smtClean="0"/>
              <a:t>Dostupné </a:t>
            </a:r>
            <a:r>
              <a:rPr lang="cs-CZ" sz="1300" b="1" i="1" dirty="0"/>
              <a:t>z Metodického portálu www.rvp.cz, ISSN: 1802-4785. Provozuje Národní ústav pro vzdělávání, </a:t>
            </a:r>
            <a:r>
              <a:rPr lang="cs-CZ" sz="1300" b="1" i="1" dirty="0" smtClean="0"/>
              <a:t>      školské </a:t>
            </a:r>
            <a:r>
              <a:rPr lang="cs-CZ" sz="1300" b="1" i="1" dirty="0"/>
              <a:t>poradenské zařízení a zařízení pro další vzdělávání pedagogických </a:t>
            </a:r>
            <a:r>
              <a:rPr lang="cs-CZ" sz="1300" b="1" i="1" dirty="0" smtClean="0"/>
              <a:t>pracovníků (NÚV</a:t>
            </a:r>
            <a:r>
              <a:rPr lang="cs-CZ" sz="1300" b="1" i="1" dirty="0"/>
              <a:t>).“ </a:t>
            </a:r>
          </a:p>
        </p:txBody>
      </p:sp>
      <p:sp>
        <p:nvSpPr>
          <p:cNvPr id="9" name="Obdélník 9"/>
          <p:cNvSpPr>
            <a:spLocks noChangeArrowheads="1"/>
          </p:cNvSpPr>
          <p:nvPr/>
        </p:nvSpPr>
        <p:spPr bwMode="auto">
          <a:xfrm>
            <a:off x="8694738" y="6529388"/>
            <a:ext cx="341312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sz="300" dirty="0"/>
              <a:t>©c.zuk</a:t>
            </a:r>
          </a:p>
        </p:txBody>
      </p:sp>
    </p:spTree>
    <p:extLst>
      <p:ext uri="{BB962C8B-B14F-4D97-AF65-F5344CB8AC3E}">
        <p14:creationId xmlns:p14="http://schemas.microsoft.com/office/powerpoint/2010/main" val="1805972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28992" cy="6624736"/>
          </a:xfrm>
          <a:solidFill>
            <a:srgbClr val="F4F9AD"/>
          </a:solidFill>
        </p:spPr>
      </p:pic>
      <p:sp>
        <p:nvSpPr>
          <p:cNvPr id="4" name="Zástupný symbol pro text 5"/>
          <p:cNvSpPr txBox="1">
            <a:spLocks noGrp="1"/>
          </p:cNvSpPr>
          <p:nvPr>
            <p:ph type="body" idx="2"/>
          </p:nvPr>
        </p:nvSpPr>
        <p:spPr>
          <a:xfrm>
            <a:off x="755577" y="404667"/>
            <a:ext cx="7560844" cy="5616619"/>
          </a:xfrm>
        </p:spPr>
        <p:txBody>
          <a:bodyPr/>
          <a:lstStyle/>
          <a:p>
            <a:pPr lvl="0"/>
            <a:r>
              <a:rPr lang="cs-CZ" b="1" dirty="0">
                <a:solidFill>
                  <a:srgbClr val="FFFF00"/>
                </a:solidFill>
              </a:rPr>
              <a:t>                   </a:t>
            </a:r>
            <a:endParaRPr lang="cs-CZ" b="1" dirty="0">
              <a:solidFill>
                <a:srgbClr val="002060"/>
              </a:solidFill>
            </a:endParaRPr>
          </a:p>
          <a:p>
            <a:pPr lvl="0"/>
            <a:r>
              <a:rPr lang="cs-CZ" b="1" dirty="0">
                <a:solidFill>
                  <a:srgbClr val="002060"/>
                </a:solidFill>
              </a:rPr>
              <a:t>        </a:t>
            </a:r>
          </a:p>
        </p:txBody>
      </p:sp>
      <p:sp>
        <p:nvSpPr>
          <p:cNvPr id="8" name="Obdélník 7"/>
          <p:cNvSpPr/>
          <p:nvPr/>
        </p:nvSpPr>
        <p:spPr>
          <a:xfrm>
            <a:off x="316632" y="171128"/>
            <a:ext cx="8676456" cy="6597352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" name="Obdélník 9"/>
          <p:cNvSpPr>
            <a:spLocks noChangeArrowheads="1"/>
          </p:cNvSpPr>
          <p:nvPr/>
        </p:nvSpPr>
        <p:spPr bwMode="auto">
          <a:xfrm>
            <a:off x="8694738" y="6529388"/>
            <a:ext cx="341312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sz="300" dirty="0"/>
              <a:t>©c.zuk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671642" y="556205"/>
            <a:ext cx="3468310" cy="584775"/>
          </a:xfrm>
          <a:prstGeom prst="rect">
            <a:avLst/>
          </a:prstGeom>
          <a:solidFill>
            <a:srgbClr val="92FD0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   Document fixy</a:t>
            </a:r>
            <a:endParaRPr lang="cs-CZ" sz="3200" dirty="0"/>
          </a:p>
        </p:txBody>
      </p:sp>
      <p:pic>
        <p:nvPicPr>
          <p:cNvPr id="2050" name="Picture 2" descr="C:\Users\Koděrová\Desktop\dum pracovní\ODK\100_96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42" y="1146070"/>
            <a:ext cx="7164288" cy="538331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4253786" y="556205"/>
            <a:ext cx="4611608" cy="286232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2000" b="1" dirty="0" smtClean="0"/>
              <a:t>Mají náplň černou, modrou.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000" b="1" dirty="0" smtClean="0"/>
              <a:t>Jsou odolné světlu a změnám teplot.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000" b="1" dirty="0" smtClean="0"/>
              <a:t>Jejich stopa vydrží více jak 30 let.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000" b="1" dirty="0" smtClean="0"/>
              <a:t>Používají se nejen na psaní dokumentů, ale i v kresbě mají </a:t>
            </a:r>
          </a:p>
          <a:p>
            <a:r>
              <a:rPr lang="cs-CZ" sz="2000" b="1" dirty="0"/>
              <a:t> </a:t>
            </a:r>
            <a:r>
              <a:rPr lang="cs-CZ" sz="2000" b="1" dirty="0" smtClean="0"/>
              <a:t>    své místo jako náhrada technické tuše, </a:t>
            </a:r>
          </a:p>
          <a:p>
            <a:r>
              <a:rPr lang="cs-CZ" sz="2000" b="1" dirty="0"/>
              <a:t> </a:t>
            </a:r>
            <a:r>
              <a:rPr lang="cs-CZ" sz="2000" b="1" dirty="0" smtClean="0"/>
              <a:t>    drží skvěle linku.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000" b="1" dirty="0" smtClean="0"/>
              <a:t>Velikost hrotu 1 – 7 mm.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000" b="1" dirty="0" smtClean="0"/>
              <a:t>Dobře se vpíjí do materiálu.</a:t>
            </a:r>
            <a:endParaRPr lang="cs-CZ" sz="2000" b="1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7723966" y="5445224"/>
            <a:ext cx="9308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Archiv autora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1271178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 build="p" animBg="1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28992" cy="6624736"/>
          </a:xfrm>
          <a:solidFill>
            <a:srgbClr val="F4F9AD"/>
          </a:solidFill>
        </p:spPr>
      </p:pic>
      <p:sp>
        <p:nvSpPr>
          <p:cNvPr id="4" name="Zástupný symbol pro text 5"/>
          <p:cNvSpPr txBox="1">
            <a:spLocks noGrp="1"/>
          </p:cNvSpPr>
          <p:nvPr>
            <p:ph type="body" idx="2"/>
          </p:nvPr>
        </p:nvSpPr>
        <p:spPr>
          <a:xfrm>
            <a:off x="755577" y="404667"/>
            <a:ext cx="7560844" cy="5616619"/>
          </a:xfrm>
        </p:spPr>
        <p:txBody>
          <a:bodyPr/>
          <a:lstStyle/>
          <a:p>
            <a:pPr lvl="0"/>
            <a:r>
              <a:rPr lang="cs-CZ" b="1" dirty="0">
                <a:solidFill>
                  <a:srgbClr val="FFFF00"/>
                </a:solidFill>
              </a:rPr>
              <a:t>                   </a:t>
            </a:r>
            <a:endParaRPr lang="cs-CZ" b="1" dirty="0">
              <a:solidFill>
                <a:srgbClr val="002060"/>
              </a:solidFill>
            </a:endParaRPr>
          </a:p>
          <a:p>
            <a:pPr lvl="0"/>
            <a:r>
              <a:rPr lang="cs-CZ" b="1" dirty="0">
                <a:solidFill>
                  <a:srgbClr val="002060"/>
                </a:solidFill>
              </a:rPr>
              <a:t>        </a:t>
            </a:r>
          </a:p>
        </p:txBody>
      </p:sp>
      <p:sp>
        <p:nvSpPr>
          <p:cNvPr id="8" name="Obdélník 7"/>
          <p:cNvSpPr/>
          <p:nvPr/>
        </p:nvSpPr>
        <p:spPr>
          <a:xfrm>
            <a:off x="316632" y="171128"/>
            <a:ext cx="8676456" cy="6597352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" name="Obdélník 9"/>
          <p:cNvSpPr>
            <a:spLocks noChangeArrowheads="1"/>
          </p:cNvSpPr>
          <p:nvPr/>
        </p:nvSpPr>
        <p:spPr bwMode="auto">
          <a:xfrm>
            <a:off x="8694738" y="6529388"/>
            <a:ext cx="341312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sz="300" dirty="0"/>
              <a:t>©c.zuk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539552" y="547582"/>
            <a:ext cx="2799928" cy="584775"/>
          </a:xfrm>
          <a:prstGeom prst="rect">
            <a:avLst/>
          </a:prstGeom>
          <a:solidFill>
            <a:srgbClr val="92FD0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   Body art fixy</a:t>
            </a:r>
            <a:endParaRPr lang="cs-CZ" sz="3200" dirty="0"/>
          </a:p>
        </p:txBody>
      </p:sp>
      <p:pic>
        <p:nvPicPr>
          <p:cNvPr id="3075" name="Picture 3" descr="C:\Users\Koděrová\Desktop\dum pracovní\ODK\Fotografie278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1" y="481335"/>
            <a:ext cx="2408237" cy="5976937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Koděrová\Desktop\dum pracovní\ODK\Fotografie282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32" y="1156199"/>
            <a:ext cx="4056783" cy="540904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Koděrová\Desktop\dum pracovní\ODK\100_02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495" y="1898299"/>
            <a:ext cx="2439748" cy="451637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ovéPole 13"/>
          <p:cNvSpPr txBox="1"/>
          <p:nvPr/>
        </p:nvSpPr>
        <p:spPr>
          <a:xfrm>
            <a:off x="5144761" y="4783757"/>
            <a:ext cx="9308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Archiv autora</a:t>
            </a:r>
            <a:endParaRPr lang="cs-CZ" sz="1000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7763855" y="6021288"/>
            <a:ext cx="9308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Archiv autora</a:t>
            </a:r>
            <a:endParaRPr lang="cs-CZ" sz="1000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953754" y="5906450"/>
            <a:ext cx="9308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Archiv autora</a:t>
            </a:r>
            <a:endParaRPr lang="cs-CZ" sz="10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4207670" y="113447"/>
            <a:ext cx="4785418" cy="655564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2800" b="1" dirty="0" smtClean="0"/>
              <a:t>Prodávají se v setu, sadě nebo kusově,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800" b="1" dirty="0" smtClean="0"/>
              <a:t>Fixy barvy černé, našedlé, tmavě modré, </a:t>
            </a:r>
          </a:p>
          <a:p>
            <a:r>
              <a:rPr lang="cs-CZ" sz="2800" b="1" dirty="0"/>
              <a:t> </a:t>
            </a:r>
            <a:r>
              <a:rPr lang="cs-CZ" sz="2800" b="1" dirty="0" smtClean="0"/>
              <a:t>   v sadě jsou pestré odstíny.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800" b="1" dirty="0" smtClean="0"/>
              <a:t>Zdravotně nezávadné, mají krátkodobý kresebný efekt (pouze 14 -</a:t>
            </a:r>
            <a:r>
              <a:rPr lang="cs-CZ" sz="2800" b="1" dirty="0"/>
              <a:t>6</a:t>
            </a:r>
            <a:r>
              <a:rPr lang="cs-CZ" sz="2800" b="1" dirty="0" smtClean="0"/>
              <a:t>0 dní).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800" b="1" dirty="0" smtClean="0"/>
              <a:t>Nahrazují tetování = nezůstane trvalá kresba.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800" b="1" dirty="0" smtClean="0"/>
              <a:t>V setu dodány i s motivy </a:t>
            </a:r>
          </a:p>
          <a:p>
            <a:r>
              <a:rPr lang="cs-CZ" sz="2800" b="1" dirty="0"/>
              <a:t> </a:t>
            </a:r>
            <a:r>
              <a:rPr lang="cs-CZ" sz="2800" b="1" dirty="0" smtClean="0"/>
              <a:t>   či šablonami.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800" b="1" dirty="0" smtClean="0"/>
              <a:t>Některé druhy obsahují výhradně přírodní  barvu Hennu.</a:t>
            </a:r>
          </a:p>
        </p:txBody>
      </p:sp>
    </p:spTree>
    <p:extLst>
      <p:ext uri="{BB962C8B-B14F-4D97-AF65-F5344CB8AC3E}">
        <p14:creationId xmlns:p14="http://schemas.microsoft.com/office/powerpoint/2010/main" val="4180154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/>
      <p:bldP spid="15" grpId="0"/>
      <p:bldP spid="16" grpId="0"/>
      <p:bldP spid="17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28992" cy="6624736"/>
          </a:xfrm>
          <a:solidFill>
            <a:srgbClr val="F4F9AD"/>
          </a:solidFill>
        </p:spPr>
      </p:pic>
      <p:sp>
        <p:nvSpPr>
          <p:cNvPr id="4" name="Zástupný symbol pro text 5"/>
          <p:cNvSpPr txBox="1">
            <a:spLocks noGrp="1"/>
          </p:cNvSpPr>
          <p:nvPr>
            <p:ph type="body" idx="2"/>
          </p:nvPr>
        </p:nvSpPr>
        <p:spPr>
          <a:xfrm>
            <a:off x="755577" y="404667"/>
            <a:ext cx="7560844" cy="5616619"/>
          </a:xfrm>
        </p:spPr>
        <p:txBody>
          <a:bodyPr/>
          <a:lstStyle/>
          <a:p>
            <a:pPr lvl="0"/>
            <a:r>
              <a:rPr lang="cs-CZ" b="1" dirty="0">
                <a:solidFill>
                  <a:srgbClr val="FFFF00"/>
                </a:solidFill>
              </a:rPr>
              <a:t>                   </a:t>
            </a:r>
            <a:endParaRPr lang="cs-CZ" b="1" dirty="0">
              <a:solidFill>
                <a:srgbClr val="002060"/>
              </a:solidFill>
            </a:endParaRPr>
          </a:p>
          <a:p>
            <a:pPr lvl="0"/>
            <a:r>
              <a:rPr lang="cs-CZ" b="1" dirty="0">
                <a:solidFill>
                  <a:srgbClr val="002060"/>
                </a:solidFill>
              </a:rPr>
              <a:t>        </a:t>
            </a:r>
          </a:p>
        </p:txBody>
      </p:sp>
      <p:sp>
        <p:nvSpPr>
          <p:cNvPr id="8" name="Obdélník 7"/>
          <p:cNvSpPr/>
          <p:nvPr/>
        </p:nvSpPr>
        <p:spPr>
          <a:xfrm>
            <a:off x="316632" y="171128"/>
            <a:ext cx="8676456" cy="6597352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" name="Obdélník 9"/>
          <p:cNvSpPr>
            <a:spLocks noChangeArrowheads="1"/>
          </p:cNvSpPr>
          <p:nvPr/>
        </p:nvSpPr>
        <p:spPr bwMode="auto">
          <a:xfrm>
            <a:off x="8694738" y="6529388"/>
            <a:ext cx="341312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sz="300" dirty="0"/>
              <a:t>©c.zuk</a:t>
            </a:r>
          </a:p>
        </p:txBody>
      </p:sp>
      <p:pic>
        <p:nvPicPr>
          <p:cNvPr id="5122" name="Picture 2" descr="C:\Users\Koděrová\Desktop\dum pracovní\ODK\101KZ650\101_00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85" y="785452"/>
            <a:ext cx="7629550" cy="5732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ovéPole 10"/>
          <p:cNvSpPr txBox="1"/>
          <p:nvPr/>
        </p:nvSpPr>
        <p:spPr>
          <a:xfrm>
            <a:off x="611560" y="534856"/>
            <a:ext cx="3024336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  Body art - Henna</a:t>
            </a:r>
            <a:endParaRPr lang="cs-CZ" sz="28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3737056" y="3190247"/>
            <a:ext cx="3859280" cy="150810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b="1" dirty="0" smtClean="0"/>
              <a:t>Barva ryze přírodní – černá, hnědá, nebo červená (v sadách i pestré odstíny barev).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b="1" dirty="0" smtClean="0"/>
              <a:t>Nanáší se dřevěnými tyčinkami nebo </a:t>
            </a:r>
            <a:r>
              <a:rPr lang="cs-CZ" sz="2000" b="1" dirty="0" smtClean="0">
                <a:solidFill>
                  <a:srgbClr val="C00000"/>
                </a:solidFill>
              </a:rPr>
              <a:t>kreslícími hroty</a:t>
            </a:r>
            <a:r>
              <a:rPr lang="cs-CZ" b="1" dirty="0" smtClean="0"/>
              <a:t>.</a:t>
            </a:r>
          </a:p>
        </p:txBody>
      </p:sp>
      <p:cxnSp>
        <p:nvCxnSpPr>
          <p:cNvPr id="7" name="Přímá spojnice se šipkou 6"/>
          <p:cNvCxnSpPr/>
          <p:nvPr/>
        </p:nvCxnSpPr>
        <p:spPr>
          <a:xfrm flipH="1" flipV="1">
            <a:off x="2339752" y="1700808"/>
            <a:ext cx="1512168" cy="2520280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ovéPole 13"/>
          <p:cNvSpPr txBox="1"/>
          <p:nvPr/>
        </p:nvSpPr>
        <p:spPr>
          <a:xfrm>
            <a:off x="932235" y="6116194"/>
            <a:ext cx="9308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Archiv autora</a:t>
            </a:r>
            <a:endParaRPr lang="cs-CZ" sz="10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4654858" y="1349797"/>
            <a:ext cx="3814775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b="1" dirty="0" smtClean="0"/>
              <a:t>Barva se míchá třezalkovým olejem</a:t>
            </a:r>
            <a:endParaRPr lang="cs-CZ" b="1" dirty="0"/>
          </a:p>
        </p:txBody>
      </p:sp>
      <p:cxnSp>
        <p:nvCxnSpPr>
          <p:cNvPr id="16" name="Přímá spojnice se šipkou 15"/>
          <p:cNvCxnSpPr/>
          <p:nvPr/>
        </p:nvCxnSpPr>
        <p:spPr>
          <a:xfrm flipH="1">
            <a:off x="3347864" y="1562308"/>
            <a:ext cx="1440160" cy="138500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ovéPole 17"/>
          <p:cNvSpPr txBox="1"/>
          <p:nvPr/>
        </p:nvSpPr>
        <p:spPr>
          <a:xfrm>
            <a:off x="4788024" y="4728338"/>
            <a:ext cx="3814775" cy="175432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b="1" dirty="0" smtClean="0"/>
              <a:t>Henna nahrazuje tetování.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b="1" dirty="0" smtClean="0"/>
              <a:t>Je odstranitelná.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b="1" dirty="0" smtClean="0"/>
              <a:t>Tradice malování Hennou pochází </a:t>
            </a:r>
          </a:p>
          <a:p>
            <a:r>
              <a:rPr lang="cs-CZ" b="1" dirty="0"/>
              <a:t> </a:t>
            </a:r>
            <a:r>
              <a:rPr lang="cs-CZ" b="1" dirty="0" smtClean="0"/>
              <a:t>     z Indie.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b="1" dirty="0" smtClean="0"/>
              <a:t>Prodává se i v sypké podobě </a:t>
            </a:r>
          </a:p>
          <a:p>
            <a:r>
              <a:rPr lang="cs-CZ" b="1" dirty="0"/>
              <a:t> </a:t>
            </a:r>
            <a:r>
              <a:rPr lang="cs-CZ" b="1" dirty="0" smtClean="0"/>
              <a:t>     jako pigmenty barev.</a:t>
            </a:r>
          </a:p>
        </p:txBody>
      </p:sp>
    </p:spTree>
    <p:extLst>
      <p:ext uri="{BB962C8B-B14F-4D97-AF65-F5344CB8AC3E}">
        <p14:creationId xmlns:p14="http://schemas.microsoft.com/office/powerpoint/2010/main" val="3351497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4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4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build="p" animBg="1"/>
      <p:bldP spid="14" grpId="0"/>
      <p:bldP spid="13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28992" cy="6624736"/>
          </a:xfrm>
          <a:solidFill>
            <a:srgbClr val="F4F9AD"/>
          </a:solidFill>
        </p:spPr>
      </p:pic>
      <p:sp>
        <p:nvSpPr>
          <p:cNvPr id="4" name="Zástupný symbol pro text 5"/>
          <p:cNvSpPr txBox="1">
            <a:spLocks noGrp="1"/>
          </p:cNvSpPr>
          <p:nvPr>
            <p:ph type="body" idx="2"/>
          </p:nvPr>
        </p:nvSpPr>
        <p:spPr>
          <a:xfrm>
            <a:off x="755577" y="404667"/>
            <a:ext cx="7560844" cy="5616619"/>
          </a:xfrm>
        </p:spPr>
        <p:txBody>
          <a:bodyPr/>
          <a:lstStyle/>
          <a:p>
            <a:pPr lvl="0"/>
            <a:r>
              <a:rPr lang="cs-CZ" b="1" dirty="0">
                <a:solidFill>
                  <a:srgbClr val="FFFF00"/>
                </a:solidFill>
              </a:rPr>
              <a:t>                   </a:t>
            </a:r>
            <a:endParaRPr lang="cs-CZ" b="1" dirty="0">
              <a:solidFill>
                <a:srgbClr val="002060"/>
              </a:solidFill>
            </a:endParaRPr>
          </a:p>
          <a:p>
            <a:pPr lvl="0"/>
            <a:r>
              <a:rPr lang="cs-CZ" b="1" dirty="0">
                <a:solidFill>
                  <a:srgbClr val="002060"/>
                </a:solidFill>
              </a:rPr>
              <a:t>        </a:t>
            </a:r>
          </a:p>
        </p:txBody>
      </p:sp>
      <p:sp>
        <p:nvSpPr>
          <p:cNvPr id="8" name="Obdélník 7"/>
          <p:cNvSpPr/>
          <p:nvPr/>
        </p:nvSpPr>
        <p:spPr>
          <a:xfrm>
            <a:off x="316632" y="171128"/>
            <a:ext cx="8676456" cy="6597352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" name="Obdélník 9"/>
          <p:cNvSpPr>
            <a:spLocks noChangeArrowheads="1"/>
          </p:cNvSpPr>
          <p:nvPr/>
        </p:nvSpPr>
        <p:spPr bwMode="auto">
          <a:xfrm>
            <a:off x="8694738" y="6529388"/>
            <a:ext cx="341312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sz="300" dirty="0"/>
              <a:t>©c.zuk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899592" y="76470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Pracovní list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1403648" y="1484784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070C0"/>
                </a:solidFill>
              </a:rPr>
              <a:t>Vytvoř a použij tvou ručně vyrobenou šablonu:</a:t>
            </a:r>
            <a:endParaRPr lang="cs-CZ" b="1" dirty="0">
              <a:solidFill>
                <a:srgbClr val="0070C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1459655" y="2276872"/>
            <a:ext cx="55446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Vytvoř šablonu ze čtvrtky (formát A4 – budeš potřebovat celkem 2), motiv šablony libovolný.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Šablonu vyřež jakýmkoli správným nástrojem z jedné čtvrtky (jako negativ).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Šablonu přilož na druhou čtvrtku, dobře umísti celý motiv na plochu čtvrtky.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/>
              <a:t>K</a:t>
            </a:r>
            <a:r>
              <a:rPr lang="cs-CZ" dirty="0" smtClean="0"/>
              <a:t>ombinací barev nastříkej pomocí kartáčku nebo štětce přes šablonu jednotlivé odstíny tak, jak chceš, jak umíš vodovými, nebo temperovými barvami,</a:t>
            </a:r>
          </a:p>
          <a:p>
            <a:r>
              <a:rPr lang="cs-CZ" dirty="0"/>
              <a:t> </a:t>
            </a:r>
            <a:r>
              <a:rPr lang="cs-CZ" dirty="0" smtClean="0"/>
              <a:t>    (pokud máš foukací fixy, použij je místo barev).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526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55" y="188640"/>
            <a:ext cx="8885290" cy="6480448"/>
          </a:xfrm>
          <a:solidFill>
            <a:srgbClr val="F4F9AD"/>
          </a:solidFill>
        </p:spPr>
      </p:pic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755576" y="548680"/>
            <a:ext cx="3600400" cy="880070"/>
          </a:xfrm>
        </p:spPr>
        <p:txBody>
          <a:bodyPr>
            <a:noAutofit/>
          </a:bodyPr>
          <a:lstStyle/>
          <a:p>
            <a:r>
              <a:rPr lang="cs-CZ" sz="3200" b="1" dirty="0" smtClean="0">
                <a:solidFill>
                  <a:srgbClr val="FFFF00"/>
                </a:solidFill>
              </a:rPr>
              <a:t>                   </a:t>
            </a:r>
            <a:endParaRPr lang="cs-CZ" sz="7200" b="1" dirty="0">
              <a:solidFill>
                <a:srgbClr val="002060"/>
              </a:solidFill>
            </a:endParaRPr>
          </a:p>
          <a:p>
            <a:r>
              <a:rPr lang="cs-CZ" sz="4800" b="1" dirty="0">
                <a:solidFill>
                  <a:srgbClr val="002060"/>
                </a:solidFill>
              </a:rPr>
              <a:t> </a:t>
            </a:r>
            <a:r>
              <a:rPr lang="cs-CZ" sz="4800" b="1" dirty="0" smtClean="0">
                <a:solidFill>
                  <a:srgbClr val="002060"/>
                </a:solidFill>
              </a:rPr>
              <a:t>   </a:t>
            </a:r>
            <a:r>
              <a:rPr lang="cs-CZ" sz="5400" b="1" dirty="0" smtClean="0">
                <a:solidFill>
                  <a:srgbClr val="002060"/>
                </a:solidFill>
              </a:rPr>
              <a:t>    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65116" y="1628800"/>
            <a:ext cx="6478468" cy="78296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5400" dirty="0" smtClean="0">
                <a:solidFill>
                  <a:srgbClr val="FFFF00"/>
                </a:solidFill>
                <a:latin typeface="Adobe Garamond Pro Bold" pitchFamily="18" charset="-18"/>
              </a:rPr>
              <a:t>   Použitá literatura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1580316" y="2780927"/>
            <a:ext cx="6463268" cy="609398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cs-CZ" sz="1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] </a:t>
            </a:r>
            <a:r>
              <a:rPr lang="cs-CZ" sz="1400" b="1" dirty="0" smtClean="0">
                <a:solidFill>
                  <a:srgbClr val="FFFF00"/>
                </a:solidFill>
              </a:rPr>
              <a:t>archiv </a:t>
            </a:r>
            <a:r>
              <a:rPr lang="cs-CZ" sz="1400" b="1" dirty="0">
                <a:solidFill>
                  <a:srgbClr val="FFFF00"/>
                </a:solidFill>
              </a:rPr>
              <a:t>autora, KODĚROVÁ, </a:t>
            </a:r>
            <a:r>
              <a:rPr lang="cs-CZ" sz="1400" b="1" dirty="0" smtClean="0">
                <a:solidFill>
                  <a:srgbClr val="FFFF00"/>
                </a:solidFill>
              </a:rPr>
              <a:t>Zuzana. : </a:t>
            </a:r>
            <a:r>
              <a:rPr lang="cs-CZ" sz="1400" b="1" i="1" dirty="0">
                <a:solidFill>
                  <a:srgbClr val="FFFF00"/>
                </a:solidFill>
              </a:rPr>
              <a:t>fotografie</a:t>
            </a:r>
            <a:r>
              <a:rPr lang="cs-CZ" sz="1400" b="1" dirty="0">
                <a:solidFill>
                  <a:srgbClr val="FFFF00"/>
                </a:solidFill>
              </a:rPr>
              <a:t>: </a:t>
            </a:r>
            <a:r>
              <a:rPr lang="cs-CZ" sz="1400" b="1" i="1" dirty="0">
                <a:solidFill>
                  <a:srgbClr val="FFFF00"/>
                </a:solidFill>
              </a:rPr>
              <a:t>galerie </a:t>
            </a:r>
            <a:r>
              <a:rPr lang="cs-CZ" sz="1400" b="1" dirty="0">
                <a:solidFill>
                  <a:srgbClr val="FFFF00"/>
                </a:solidFill>
              </a:rPr>
              <a:t>©</a:t>
            </a:r>
            <a:r>
              <a:rPr lang="cs-CZ" sz="1400" dirty="0"/>
              <a:t> </a:t>
            </a:r>
            <a:r>
              <a:rPr lang="cs-CZ" sz="1400" b="1" i="1" dirty="0" smtClean="0">
                <a:solidFill>
                  <a:srgbClr val="FFFF00"/>
                </a:solidFill>
              </a:rPr>
              <a:t>c.zuk  2000-2014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sz="1400" b="1" dirty="0" smtClean="0">
                <a:solidFill>
                  <a:srgbClr val="FFFF00"/>
                </a:solidFill>
                <a:latin typeface="Times New Roman" pitchFamily="18" charset="0"/>
              </a:rPr>
              <a:t>Autorem fotografií, není-li uvedeno jinak, je Zuzana Koděrová. Autor (Zuzana Koděrová) souhlasí s </a:t>
            </a:r>
            <a:r>
              <a:rPr lang="cs-CZ" sz="1400" b="1" dirty="0">
                <a:solidFill>
                  <a:srgbClr val="FFFF00"/>
                </a:solidFill>
                <a:latin typeface="Times New Roman" pitchFamily="18" charset="0"/>
              </a:rPr>
              <a:t>jejich zveřejněním na Metodickém portálu</a:t>
            </a:r>
            <a:r>
              <a:rPr lang="cs-CZ" sz="1400" b="1" dirty="0" smtClean="0">
                <a:solidFill>
                  <a:srgbClr val="FFFF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8" name="Obdélník 9"/>
          <p:cNvSpPr>
            <a:spLocks noChangeArrowheads="1"/>
          </p:cNvSpPr>
          <p:nvPr/>
        </p:nvSpPr>
        <p:spPr bwMode="auto">
          <a:xfrm>
            <a:off x="8694738" y="6529388"/>
            <a:ext cx="341312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sz="300" dirty="0"/>
              <a:t>©c.zuk</a:t>
            </a:r>
          </a:p>
        </p:txBody>
      </p:sp>
    </p:spTree>
    <p:extLst>
      <p:ext uri="{BB962C8B-B14F-4D97-AF65-F5344CB8AC3E}">
        <p14:creationId xmlns:p14="http://schemas.microsoft.com/office/powerpoint/2010/main" val="3427490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28992" cy="6624736"/>
          </a:xfrm>
          <a:solidFill>
            <a:srgbClr val="F4F9AD"/>
          </a:solidFill>
        </p:spPr>
      </p:pic>
      <p:sp>
        <p:nvSpPr>
          <p:cNvPr id="4" name="Zástupný symbol pro text 5"/>
          <p:cNvSpPr txBox="1">
            <a:spLocks noGrp="1"/>
          </p:cNvSpPr>
          <p:nvPr>
            <p:ph type="body" idx="2"/>
          </p:nvPr>
        </p:nvSpPr>
        <p:spPr>
          <a:xfrm>
            <a:off x="755577" y="404667"/>
            <a:ext cx="7560844" cy="5616619"/>
          </a:xfrm>
        </p:spPr>
        <p:txBody>
          <a:bodyPr/>
          <a:lstStyle/>
          <a:p>
            <a:pPr lvl="0"/>
            <a:r>
              <a:rPr lang="cs-CZ" b="1" dirty="0">
                <a:solidFill>
                  <a:srgbClr val="FFFF00"/>
                </a:solidFill>
              </a:rPr>
              <a:t>                   </a:t>
            </a:r>
            <a:endParaRPr lang="cs-CZ" b="1" dirty="0">
              <a:solidFill>
                <a:srgbClr val="002060"/>
              </a:solidFill>
            </a:endParaRPr>
          </a:p>
          <a:p>
            <a:pPr lvl="0"/>
            <a:r>
              <a:rPr lang="cs-CZ" b="1" dirty="0">
                <a:solidFill>
                  <a:srgbClr val="002060"/>
                </a:solidFill>
              </a:rPr>
              <a:t>        </a:t>
            </a:r>
          </a:p>
        </p:txBody>
      </p:sp>
      <p:sp>
        <p:nvSpPr>
          <p:cNvPr id="8" name="Obdélník 7"/>
          <p:cNvSpPr/>
          <p:nvPr/>
        </p:nvSpPr>
        <p:spPr>
          <a:xfrm>
            <a:off x="395090" y="440668"/>
            <a:ext cx="8640960" cy="55806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TextovéPole 1"/>
          <p:cNvSpPr txBox="1"/>
          <p:nvPr/>
        </p:nvSpPr>
        <p:spPr>
          <a:xfrm>
            <a:off x="1489019" y="1892218"/>
            <a:ext cx="6264696" cy="1015663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6000" b="1" dirty="0" smtClean="0">
                <a:solidFill>
                  <a:schemeClr val="accent1">
                    <a:lumMod val="75000"/>
                  </a:schemeClr>
                </a:solidFill>
                <a:latin typeface="Tempus Sans ITC" pitchFamily="82"/>
              </a:rPr>
              <a:t> Odborné kreslení</a:t>
            </a:r>
            <a:endParaRPr lang="cs-CZ" sz="6000" b="1" i="0" u="none" strike="noStrike" kern="1200" cap="none" spc="0" baseline="0" dirty="0">
              <a:solidFill>
                <a:schemeClr val="accent1">
                  <a:lumMod val="75000"/>
                </a:schemeClr>
              </a:solidFill>
              <a:uFillTx/>
              <a:latin typeface="Tempus Sans ITC" pitchFamily="82"/>
            </a:endParaRPr>
          </a:p>
        </p:txBody>
      </p:sp>
      <p:sp>
        <p:nvSpPr>
          <p:cNvPr id="11" name="Obdélník 9"/>
          <p:cNvSpPr>
            <a:spLocks noChangeArrowheads="1"/>
          </p:cNvSpPr>
          <p:nvPr/>
        </p:nvSpPr>
        <p:spPr bwMode="auto">
          <a:xfrm>
            <a:off x="8694738" y="6529388"/>
            <a:ext cx="341312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sz="300" dirty="0"/>
              <a:t>©c.zuk</a:t>
            </a:r>
          </a:p>
        </p:txBody>
      </p:sp>
      <p:sp>
        <p:nvSpPr>
          <p:cNvPr id="9" name="TextovéPole 1"/>
          <p:cNvSpPr txBox="1"/>
          <p:nvPr/>
        </p:nvSpPr>
        <p:spPr>
          <a:xfrm>
            <a:off x="2195736" y="3226954"/>
            <a:ext cx="5040560" cy="1754326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5400" b="1" dirty="0" smtClean="0">
                <a:solidFill>
                  <a:schemeClr val="accent1">
                    <a:lumMod val="75000"/>
                  </a:schemeClr>
                </a:solidFill>
                <a:latin typeface="Tempus Sans ITC" pitchFamily="82"/>
              </a:rPr>
              <a:t>    </a:t>
            </a:r>
            <a:r>
              <a:rPr lang="cs-CZ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empus Sans ITC" pitchFamily="82"/>
              </a:rPr>
              <a:t>Techniky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54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Tempus Sans ITC" pitchFamily="82"/>
              </a:rPr>
              <a:t> kresby </a:t>
            </a:r>
            <a:r>
              <a:rPr lang="cs-CZ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empus Sans ITC" pitchFamily="82"/>
              </a:rPr>
              <a:t>a malby</a:t>
            </a:r>
            <a:endParaRPr lang="cs-CZ" sz="5400" b="1" i="0" u="none" strike="noStrike" kern="1200" cap="none" spc="0" baseline="0" dirty="0">
              <a:solidFill>
                <a:schemeClr val="tx1">
                  <a:lumMod val="95000"/>
                  <a:lumOff val="5000"/>
                </a:schemeClr>
              </a:solidFill>
              <a:uFillTx/>
              <a:latin typeface="Tempus Sans ITC" pitchFamily="82"/>
            </a:endParaRPr>
          </a:p>
        </p:txBody>
      </p:sp>
    </p:spTree>
    <p:extLst>
      <p:ext uri="{BB962C8B-B14F-4D97-AF65-F5344CB8AC3E}">
        <p14:creationId xmlns:p14="http://schemas.microsoft.com/office/powerpoint/2010/main" val="248731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28992" cy="6624736"/>
          </a:xfrm>
          <a:solidFill>
            <a:srgbClr val="F4F9AD"/>
          </a:solidFill>
        </p:spPr>
      </p:pic>
      <p:sp>
        <p:nvSpPr>
          <p:cNvPr id="4" name="Zástupný symbol pro text 5"/>
          <p:cNvSpPr txBox="1">
            <a:spLocks noGrp="1"/>
          </p:cNvSpPr>
          <p:nvPr>
            <p:ph type="body" idx="2"/>
          </p:nvPr>
        </p:nvSpPr>
        <p:spPr>
          <a:xfrm>
            <a:off x="755577" y="404667"/>
            <a:ext cx="7560844" cy="5616619"/>
          </a:xfrm>
        </p:spPr>
        <p:txBody>
          <a:bodyPr/>
          <a:lstStyle/>
          <a:p>
            <a:pPr lvl="0"/>
            <a:r>
              <a:rPr lang="cs-CZ" b="1" dirty="0">
                <a:solidFill>
                  <a:srgbClr val="FFFF00"/>
                </a:solidFill>
              </a:rPr>
              <a:t>                   </a:t>
            </a:r>
            <a:endParaRPr lang="cs-CZ" b="1" dirty="0">
              <a:solidFill>
                <a:srgbClr val="002060"/>
              </a:solidFill>
            </a:endParaRPr>
          </a:p>
          <a:p>
            <a:pPr lvl="0"/>
            <a:r>
              <a:rPr lang="cs-CZ" b="1" dirty="0">
                <a:solidFill>
                  <a:srgbClr val="002060"/>
                </a:solidFill>
              </a:rPr>
              <a:t>        </a:t>
            </a:r>
          </a:p>
        </p:txBody>
      </p:sp>
      <p:sp>
        <p:nvSpPr>
          <p:cNvPr id="8" name="Obdélník 7"/>
          <p:cNvSpPr/>
          <p:nvPr/>
        </p:nvSpPr>
        <p:spPr>
          <a:xfrm>
            <a:off x="395090" y="1196752"/>
            <a:ext cx="8640960" cy="39604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0" name="TextovéPole 1"/>
          <p:cNvSpPr txBox="1"/>
          <p:nvPr/>
        </p:nvSpPr>
        <p:spPr>
          <a:xfrm>
            <a:off x="1141611" y="2114850"/>
            <a:ext cx="6840760" cy="156966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4800" dirty="0" smtClean="0">
                <a:solidFill>
                  <a:srgbClr val="7030A0"/>
                </a:solidFill>
                <a:latin typeface="Comic Sans MS" pitchFamily="66" charset="0"/>
              </a:rPr>
              <a:t>  </a:t>
            </a:r>
            <a:r>
              <a:rPr lang="cs-CZ" sz="4800" dirty="0">
                <a:solidFill>
                  <a:srgbClr val="7030A0"/>
                </a:solidFill>
                <a:latin typeface="Comic Sans MS" pitchFamily="66" charset="0"/>
              </a:rPr>
              <a:t>K</a:t>
            </a:r>
            <a:r>
              <a:rPr lang="cs-CZ" sz="4800" dirty="0" smtClean="0">
                <a:solidFill>
                  <a:srgbClr val="7030A0"/>
                </a:solidFill>
                <a:latin typeface="Comic Sans MS" pitchFamily="66" charset="0"/>
              </a:rPr>
              <a:t>reslířské a malířské   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4800" dirty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cs-CZ" sz="4800" dirty="0" smtClean="0">
                <a:solidFill>
                  <a:srgbClr val="7030A0"/>
                </a:solidFill>
                <a:latin typeface="Comic Sans MS" pitchFamily="66" charset="0"/>
              </a:rPr>
              <a:t>             potřeby - 3</a:t>
            </a:r>
            <a:endParaRPr lang="cs-CZ" sz="4800" i="0" u="none" strike="noStrike" kern="1200" cap="none" spc="0" baseline="0" dirty="0">
              <a:solidFill>
                <a:srgbClr val="7030A0"/>
              </a:solidFill>
              <a:uFillTx/>
              <a:latin typeface="Comic Sans MS" pitchFamily="66" charset="0"/>
            </a:endParaRPr>
          </a:p>
        </p:txBody>
      </p:sp>
      <p:sp>
        <p:nvSpPr>
          <p:cNvPr id="11" name="Obdélník 9"/>
          <p:cNvSpPr>
            <a:spLocks noChangeArrowheads="1"/>
          </p:cNvSpPr>
          <p:nvPr/>
        </p:nvSpPr>
        <p:spPr bwMode="auto">
          <a:xfrm>
            <a:off x="8694738" y="6529388"/>
            <a:ext cx="341312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sz="300" dirty="0"/>
              <a:t>©c.zuk</a:t>
            </a:r>
          </a:p>
        </p:txBody>
      </p:sp>
    </p:spTree>
    <p:extLst>
      <p:ext uri="{BB962C8B-B14F-4D97-AF65-F5344CB8AC3E}">
        <p14:creationId xmlns:p14="http://schemas.microsoft.com/office/powerpoint/2010/main" val="1536107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08" y="71662"/>
            <a:ext cx="8928992" cy="6624736"/>
          </a:xfrm>
          <a:solidFill>
            <a:srgbClr val="F4F9AD"/>
          </a:solidFill>
        </p:spPr>
      </p:pic>
      <p:sp>
        <p:nvSpPr>
          <p:cNvPr id="4" name="Zástupný symbol pro text 5"/>
          <p:cNvSpPr txBox="1">
            <a:spLocks noGrp="1"/>
          </p:cNvSpPr>
          <p:nvPr>
            <p:ph type="body" idx="2"/>
          </p:nvPr>
        </p:nvSpPr>
        <p:spPr>
          <a:xfrm>
            <a:off x="755577" y="404667"/>
            <a:ext cx="7560844" cy="5616619"/>
          </a:xfrm>
        </p:spPr>
        <p:txBody>
          <a:bodyPr/>
          <a:lstStyle/>
          <a:p>
            <a:pPr lvl="0"/>
            <a:r>
              <a:rPr lang="cs-CZ" b="1" dirty="0">
                <a:solidFill>
                  <a:srgbClr val="FFFF00"/>
                </a:solidFill>
              </a:rPr>
              <a:t>                   </a:t>
            </a:r>
            <a:endParaRPr lang="cs-CZ" b="1" dirty="0">
              <a:solidFill>
                <a:srgbClr val="002060"/>
              </a:solidFill>
            </a:endParaRPr>
          </a:p>
          <a:p>
            <a:pPr lvl="0"/>
            <a:r>
              <a:rPr lang="cs-CZ" b="1" dirty="0">
                <a:solidFill>
                  <a:srgbClr val="002060"/>
                </a:solidFill>
              </a:rPr>
              <a:t>        </a:t>
            </a:r>
          </a:p>
        </p:txBody>
      </p:sp>
      <p:sp>
        <p:nvSpPr>
          <p:cNvPr id="8" name="Obdélník 7"/>
          <p:cNvSpPr/>
          <p:nvPr/>
        </p:nvSpPr>
        <p:spPr>
          <a:xfrm>
            <a:off x="19696" y="96514"/>
            <a:ext cx="9036496" cy="6741368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solidFill>
                <a:srgbClr val="7030A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182439" y="476672"/>
            <a:ext cx="7042286" cy="769441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  <a:softEdge rad="63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cs-CZ" sz="4400" dirty="0"/>
              <a:t> </a:t>
            </a:r>
            <a:r>
              <a:rPr lang="cs-CZ" sz="4400" dirty="0" smtClean="0"/>
              <a:t>Kreslířské a malířské potřeby  </a:t>
            </a:r>
            <a:endParaRPr lang="cs-CZ" sz="44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4602819" y="1988840"/>
            <a:ext cx="3621906" cy="233910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200" dirty="0" smtClean="0">
                <a:solidFill>
                  <a:srgbClr val="FFFF00"/>
                </a:solidFill>
              </a:rPr>
              <a:t>…</a:t>
            </a:r>
            <a:r>
              <a:rPr lang="cs-CZ" sz="2200" b="1" dirty="0" smtClean="0">
                <a:solidFill>
                  <a:srgbClr val="FFFF00"/>
                </a:solidFill>
              </a:rPr>
              <a:t>mít vhodné pomůcky,  nářadí, nebo správně vybraný     materiál je rozhodující </a:t>
            </a:r>
          </a:p>
          <a:p>
            <a:pPr algn="ctr"/>
            <a:r>
              <a:rPr lang="cs-CZ" sz="2200" b="1" dirty="0" smtClean="0">
                <a:solidFill>
                  <a:srgbClr val="FFFF00"/>
                </a:solidFill>
              </a:rPr>
              <a:t> pro uskutečnění </a:t>
            </a:r>
          </a:p>
          <a:p>
            <a:pPr algn="ctr"/>
            <a:r>
              <a:rPr lang="cs-CZ" sz="2200" b="1" dirty="0" smtClean="0">
                <a:solidFill>
                  <a:srgbClr val="FFFF00"/>
                </a:solidFill>
              </a:rPr>
              <a:t> zajímavého</a:t>
            </a:r>
            <a:endParaRPr lang="cs-CZ" sz="2200" b="1" dirty="0">
              <a:solidFill>
                <a:srgbClr val="FFFF00"/>
              </a:solidFill>
            </a:endParaRPr>
          </a:p>
          <a:p>
            <a:r>
              <a:rPr lang="cs-CZ" sz="3600" b="1" dirty="0" smtClean="0">
                <a:solidFill>
                  <a:srgbClr val="7030A0"/>
                </a:solidFill>
              </a:rPr>
              <a:t>  </a:t>
            </a:r>
            <a:r>
              <a:rPr lang="cs-CZ" sz="3600" b="1" dirty="0" smtClean="0">
                <a:solidFill>
                  <a:srgbClr val="6EEEEB"/>
                </a:solidFill>
              </a:rPr>
              <a:t>výtvarného díla</a:t>
            </a:r>
            <a:endParaRPr lang="cs-CZ" sz="3600" b="1" dirty="0">
              <a:solidFill>
                <a:srgbClr val="6EEEEB"/>
              </a:solidFill>
            </a:endParaRPr>
          </a:p>
        </p:txBody>
      </p:sp>
      <p:sp>
        <p:nvSpPr>
          <p:cNvPr id="16" name="Obdélník 9"/>
          <p:cNvSpPr>
            <a:spLocks noChangeArrowheads="1"/>
          </p:cNvSpPr>
          <p:nvPr/>
        </p:nvSpPr>
        <p:spPr bwMode="auto">
          <a:xfrm>
            <a:off x="8694738" y="6529388"/>
            <a:ext cx="341312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sz="300" dirty="0"/>
              <a:t>©c.zuk</a:t>
            </a:r>
          </a:p>
        </p:txBody>
      </p:sp>
      <p:sp>
        <p:nvSpPr>
          <p:cNvPr id="19" name="Obdélník 18"/>
          <p:cNvSpPr/>
          <p:nvPr/>
        </p:nvSpPr>
        <p:spPr>
          <a:xfrm>
            <a:off x="1101330" y="4977364"/>
            <a:ext cx="7764063" cy="1298030"/>
          </a:xfrm>
          <a:prstGeom prst="rect">
            <a:avLst/>
          </a:prstGeom>
          <a:solidFill>
            <a:schemeClr val="bg2">
              <a:lumMod val="2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b="1" dirty="0" smtClean="0">
                <a:solidFill>
                  <a:srgbClr val="FFFF00"/>
                </a:solidFill>
              </a:rPr>
              <a:t> Podle </a:t>
            </a:r>
            <a:r>
              <a:rPr lang="cs-CZ" sz="2800" b="1" dirty="0" smtClean="0">
                <a:solidFill>
                  <a:srgbClr val="00B0F0"/>
                </a:solidFill>
              </a:rPr>
              <a:t>výtvarné techniky </a:t>
            </a:r>
            <a:r>
              <a:rPr lang="cs-CZ" sz="2400" b="1" dirty="0" smtClean="0">
                <a:solidFill>
                  <a:srgbClr val="FFFF00"/>
                </a:solidFill>
              </a:rPr>
              <a:t>dělíme i výtvarné potřeby na:</a:t>
            </a:r>
          </a:p>
          <a:p>
            <a:r>
              <a:rPr lang="cs-CZ" sz="2400" b="1" dirty="0" smtClean="0">
                <a:solidFill>
                  <a:srgbClr val="FFFF00"/>
                </a:solidFill>
              </a:rPr>
              <a:t>      1. potřeby pro suché techniky</a:t>
            </a:r>
          </a:p>
          <a:p>
            <a:r>
              <a:rPr lang="cs-CZ" sz="2400" b="1" dirty="0" smtClean="0">
                <a:solidFill>
                  <a:srgbClr val="FFFF00"/>
                </a:solidFill>
              </a:rPr>
              <a:t>      2. potřeby pro mokré techniky</a:t>
            </a:r>
          </a:p>
        </p:txBody>
      </p:sp>
      <p:pic>
        <p:nvPicPr>
          <p:cNvPr id="1026" name="Picture 2" descr="C:\Users\Koděrová\Desktop\dum pracovní\ODK\100_9938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262" y="1246113"/>
            <a:ext cx="3470772" cy="3903287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bdélník 9"/>
          <p:cNvSpPr>
            <a:spLocks noChangeArrowheads="1"/>
          </p:cNvSpPr>
          <p:nvPr/>
        </p:nvSpPr>
        <p:spPr bwMode="auto">
          <a:xfrm>
            <a:off x="1691680" y="3467198"/>
            <a:ext cx="54023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cs-CZ" sz="800" dirty="0"/>
              <a:t>©c.zuk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3428256" y="1949921"/>
            <a:ext cx="9877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Archiv autora</a:t>
            </a:r>
            <a:endParaRPr lang="cs-CZ" sz="1000" dirty="0"/>
          </a:p>
        </p:txBody>
      </p:sp>
      <p:pic>
        <p:nvPicPr>
          <p:cNvPr id="4098" name="Picture 2" descr="C:\Users\Koděrová\Desktop\dum pracovní\ODK\91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84" y="142477"/>
            <a:ext cx="8963166" cy="669540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ovéPole 14"/>
          <p:cNvSpPr txBox="1"/>
          <p:nvPr/>
        </p:nvSpPr>
        <p:spPr>
          <a:xfrm>
            <a:off x="3922145" y="1006328"/>
            <a:ext cx="9308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Archiv autora</a:t>
            </a:r>
            <a:endParaRPr lang="cs-CZ" sz="10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1461330" y="236886"/>
            <a:ext cx="6282978" cy="892552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FFFF00"/>
                </a:solidFill>
              </a:rPr>
              <a:t>Každý výtvarník má to své „nádobíčko“…pohled do části dílny </a:t>
            </a:r>
            <a:r>
              <a:rPr lang="cs-CZ" sz="2400" b="1" dirty="0" smtClean="0">
                <a:solidFill>
                  <a:srgbClr val="002060"/>
                </a:solidFill>
              </a:rPr>
              <a:t> </a:t>
            </a:r>
            <a:r>
              <a:rPr lang="cs-CZ" sz="2800" b="1" dirty="0">
                <a:solidFill>
                  <a:srgbClr val="66FF33"/>
                </a:solidFill>
              </a:rPr>
              <a:t>©c.zuk</a:t>
            </a:r>
            <a:r>
              <a:rPr lang="cs-CZ" sz="2800" b="1" dirty="0" smtClean="0">
                <a:solidFill>
                  <a:srgbClr val="66FF33"/>
                </a:solidFill>
              </a:rPr>
              <a:t> </a:t>
            </a:r>
            <a:endParaRPr lang="cs-CZ" sz="2800" b="1" dirty="0">
              <a:solidFill>
                <a:srgbClr val="66FF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082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9" grpId="0" build="p" animBg="1"/>
      <p:bldP spid="13" grpId="0"/>
      <p:bldP spid="14" grpId="0"/>
      <p:bldP spid="15" grpId="0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28992" cy="6624736"/>
          </a:xfrm>
          <a:solidFill>
            <a:srgbClr val="F4F9AD"/>
          </a:solidFill>
        </p:spPr>
      </p:pic>
      <p:sp>
        <p:nvSpPr>
          <p:cNvPr id="4" name="Zástupný symbol pro text 5"/>
          <p:cNvSpPr txBox="1">
            <a:spLocks noGrp="1"/>
          </p:cNvSpPr>
          <p:nvPr>
            <p:ph type="body" idx="2"/>
          </p:nvPr>
        </p:nvSpPr>
        <p:spPr>
          <a:xfrm>
            <a:off x="755577" y="404667"/>
            <a:ext cx="7560844" cy="5616619"/>
          </a:xfrm>
        </p:spPr>
        <p:txBody>
          <a:bodyPr/>
          <a:lstStyle/>
          <a:p>
            <a:pPr lvl="0"/>
            <a:r>
              <a:rPr lang="cs-CZ" b="1" dirty="0">
                <a:solidFill>
                  <a:srgbClr val="FFFF00"/>
                </a:solidFill>
              </a:rPr>
              <a:t>                   </a:t>
            </a:r>
            <a:endParaRPr lang="cs-CZ" b="1" dirty="0">
              <a:solidFill>
                <a:srgbClr val="002060"/>
              </a:solidFill>
            </a:endParaRPr>
          </a:p>
          <a:p>
            <a:pPr lvl="0"/>
            <a:r>
              <a:rPr lang="cs-CZ" b="1" dirty="0">
                <a:solidFill>
                  <a:srgbClr val="002060"/>
                </a:solidFill>
              </a:rPr>
              <a:t>        </a:t>
            </a:r>
          </a:p>
        </p:txBody>
      </p:sp>
      <p:sp>
        <p:nvSpPr>
          <p:cNvPr id="8" name="Obdélník 7"/>
          <p:cNvSpPr/>
          <p:nvPr/>
        </p:nvSpPr>
        <p:spPr>
          <a:xfrm>
            <a:off x="316632" y="171128"/>
            <a:ext cx="8676456" cy="6597352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" name="Obdélník 9"/>
          <p:cNvSpPr>
            <a:spLocks noChangeArrowheads="1"/>
          </p:cNvSpPr>
          <p:nvPr/>
        </p:nvSpPr>
        <p:spPr bwMode="auto">
          <a:xfrm>
            <a:off x="8694738" y="6529388"/>
            <a:ext cx="341312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sz="300" dirty="0"/>
              <a:t>©c.zuk</a:t>
            </a:r>
          </a:p>
        </p:txBody>
      </p:sp>
      <p:pic>
        <p:nvPicPr>
          <p:cNvPr id="3074" name="Picture 2" descr="C:\Users\Koděrová\Desktop\Obrázky1 (2)\100_9613 - kopi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4548071" cy="6052716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595302" y="1341101"/>
            <a:ext cx="1440160" cy="584775"/>
          </a:xfrm>
          <a:prstGeom prst="rect">
            <a:avLst/>
          </a:prstGeom>
          <a:solidFill>
            <a:srgbClr val="92FD0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   Fixy:</a:t>
            </a:r>
            <a:endParaRPr lang="cs-CZ" sz="3200" dirty="0"/>
          </a:p>
        </p:txBody>
      </p:sp>
      <p:pic>
        <p:nvPicPr>
          <p:cNvPr id="3075" name="Picture 3" descr="C:\Users\Koděrová\Desktop\Obrázky1 (2)\100_96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307" y="266608"/>
            <a:ext cx="4787743" cy="6371678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6372200" y="5949280"/>
            <a:ext cx="9308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Archiv autora</a:t>
            </a:r>
            <a:endParaRPr lang="cs-CZ" sz="10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914582" y="6163888"/>
            <a:ext cx="9308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Archiv autora</a:t>
            </a:r>
            <a:endParaRPr lang="cs-CZ" sz="1000" dirty="0"/>
          </a:p>
        </p:txBody>
      </p:sp>
      <p:sp>
        <p:nvSpPr>
          <p:cNvPr id="2" name="TextovéPole 1"/>
          <p:cNvSpPr txBox="1"/>
          <p:nvPr/>
        </p:nvSpPr>
        <p:spPr>
          <a:xfrm>
            <a:off x="761359" y="3140968"/>
            <a:ext cx="4170681" cy="132343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   Seřízlý hrot nebo kulatý = fix stále </a:t>
            </a:r>
          </a:p>
          <a:p>
            <a:r>
              <a:rPr lang="cs-CZ" sz="2000" b="1" dirty="0"/>
              <a:t> </a:t>
            </a:r>
            <a:r>
              <a:rPr lang="cs-CZ" sz="2000" b="1" dirty="0" smtClean="0"/>
              <a:t>  velmi oblíbený pro rychlé pořízení  </a:t>
            </a:r>
          </a:p>
          <a:p>
            <a:r>
              <a:rPr lang="cs-CZ" sz="2000" b="1" dirty="0"/>
              <a:t> </a:t>
            </a:r>
            <a:r>
              <a:rPr lang="cs-CZ" sz="2000" b="1" dirty="0" smtClean="0"/>
              <a:t>  zápisu, vybarvení větších ploch </a:t>
            </a:r>
          </a:p>
          <a:p>
            <a:r>
              <a:rPr lang="cs-CZ" sz="2000" b="1" dirty="0"/>
              <a:t> </a:t>
            </a:r>
            <a:r>
              <a:rPr lang="cs-CZ" sz="2000" b="1" dirty="0" smtClean="0"/>
              <a:t>  obrazu.</a:t>
            </a:r>
            <a:endParaRPr lang="cs-CZ" sz="2000" b="1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3923928" y="1341101"/>
            <a:ext cx="4446431" cy="1200329"/>
          </a:xfrm>
          <a:prstGeom prst="rect">
            <a:avLst/>
          </a:prstGeom>
          <a:solidFill>
            <a:srgbClr val="66FF33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b="1" dirty="0"/>
              <a:t> </a:t>
            </a:r>
            <a:r>
              <a:rPr lang="cs-CZ" b="1" dirty="0" smtClean="0"/>
              <a:t>  jsou v dnešní době nejvíce používaný   </a:t>
            </a:r>
          </a:p>
          <a:p>
            <a:r>
              <a:rPr lang="cs-CZ" b="1" dirty="0"/>
              <a:t> </a:t>
            </a:r>
            <a:r>
              <a:rPr lang="cs-CZ" b="1" dirty="0" smtClean="0"/>
              <a:t> </a:t>
            </a:r>
            <a:r>
              <a:rPr lang="cs-CZ" b="1" dirty="0"/>
              <a:t> </a:t>
            </a:r>
            <a:r>
              <a:rPr lang="cs-CZ" b="1" dirty="0" smtClean="0"/>
              <a:t>     nástroj v široké škále barev a síly hrotu,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b="1" dirty="0"/>
              <a:t> </a:t>
            </a:r>
            <a:r>
              <a:rPr lang="cs-CZ" b="1" dirty="0" smtClean="0"/>
              <a:t> prodávají se v setech a sadách,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b="1" dirty="0"/>
              <a:t> </a:t>
            </a:r>
            <a:r>
              <a:rPr lang="cs-CZ" b="1" dirty="0" smtClean="0"/>
              <a:t> mají hroty kulaté, seřízlé.</a:t>
            </a:r>
            <a:endParaRPr lang="cs-CZ" b="1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477383" y="296731"/>
            <a:ext cx="3628804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  <a:softEdge rad="63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  2. Techniky mokré 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2917111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  <p:bldP spid="13" grpId="0"/>
      <p:bldP spid="2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28992" cy="6624736"/>
          </a:xfrm>
          <a:solidFill>
            <a:srgbClr val="F4F9AD"/>
          </a:solidFill>
        </p:spPr>
      </p:pic>
      <p:sp>
        <p:nvSpPr>
          <p:cNvPr id="4" name="Zástupný symbol pro text 5"/>
          <p:cNvSpPr txBox="1">
            <a:spLocks noGrp="1"/>
          </p:cNvSpPr>
          <p:nvPr>
            <p:ph type="body" idx="2"/>
          </p:nvPr>
        </p:nvSpPr>
        <p:spPr>
          <a:xfrm>
            <a:off x="755577" y="404667"/>
            <a:ext cx="7560844" cy="5616619"/>
          </a:xfrm>
        </p:spPr>
        <p:txBody>
          <a:bodyPr/>
          <a:lstStyle/>
          <a:p>
            <a:pPr lvl="0"/>
            <a:r>
              <a:rPr lang="cs-CZ" b="1" dirty="0">
                <a:solidFill>
                  <a:srgbClr val="FFFF00"/>
                </a:solidFill>
              </a:rPr>
              <a:t>                   </a:t>
            </a:r>
            <a:endParaRPr lang="cs-CZ" b="1" dirty="0">
              <a:solidFill>
                <a:srgbClr val="002060"/>
              </a:solidFill>
            </a:endParaRPr>
          </a:p>
          <a:p>
            <a:pPr lvl="0"/>
            <a:r>
              <a:rPr lang="cs-CZ" b="1" dirty="0">
                <a:solidFill>
                  <a:srgbClr val="002060"/>
                </a:solidFill>
              </a:rPr>
              <a:t>        </a:t>
            </a:r>
          </a:p>
        </p:txBody>
      </p:sp>
      <p:sp>
        <p:nvSpPr>
          <p:cNvPr id="8" name="Obdélník 7"/>
          <p:cNvSpPr/>
          <p:nvPr/>
        </p:nvSpPr>
        <p:spPr>
          <a:xfrm>
            <a:off x="316632" y="171128"/>
            <a:ext cx="8676456" cy="6597352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" name="Obdélník 9"/>
          <p:cNvSpPr>
            <a:spLocks noChangeArrowheads="1"/>
          </p:cNvSpPr>
          <p:nvPr/>
        </p:nvSpPr>
        <p:spPr bwMode="auto">
          <a:xfrm>
            <a:off x="8694738" y="6529388"/>
            <a:ext cx="341312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sz="300" dirty="0"/>
              <a:t>©c.zuk</a:t>
            </a:r>
          </a:p>
        </p:txBody>
      </p:sp>
      <p:pic>
        <p:nvPicPr>
          <p:cNvPr id="4098" name="Picture 2" descr="C:\Users\Koděrová\Desktop\dum pracovní\ODK\Fotografie27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263" y="814255"/>
            <a:ext cx="7081465" cy="5311098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688942" y="1106642"/>
            <a:ext cx="2799928" cy="584775"/>
          </a:xfrm>
          <a:prstGeom prst="rect">
            <a:avLst/>
          </a:prstGeom>
          <a:solidFill>
            <a:srgbClr val="92FD0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   Fixy na textil</a:t>
            </a:r>
            <a:endParaRPr lang="cs-CZ" sz="32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6588224" y="5589240"/>
            <a:ext cx="930883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Archiv autora</a:t>
            </a:r>
            <a:endParaRPr lang="cs-CZ" sz="1000" dirty="0"/>
          </a:p>
        </p:txBody>
      </p:sp>
      <p:sp>
        <p:nvSpPr>
          <p:cNvPr id="2" name="TextovéPole 1"/>
          <p:cNvSpPr txBox="1"/>
          <p:nvPr/>
        </p:nvSpPr>
        <p:spPr>
          <a:xfrm>
            <a:off x="3906574" y="1106642"/>
            <a:ext cx="3684748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b="1" dirty="0" smtClean="0"/>
              <a:t>Používají se pro kresbu na látku</a:t>
            </a:r>
          </a:p>
          <a:p>
            <a:r>
              <a:rPr lang="cs-CZ" b="1" dirty="0"/>
              <a:t> </a:t>
            </a:r>
            <a:r>
              <a:rPr lang="cs-CZ" b="1" dirty="0" smtClean="0"/>
              <a:t>    (kresba na trička, hedvábí apod.)</a:t>
            </a:r>
            <a:endParaRPr lang="cs-CZ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670114" y="2132856"/>
            <a:ext cx="3103240" cy="224676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cs-CZ" sz="2000" b="1" dirty="0" smtClean="0"/>
              <a:t>Vpíjí se kvalitně </a:t>
            </a:r>
          </a:p>
          <a:p>
            <a:r>
              <a:rPr lang="cs-CZ" sz="2000" b="1" dirty="0"/>
              <a:t> </a:t>
            </a:r>
            <a:r>
              <a:rPr lang="cs-CZ" sz="2000" b="1" dirty="0" smtClean="0"/>
              <a:t>     a rychle do materiálu.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000" b="1" dirty="0" smtClean="0"/>
              <a:t>Prodávají se </a:t>
            </a:r>
            <a:r>
              <a:rPr lang="cs-CZ" sz="2000" b="1" dirty="0"/>
              <a:t>v černé </a:t>
            </a:r>
            <a:endParaRPr lang="cs-CZ" sz="2000" b="1" dirty="0" smtClean="0"/>
          </a:p>
          <a:p>
            <a:r>
              <a:rPr lang="cs-CZ" sz="2000" b="1" dirty="0"/>
              <a:t> </a:t>
            </a:r>
            <a:r>
              <a:rPr lang="cs-CZ" sz="2000" b="1" dirty="0" smtClean="0"/>
              <a:t>     a </a:t>
            </a:r>
            <a:r>
              <a:rPr lang="cs-CZ" sz="2000" b="1" dirty="0"/>
              <a:t>hnědé </a:t>
            </a:r>
            <a:r>
              <a:rPr lang="cs-CZ" sz="2000" b="1" dirty="0" smtClean="0"/>
              <a:t>barvě, také </a:t>
            </a:r>
          </a:p>
          <a:p>
            <a:r>
              <a:rPr lang="cs-CZ" sz="2000" b="1" dirty="0"/>
              <a:t> </a:t>
            </a:r>
            <a:r>
              <a:rPr lang="cs-CZ" sz="2000" b="1" dirty="0" smtClean="0"/>
              <a:t>     v základních odstínech </a:t>
            </a:r>
          </a:p>
          <a:p>
            <a:r>
              <a:rPr lang="cs-CZ" sz="2000" b="1" dirty="0"/>
              <a:t> </a:t>
            </a:r>
            <a:r>
              <a:rPr lang="cs-CZ" sz="2000" b="1" dirty="0" smtClean="0"/>
              <a:t>     jako sada.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000" b="1" dirty="0" smtClean="0"/>
              <a:t>Síla hrotu je </a:t>
            </a:r>
            <a:r>
              <a:rPr lang="cs-CZ" sz="2000" b="1" dirty="0"/>
              <a:t>1</a:t>
            </a:r>
            <a:r>
              <a:rPr lang="cs-CZ" sz="2000" b="1" dirty="0" smtClean="0"/>
              <a:t> – 8 mm.</a:t>
            </a:r>
            <a:endParaRPr lang="cs-CZ" sz="2000" b="1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688942" y="359078"/>
            <a:ext cx="2442898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  Speciální fixy</a:t>
            </a:r>
            <a:endParaRPr lang="cs-CZ" sz="2800" dirty="0"/>
          </a:p>
        </p:txBody>
      </p:sp>
      <p:pic>
        <p:nvPicPr>
          <p:cNvPr id="6146" name="Picture 2" descr="C:\Users\Koděrová\Desktop\dum pracovní\ODK\101_002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772" y="171128"/>
            <a:ext cx="4957316" cy="659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ovéPole 14"/>
          <p:cNvSpPr txBox="1"/>
          <p:nvPr/>
        </p:nvSpPr>
        <p:spPr>
          <a:xfrm>
            <a:off x="7013776" y="6002242"/>
            <a:ext cx="9308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Archiv autora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1802908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2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28992" cy="6624736"/>
          </a:xfrm>
          <a:solidFill>
            <a:srgbClr val="F4F9AD"/>
          </a:solidFill>
        </p:spPr>
      </p:pic>
      <p:sp>
        <p:nvSpPr>
          <p:cNvPr id="4" name="Zástupný symbol pro text 5"/>
          <p:cNvSpPr txBox="1">
            <a:spLocks noGrp="1"/>
          </p:cNvSpPr>
          <p:nvPr>
            <p:ph type="body" idx="2"/>
          </p:nvPr>
        </p:nvSpPr>
        <p:spPr>
          <a:xfrm>
            <a:off x="755577" y="404667"/>
            <a:ext cx="7560844" cy="5616619"/>
          </a:xfrm>
        </p:spPr>
        <p:txBody>
          <a:bodyPr/>
          <a:lstStyle/>
          <a:p>
            <a:pPr lvl="0"/>
            <a:r>
              <a:rPr lang="cs-CZ" b="1" dirty="0">
                <a:solidFill>
                  <a:srgbClr val="FFFF00"/>
                </a:solidFill>
              </a:rPr>
              <a:t>                   </a:t>
            </a:r>
            <a:endParaRPr lang="cs-CZ" b="1" dirty="0">
              <a:solidFill>
                <a:srgbClr val="002060"/>
              </a:solidFill>
            </a:endParaRPr>
          </a:p>
          <a:p>
            <a:pPr lvl="0"/>
            <a:r>
              <a:rPr lang="cs-CZ" b="1" dirty="0">
                <a:solidFill>
                  <a:srgbClr val="002060"/>
                </a:solidFill>
              </a:rPr>
              <a:t>        </a:t>
            </a:r>
          </a:p>
        </p:txBody>
      </p:sp>
      <p:sp>
        <p:nvSpPr>
          <p:cNvPr id="8" name="Obdélník 7"/>
          <p:cNvSpPr/>
          <p:nvPr/>
        </p:nvSpPr>
        <p:spPr>
          <a:xfrm>
            <a:off x="316632" y="171128"/>
            <a:ext cx="8676456" cy="6597352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" name="Obdélník 9"/>
          <p:cNvSpPr>
            <a:spLocks noChangeArrowheads="1"/>
          </p:cNvSpPr>
          <p:nvPr/>
        </p:nvSpPr>
        <p:spPr bwMode="auto">
          <a:xfrm>
            <a:off x="8694738" y="6529388"/>
            <a:ext cx="341312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sz="300" dirty="0"/>
              <a:t>©c.zuk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671642" y="556206"/>
            <a:ext cx="2799928" cy="584775"/>
          </a:xfrm>
          <a:prstGeom prst="rect">
            <a:avLst/>
          </a:prstGeom>
          <a:solidFill>
            <a:srgbClr val="92FD0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   Foukací fixy</a:t>
            </a:r>
            <a:endParaRPr lang="cs-CZ" sz="3200" dirty="0"/>
          </a:p>
        </p:txBody>
      </p:sp>
      <p:pic>
        <p:nvPicPr>
          <p:cNvPr id="1026" name="Picture 2" descr="C:\Users\Koděrová\Desktop\dum pracovní\ODK\fix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3317" y="729144"/>
            <a:ext cx="3836923" cy="548132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Koděrová\Desktop\dum pracovní\ODK\fix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90" y="1296565"/>
            <a:ext cx="4320480" cy="4689052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ovéPole 12"/>
          <p:cNvSpPr txBox="1"/>
          <p:nvPr/>
        </p:nvSpPr>
        <p:spPr>
          <a:xfrm>
            <a:off x="921141" y="4237307"/>
            <a:ext cx="1800200" cy="52322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  Šablony</a:t>
            </a:r>
            <a:endParaRPr lang="cs-CZ" sz="2800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4623317" y="227914"/>
            <a:ext cx="3621091" cy="2308324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b="1" dirty="0" smtClean="0"/>
              <a:t>víčko se sundá, nasune na druhý konec fixu a ústy se do fixu foukne,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b="1" dirty="0"/>
              <a:t>v</a:t>
            </a:r>
            <a:r>
              <a:rPr lang="cs-CZ" b="1" dirty="0" smtClean="0"/>
              <a:t>zduch v trubičce vyfoukne odstín barvy,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b="1" dirty="0"/>
              <a:t>p</a:t>
            </a:r>
            <a:r>
              <a:rPr lang="cs-CZ" b="1" dirty="0" smtClean="0"/>
              <a:t>ohybem ruky a foukáním korigujeme hustotu nánosu teček barvy na vyřezané šabloně.</a:t>
            </a:r>
            <a:endParaRPr lang="cs-CZ" b="1" dirty="0"/>
          </a:p>
        </p:txBody>
      </p:sp>
      <p:sp>
        <p:nvSpPr>
          <p:cNvPr id="2" name="TextovéPole 1"/>
          <p:cNvSpPr txBox="1"/>
          <p:nvPr/>
        </p:nvSpPr>
        <p:spPr>
          <a:xfrm>
            <a:off x="921141" y="4939545"/>
            <a:ext cx="1858046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Různé šablony jsou většinou součástí balení sady fixů.</a:t>
            </a:r>
            <a:endParaRPr lang="cs-CZ" sz="2000" b="1" dirty="0"/>
          </a:p>
        </p:txBody>
      </p:sp>
      <p:sp>
        <p:nvSpPr>
          <p:cNvPr id="7" name="Šipka doprava 6"/>
          <p:cNvSpPr/>
          <p:nvPr/>
        </p:nvSpPr>
        <p:spPr>
          <a:xfrm>
            <a:off x="3471570" y="774406"/>
            <a:ext cx="1151747" cy="206321"/>
          </a:xfrm>
          <a:prstGeom prst="rightArrow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6541778" y="5862506"/>
            <a:ext cx="9308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Archiv autora</a:t>
            </a:r>
            <a:endParaRPr lang="cs-CZ" sz="10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3494140" y="5628408"/>
            <a:ext cx="9308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Archiv autora</a:t>
            </a:r>
            <a:endParaRPr lang="cs-CZ" sz="10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4425023" y="5087691"/>
            <a:ext cx="3439920" cy="1261884"/>
          </a:xfrm>
          <a:prstGeom prst="rect">
            <a:avLst/>
          </a:prstGeom>
          <a:solidFill>
            <a:srgbClr val="66FF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/>
              <a:t>Tato technika má dost nedokonale připomínat techniku </a:t>
            </a:r>
            <a:r>
              <a:rPr lang="cs-CZ" sz="2800" b="1" dirty="0" smtClean="0">
                <a:solidFill>
                  <a:srgbClr val="002060"/>
                </a:solidFill>
              </a:rPr>
              <a:t>airbrush.</a:t>
            </a:r>
            <a:endParaRPr lang="cs-CZ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923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build="p" animBg="1"/>
      <p:bldP spid="2" grpId="0" animBg="1"/>
      <p:bldP spid="7" grpId="0" animBg="1"/>
      <p:bldP spid="16" grpId="0"/>
      <p:bldP spid="17" grpId="0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28992" cy="6624736"/>
          </a:xfrm>
          <a:solidFill>
            <a:srgbClr val="F4F9AD"/>
          </a:solidFill>
        </p:spPr>
      </p:pic>
      <p:sp>
        <p:nvSpPr>
          <p:cNvPr id="4" name="Zástupný symbol pro text 5"/>
          <p:cNvSpPr txBox="1">
            <a:spLocks noGrp="1"/>
          </p:cNvSpPr>
          <p:nvPr>
            <p:ph type="body" idx="2"/>
          </p:nvPr>
        </p:nvSpPr>
        <p:spPr>
          <a:xfrm>
            <a:off x="755577" y="404667"/>
            <a:ext cx="7560844" cy="5616619"/>
          </a:xfrm>
        </p:spPr>
        <p:txBody>
          <a:bodyPr/>
          <a:lstStyle/>
          <a:p>
            <a:pPr lvl="0"/>
            <a:r>
              <a:rPr lang="cs-CZ" b="1" dirty="0">
                <a:solidFill>
                  <a:srgbClr val="FFFF00"/>
                </a:solidFill>
              </a:rPr>
              <a:t>                   </a:t>
            </a:r>
            <a:endParaRPr lang="cs-CZ" b="1" dirty="0">
              <a:solidFill>
                <a:srgbClr val="002060"/>
              </a:solidFill>
            </a:endParaRPr>
          </a:p>
          <a:p>
            <a:pPr lvl="0"/>
            <a:r>
              <a:rPr lang="cs-CZ" b="1" dirty="0">
                <a:solidFill>
                  <a:srgbClr val="002060"/>
                </a:solidFill>
              </a:rPr>
              <a:t>        </a:t>
            </a:r>
          </a:p>
        </p:txBody>
      </p:sp>
      <p:sp>
        <p:nvSpPr>
          <p:cNvPr id="8" name="Obdélník 7"/>
          <p:cNvSpPr/>
          <p:nvPr/>
        </p:nvSpPr>
        <p:spPr>
          <a:xfrm>
            <a:off x="359594" y="121567"/>
            <a:ext cx="8676456" cy="6597352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" name="Obdélník 9"/>
          <p:cNvSpPr>
            <a:spLocks noChangeArrowheads="1"/>
          </p:cNvSpPr>
          <p:nvPr/>
        </p:nvSpPr>
        <p:spPr bwMode="auto">
          <a:xfrm>
            <a:off x="8694738" y="6529388"/>
            <a:ext cx="341312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sz="300" dirty="0"/>
              <a:t>©c.zuk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755576" y="409414"/>
            <a:ext cx="1800200" cy="52322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  Šablony</a:t>
            </a:r>
            <a:endParaRPr lang="cs-CZ" sz="2800" dirty="0"/>
          </a:p>
        </p:txBody>
      </p:sp>
      <p:pic>
        <p:nvPicPr>
          <p:cNvPr id="19" name="Picture 3" descr="C:\Users\Koděrová\Desktop\záloha\airbrush\šablony airbrush\coyote6a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86663"/>
            <a:ext cx="3128341" cy="270876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ovéPole 19"/>
          <p:cNvSpPr txBox="1"/>
          <p:nvPr/>
        </p:nvSpPr>
        <p:spPr>
          <a:xfrm>
            <a:off x="3707904" y="486358"/>
            <a:ext cx="4520040" cy="892552"/>
          </a:xfrm>
          <a:prstGeom prst="rect">
            <a:avLst/>
          </a:prstGeom>
          <a:solidFill>
            <a:srgbClr val="66FF33"/>
          </a:solidFill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Šablony se vyrábí z materiálů: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400" b="1" dirty="0" smtClean="0"/>
              <a:t> </a:t>
            </a:r>
            <a:r>
              <a:rPr lang="cs-CZ" sz="2800" b="1" dirty="0" smtClean="0">
                <a:solidFill>
                  <a:srgbClr val="002060"/>
                </a:solidFill>
              </a:rPr>
              <a:t>papír , plast, dřevo, plech.</a:t>
            </a:r>
            <a:endParaRPr lang="cs-CZ" sz="2800" b="1" dirty="0">
              <a:solidFill>
                <a:srgbClr val="002060"/>
              </a:solidFill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899592" y="3533596"/>
            <a:ext cx="930883" cy="246221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Archiv autora</a:t>
            </a:r>
            <a:endParaRPr lang="cs-CZ" sz="1000" dirty="0"/>
          </a:p>
        </p:txBody>
      </p:sp>
      <p:sp>
        <p:nvSpPr>
          <p:cNvPr id="22" name="TextovéPole 21"/>
          <p:cNvSpPr txBox="1"/>
          <p:nvPr/>
        </p:nvSpPr>
        <p:spPr>
          <a:xfrm>
            <a:off x="3707904" y="1700808"/>
            <a:ext cx="452004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2000" b="1" dirty="0" smtClean="0"/>
              <a:t>Na trhu jsou časté šablonové motivy jako sady (různé tvary, materiály).</a:t>
            </a:r>
            <a:endParaRPr lang="cs-CZ" sz="2000" b="1" dirty="0"/>
          </a:p>
        </p:txBody>
      </p:sp>
      <p:sp>
        <p:nvSpPr>
          <p:cNvPr id="23" name="TextovéPole 22"/>
          <p:cNvSpPr txBox="1"/>
          <p:nvPr/>
        </p:nvSpPr>
        <p:spPr>
          <a:xfrm>
            <a:off x="3707904" y="2641044"/>
            <a:ext cx="4520040" cy="101566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cs-CZ" sz="2000" b="1" dirty="0" smtClean="0"/>
              <a:t>Šablony se vyřezávají ručně pomocí skalpelů nebo řezacích nožů.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000" b="1" dirty="0" smtClean="0"/>
              <a:t>Strojově na ploterech, nebo laisery.</a:t>
            </a:r>
          </a:p>
        </p:txBody>
      </p:sp>
      <p:sp>
        <p:nvSpPr>
          <p:cNvPr id="24" name="TextovéPole 23"/>
          <p:cNvSpPr txBox="1"/>
          <p:nvPr/>
        </p:nvSpPr>
        <p:spPr>
          <a:xfrm>
            <a:off x="3707905" y="4031485"/>
            <a:ext cx="4520040" cy="707886"/>
          </a:xfrm>
          <a:prstGeom prst="rect">
            <a:avLst/>
          </a:prstGeom>
          <a:solidFill>
            <a:srgbClr val="6EEEEB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cs-CZ" sz="2000" b="1" dirty="0" smtClean="0"/>
              <a:t>Šablonu řežeme jako negativ, pozitivem je pak nanášená barva.</a:t>
            </a:r>
          </a:p>
        </p:txBody>
      </p:sp>
      <p:pic>
        <p:nvPicPr>
          <p:cNvPr id="25" name="Picture 4" descr="C:\Users\Koděrová\Desktop\dum pracovní\ODK\101_0019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533596"/>
            <a:ext cx="3240360" cy="2744972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ovéPole 25"/>
          <p:cNvSpPr txBox="1"/>
          <p:nvPr/>
        </p:nvSpPr>
        <p:spPr>
          <a:xfrm>
            <a:off x="2665002" y="5835698"/>
            <a:ext cx="9308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Archiv autora</a:t>
            </a:r>
            <a:endParaRPr lang="cs-CZ" sz="1000" dirty="0"/>
          </a:p>
        </p:txBody>
      </p:sp>
      <p:pic>
        <p:nvPicPr>
          <p:cNvPr id="27" name="Picture 5" descr="C:\Users\Koděrová\Desktop\záloha\airbrush\šablony airbrush\tygr1a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46" y="2293418"/>
            <a:ext cx="3482229" cy="41529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Pětiúhelník 27"/>
          <p:cNvSpPr/>
          <p:nvPr/>
        </p:nvSpPr>
        <p:spPr>
          <a:xfrm rot="10800000">
            <a:off x="3759322" y="5120617"/>
            <a:ext cx="3744416" cy="902713"/>
          </a:xfrm>
          <a:prstGeom prst="homePlate">
            <a:avLst/>
          </a:prstGeom>
          <a:solidFill>
            <a:srgbClr val="95D7AE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TextovéPole 29"/>
          <p:cNvSpPr txBox="1"/>
          <p:nvPr/>
        </p:nvSpPr>
        <p:spPr>
          <a:xfrm>
            <a:off x="4231081" y="5195361"/>
            <a:ext cx="3228728" cy="827970"/>
          </a:xfrm>
          <a:prstGeom prst="rect">
            <a:avLst/>
          </a:prstGeom>
          <a:solidFill>
            <a:srgbClr val="95D7AE"/>
          </a:solidFill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Dnes je rychlejší výroba šablony pomocí PC</a:t>
            </a:r>
            <a:endParaRPr lang="cs-CZ" sz="2400" dirty="0"/>
          </a:p>
        </p:txBody>
      </p:sp>
      <p:sp>
        <p:nvSpPr>
          <p:cNvPr id="32" name="TextovéPole 31"/>
          <p:cNvSpPr txBox="1"/>
          <p:nvPr/>
        </p:nvSpPr>
        <p:spPr>
          <a:xfrm>
            <a:off x="2665001" y="5857083"/>
            <a:ext cx="9308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Archiv autora</a:t>
            </a:r>
            <a:endParaRPr lang="cs-CZ" sz="1000" dirty="0"/>
          </a:p>
        </p:txBody>
      </p:sp>
      <p:pic>
        <p:nvPicPr>
          <p:cNvPr id="34" name="Picture 6" descr="C:\Users\Koděrová\Desktop\záloha\airbrush\a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288" y="1216813"/>
            <a:ext cx="8515786" cy="531257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ovéPole 34"/>
          <p:cNvSpPr txBox="1"/>
          <p:nvPr/>
        </p:nvSpPr>
        <p:spPr>
          <a:xfrm>
            <a:off x="5380003" y="6155457"/>
            <a:ext cx="9308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Archiv autora</a:t>
            </a:r>
            <a:endParaRPr lang="cs-CZ" sz="1000" dirty="0"/>
          </a:p>
        </p:txBody>
      </p:sp>
      <p:sp>
        <p:nvSpPr>
          <p:cNvPr id="36" name="TextovéPole 35"/>
          <p:cNvSpPr txBox="1"/>
          <p:nvPr/>
        </p:nvSpPr>
        <p:spPr>
          <a:xfrm>
            <a:off x="3356327" y="3272935"/>
            <a:ext cx="4871617" cy="1200329"/>
          </a:xfrm>
          <a:prstGeom prst="rect">
            <a:avLst/>
          </a:prstGeom>
          <a:solidFill>
            <a:srgbClr val="95D7AE"/>
          </a:solidFill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 Jednoduché šablony doplní dotah  </a:t>
            </a:r>
          </a:p>
          <a:p>
            <a:r>
              <a:rPr lang="cs-CZ" sz="2400" b="1" dirty="0"/>
              <a:t> </a:t>
            </a:r>
            <a:r>
              <a:rPr lang="cs-CZ" sz="2400" b="1" dirty="0" smtClean="0"/>
              <a:t>štětcem do finální podoby – obloha </a:t>
            </a:r>
          </a:p>
          <a:p>
            <a:r>
              <a:rPr lang="cs-CZ" sz="2400" b="1" dirty="0"/>
              <a:t> </a:t>
            </a:r>
            <a:r>
              <a:rPr lang="cs-CZ" sz="2400" b="1" dirty="0" smtClean="0"/>
              <a:t>stříkaná bez šablony kartáčkem.</a:t>
            </a:r>
            <a:endParaRPr lang="cs-CZ" sz="2400" b="1" dirty="0"/>
          </a:p>
        </p:txBody>
      </p:sp>
      <p:pic>
        <p:nvPicPr>
          <p:cNvPr id="38" name="Picture 9" descr="C:\Users\Koděrová\Desktop\záloha\Galerie-c.ZUK\airbrush\Tygr 2010\1a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9341" y="1189312"/>
            <a:ext cx="5436805" cy="5575011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ovéPole 40"/>
          <p:cNvSpPr txBox="1"/>
          <p:nvPr/>
        </p:nvSpPr>
        <p:spPr>
          <a:xfrm>
            <a:off x="6637176" y="1516443"/>
            <a:ext cx="2230850" cy="92333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FFFF00"/>
                </a:solidFill>
              </a:rPr>
              <a:t>B</a:t>
            </a:r>
            <a:r>
              <a:rPr lang="cs-CZ" b="1" dirty="0" smtClean="0">
                <a:solidFill>
                  <a:srgbClr val="FFFF00"/>
                </a:solidFill>
              </a:rPr>
              <a:t>arva nastříkaná airbrush pistolemi </a:t>
            </a:r>
          </a:p>
          <a:p>
            <a:pPr algn="ctr"/>
            <a:r>
              <a:rPr lang="cs-CZ" b="1" dirty="0" smtClean="0">
                <a:solidFill>
                  <a:srgbClr val="FFFF00"/>
                </a:solidFill>
              </a:rPr>
              <a:t>na povrch materiálu</a:t>
            </a:r>
            <a:endParaRPr lang="cs-CZ" b="1" dirty="0">
              <a:solidFill>
                <a:srgbClr val="FFFF00"/>
              </a:solidFill>
            </a:endParaRPr>
          </a:p>
        </p:txBody>
      </p:sp>
      <p:pic>
        <p:nvPicPr>
          <p:cNvPr id="42" name="Picture 10" descr="C:\Users\Koděrová\Desktop\záloha\Galerie-c.ZUK\airbrush\Tygr 2010\23a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4" y="121567"/>
            <a:ext cx="8974676" cy="668773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ovéPole 42"/>
          <p:cNvSpPr txBox="1"/>
          <p:nvPr/>
        </p:nvSpPr>
        <p:spPr>
          <a:xfrm>
            <a:off x="5346312" y="5513644"/>
            <a:ext cx="3096344" cy="369332"/>
          </a:xfrm>
          <a:prstGeom prst="rect">
            <a:avLst/>
          </a:prstGeom>
          <a:solidFill>
            <a:srgbClr val="95D7AE"/>
          </a:solidFill>
        </p:spPr>
        <p:txBody>
          <a:bodyPr wrap="square" rtlCol="0">
            <a:spAutoFit/>
          </a:bodyPr>
          <a:lstStyle/>
          <a:p>
            <a:r>
              <a:rPr lang="cs-CZ" dirty="0" smtClean="0"/>
              <a:t> Airbrush přes šablony - detail</a:t>
            </a:r>
            <a:endParaRPr lang="cs-CZ" dirty="0"/>
          </a:p>
        </p:txBody>
      </p:sp>
      <p:sp>
        <p:nvSpPr>
          <p:cNvPr id="44" name="TextovéPole 43"/>
          <p:cNvSpPr txBox="1"/>
          <p:nvPr/>
        </p:nvSpPr>
        <p:spPr>
          <a:xfrm>
            <a:off x="6572855" y="3576707"/>
            <a:ext cx="93088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000" b="1" dirty="0" smtClean="0">
                <a:solidFill>
                  <a:srgbClr val="002060"/>
                </a:solidFill>
              </a:rPr>
              <a:t>Archiv autora  </a:t>
            </a:r>
          </a:p>
          <a:p>
            <a:r>
              <a:rPr lang="cs-CZ" sz="1000" b="1" dirty="0">
                <a:solidFill>
                  <a:srgbClr val="002060"/>
                </a:solidFill>
              </a:rPr>
              <a:t> </a:t>
            </a:r>
            <a:r>
              <a:rPr lang="cs-CZ" sz="1000" b="1" dirty="0" smtClean="0">
                <a:solidFill>
                  <a:srgbClr val="002060"/>
                </a:solidFill>
              </a:rPr>
              <a:t>    </a:t>
            </a:r>
            <a:r>
              <a:rPr lang="cs-CZ" sz="800" b="1" dirty="0" smtClean="0">
                <a:solidFill>
                  <a:srgbClr val="002060"/>
                </a:solidFill>
              </a:rPr>
              <a:t>©</a:t>
            </a:r>
            <a:r>
              <a:rPr lang="cs-CZ" sz="1000" b="1" dirty="0" smtClean="0">
                <a:solidFill>
                  <a:srgbClr val="002060"/>
                </a:solidFill>
              </a:rPr>
              <a:t>c.zuk</a:t>
            </a:r>
            <a:endParaRPr lang="cs-CZ" sz="1000" b="1" dirty="0">
              <a:solidFill>
                <a:srgbClr val="002060"/>
              </a:solidFill>
            </a:endParaRPr>
          </a:p>
        </p:txBody>
      </p:sp>
      <p:sp>
        <p:nvSpPr>
          <p:cNvPr id="45" name="TextovéPole 44"/>
          <p:cNvSpPr txBox="1"/>
          <p:nvPr/>
        </p:nvSpPr>
        <p:spPr>
          <a:xfrm>
            <a:off x="7032114" y="6227573"/>
            <a:ext cx="119583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000" b="1" dirty="0" smtClean="0">
                <a:solidFill>
                  <a:srgbClr val="002060"/>
                </a:solidFill>
              </a:rPr>
              <a:t>Archiv autora  </a:t>
            </a:r>
          </a:p>
          <a:p>
            <a:r>
              <a:rPr lang="cs-CZ" sz="1000" b="1" dirty="0">
                <a:solidFill>
                  <a:srgbClr val="002060"/>
                </a:solidFill>
              </a:rPr>
              <a:t> </a:t>
            </a:r>
            <a:r>
              <a:rPr lang="cs-CZ" sz="1000" b="1" dirty="0" smtClean="0">
                <a:solidFill>
                  <a:srgbClr val="002060"/>
                </a:solidFill>
              </a:rPr>
              <a:t>    </a:t>
            </a:r>
            <a:r>
              <a:rPr lang="cs-CZ" sz="800" b="1" dirty="0" smtClean="0">
                <a:solidFill>
                  <a:srgbClr val="002060"/>
                </a:solidFill>
              </a:rPr>
              <a:t>©</a:t>
            </a:r>
            <a:r>
              <a:rPr lang="cs-CZ" sz="1000" b="1" dirty="0" smtClean="0">
                <a:solidFill>
                  <a:srgbClr val="002060"/>
                </a:solidFill>
              </a:rPr>
              <a:t>c.zuk</a:t>
            </a:r>
            <a:endParaRPr lang="cs-CZ" sz="1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68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1" grpId="0"/>
      <p:bldP spid="22" grpId="0" animBg="1"/>
      <p:bldP spid="23" grpId="0" build="p" animBg="1"/>
      <p:bldP spid="24" grpId="0" animBg="1"/>
      <p:bldP spid="26" grpId="0"/>
      <p:bldP spid="28" grpId="0" animBg="1"/>
      <p:bldP spid="30" grpId="0" animBg="1"/>
      <p:bldP spid="32" grpId="0"/>
      <p:bldP spid="35" grpId="0"/>
      <p:bldP spid="36" grpId="0" animBg="1"/>
      <p:bldP spid="41" grpId="0" animBg="1"/>
      <p:bldP spid="43" grpId="0" animBg="1"/>
      <p:bldP spid="44" grpId="0" animBg="1"/>
      <p:bldP spid="4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28992" cy="6624736"/>
          </a:xfrm>
          <a:solidFill>
            <a:srgbClr val="F4F9AD"/>
          </a:solidFill>
        </p:spPr>
      </p:pic>
      <p:sp>
        <p:nvSpPr>
          <p:cNvPr id="4" name="Zástupný symbol pro text 5"/>
          <p:cNvSpPr txBox="1">
            <a:spLocks noGrp="1"/>
          </p:cNvSpPr>
          <p:nvPr>
            <p:ph type="body" idx="2"/>
          </p:nvPr>
        </p:nvSpPr>
        <p:spPr>
          <a:xfrm>
            <a:off x="755577" y="404667"/>
            <a:ext cx="7560844" cy="5616619"/>
          </a:xfrm>
        </p:spPr>
        <p:txBody>
          <a:bodyPr/>
          <a:lstStyle/>
          <a:p>
            <a:pPr lvl="0"/>
            <a:r>
              <a:rPr lang="cs-CZ" b="1" dirty="0">
                <a:solidFill>
                  <a:srgbClr val="FFFF00"/>
                </a:solidFill>
              </a:rPr>
              <a:t>                   </a:t>
            </a:r>
            <a:endParaRPr lang="cs-CZ" b="1" dirty="0">
              <a:solidFill>
                <a:srgbClr val="002060"/>
              </a:solidFill>
            </a:endParaRPr>
          </a:p>
          <a:p>
            <a:pPr lvl="0"/>
            <a:r>
              <a:rPr lang="cs-CZ" b="1" dirty="0">
                <a:solidFill>
                  <a:srgbClr val="002060"/>
                </a:solidFill>
              </a:rPr>
              <a:t>        </a:t>
            </a:r>
          </a:p>
        </p:txBody>
      </p:sp>
      <p:sp>
        <p:nvSpPr>
          <p:cNvPr id="8" name="Obdélník 7"/>
          <p:cNvSpPr/>
          <p:nvPr/>
        </p:nvSpPr>
        <p:spPr>
          <a:xfrm>
            <a:off x="316632" y="171128"/>
            <a:ext cx="8676456" cy="6597352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" name="Obdélník 9"/>
          <p:cNvSpPr>
            <a:spLocks noChangeArrowheads="1"/>
          </p:cNvSpPr>
          <p:nvPr/>
        </p:nvSpPr>
        <p:spPr bwMode="auto">
          <a:xfrm>
            <a:off x="8694738" y="6529388"/>
            <a:ext cx="341312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sz="300" dirty="0"/>
              <a:t>©c.zuk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755576" y="660634"/>
            <a:ext cx="5755266" cy="584775"/>
          </a:xfrm>
          <a:prstGeom prst="rect">
            <a:avLst/>
          </a:prstGeom>
          <a:solidFill>
            <a:srgbClr val="92FD0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   Fixy emailové na různé povrchy</a:t>
            </a:r>
            <a:endParaRPr lang="cs-CZ" sz="3200" dirty="0"/>
          </a:p>
        </p:txBody>
      </p:sp>
      <p:pic>
        <p:nvPicPr>
          <p:cNvPr id="11" name="Picture 2" descr="C:\Users\Koděrová\Desktop\záloha\Galerie-c.ZUK\malba-shirts\100_65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890" y="410640"/>
            <a:ext cx="7632848" cy="5735399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5102635" y="3149679"/>
            <a:ext cx="1498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solidFill>
                  <a:srgbClr val="002060"/>
                </a:solidFill>
              </a:rPr>
              <a:t>Archiv autora  </a:t>
            </a:r>
          </a:p>
          <a:p>
            <a:r>
              <a:rPr lang="cs-CZ" sz="1600" b="1" dirty="0">
                <a:solidFill>
                  <a:srgbClr val="002060"/>
                </a:solidFill>
              </a:rPr>
              <a:t> </a:t>
            </a:r>
            <a:r>
              <a:rPr lang="cs-CZ" sz="1600" b="1" dirty="0" smtClean="0">
                <a:solidFill>
                  <a:srgbClr val="002060"/>
                </a:solidFill>
              </a:rPr>
              <a:t>    </a:t>
            </a:r>
            <a:r>
              <a:rPr lang="cs-CZ" sz="1400" b="1" dirty="0" smtClean="0">
                <a:solidFill>
                  <a:srgbClr val="002060"/>
                </a:solidFill>
              </a:rPr>
              <a:t>©</a:t>
            </a:r>
            <a:r>
              <a:rPr lang="cs-CZ" sz="1600" b="1" dirty="0" smtClean="0">
                <a:solidFill>
                  <a:srgbClr val="002060"/>
                </a:solidFill>
              </a:rPr>
              <a:t>c.zuk</a:t>
            </a:r>
            <a:endParaRPr lang="cs-CZ" sz="1600" b="1" dirty="0">
              <a:solidFill>
                <a:srgbClr val="002060"/>
              </a:solidFill>
            </a:endParaRPr>
          </a:p>
        </p:txBody>
      </p:sp>
      <p:pic>
        <p:nvPicPr>
          <p:cNvPr id="13" name="Picture 4" descr="C:\Users\Koděrová\Desktop\záloha\Galerie-c.ZUK\malba-shirts\welcome\100_652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71" y="272410"/>
            <a:ext cx="8703318" cy="628744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ovéPole 13"/>
          <p:cNvSpPr txBox="1"/>
          <p:nvPr/>
        </p:nvSpPr>
        <p:spPr>
          <a:xfrm>
            <a:off x="1061890" y="983799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solidFill>
                  <a:srgbClr val="002060"/>
                </a:solidFill>
              </a:rPr>
              <a:t>Archiv autora  </a:t>
            </a:r>
          </a:p>
          <a:p>
            <a:r>
              <a:rPr lang="cs-CZ" sz="1400" b="1" dirty="0">
                <a:solidFill>
                  <a:srgbClr val="002060"/>
                </a:solidFill>
              </a:rPr>
              <a:t> </a:t>
            </a:r>
            <a:r>
              <a:rPr lang="cs-CZ" sz="1400" b="1" dirty="0" smtClean="0">
                <a:solidFill>
                  <a:srgbClr val="002060"/>
                </a:solidFill>
              </a:rPr>
              <a:t>    ©c.zuk</a:t>
            </a:r>
            <a:endParaRPr lang="cs-CZ" sz="1400" b="1" dirty="0">
              <a:solidFill>
                <a:srgbClr val="002060"/>
              </a:solidFill>
            </a:endParaRPr>
          </a:p>
        </p:txBody>
      </p:sp>
      <p:pic>
        <p:nvPicPr>
          <p:cNvPr id="15" name="Picture 5" descr="C:\Users\Koděrová\Desktop\záloha\Galerie-c.ZUK\malba-shirts\rybář\0 38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32" y="318092"/>
            <a:ext cx="8403471" cy="6314453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ovéPole 15"/>
          <p:cNvSpPr txBox="1"/>
          <p:nvPr/>
        </p:nvSpPr>
        <p:spPr>
          <a:xfrm>
            <a:off x="1352532" y="2060848"/>
            <a:ext cx="93088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000" b="1" dirty="0" smtClean="0">
                <a:solidFill>
                  <a:srgbClr val="002060"/>
                </a:solidFill>
              </a:rPr>
              <a:t>Archiv autora  </a:t>
            </a:r>
          </a:p>
          <a:p>
            <a:r>
              <a:rPr lang="cs-CZ" sz="1000" b="1" dirty="0">
                <a:solidFill>
                  <a:srgbClr val="002060"/>
                </a:solidFill>
              </a:rPr>
              <a:t> </a:t>
            </a:r>
            <a:r>
              <a:rPr lang="cs-CZ" sz="1000" b="1" dirty="0" smtClean="0">
                <a:solidFill>
                  <a:srgbClr val="002060"/>
                </a:solidFill>
              </a:rPr>
              <a:t>    </a:t>
            </a:r>
            <a:r>
              <a:rPr lang="cs-CZ" sz="800" b="1" dirty="0" smtClean="0">
                <a:solidFill>
                  <a:srgbClr val="002060"/>
                </a:solidFill>
              </a:rPr>
              <a:t>©</a:t>
            </a:r>
            <a:r>
              <a:rPr lang="cs-CZ" sz="1000" b="1" dirty="0" smtClean="0">
                <a:solidFill>
                  <a:srgbClr val="002060"/>
                </a:solidFill>
              </a:rPr>
              <a:t>c.zuk</a:t>
            </a:r>
            <a:endParaRPr lang="cs-CZ" sz="1000" b="1" dirty="0">
              <a:solidFill>
                <a:srgbClr val="002060"/>
              </a:solidFill>
            </a:endParaRPr>
          </a:p>
        </p:txBody>
      </p:sp>
      <p:pic>
        <p:nvPicPr>
          <p:cNvPr id="17" name="Picture 3" descr="C:\Users\Koděrová\Desktop\dum pracovní\ODK\100_019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32" y="291859"/>
            <a:ext cx="8676456" cy="59962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ovéPole 17"/>
          <p:cNvSpPr txBox="1"/>
          <p:nvPr/>
        </p:nvSpPr>
        <p:spPr>
          <a:xfrm>
            <a:off x="3385894" y="5094112"/>
            <a:ext cx="9308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Archiv autora</a:t>
            </a:r>
            <a:endParaRPr lang="cs-CZ" sz="1000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4326892" y="381694"/>
            <a:ext cx="3899284" cy="34778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cs-CZ" sz="2000" b="1" dirty="0" smtClean="0"/>
              <a:t>Emailové fixy se prodávají </a:t>
            </a:r>
          </a:p>
          <a:p>
            <a:r>
              <a:rPr lang="cs-CZ" sz="2000" b="1" dirty="0"/>
              <a:t> </a:t>
            </a:r>
            <a:r>
              <a:rPr lang="cs-CZ" sz="2000" b="1" dirty="0" smtClean="0"/>
              <a:t>     po kusech, jsou to konturové </a:t>
            </a:r>
          </a:p>
          <a:p>
            <a:r>
              <a:rPr lang="cs-CZ" sz="2000" b="1" dirty="0"/>
              <a:t> </a:t>
            </a:r>
            <a:r>
              <a:rPr lang="cs-CZ" sz="2000" b="1" dirty="0" smtClean="0"/>
              <a:t>     fixy,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000" b="1" dirty="0" smtClean="0"/>
              <a:t>obsahují rychleschnoucí email,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000" b="1" dirty="0" smtClean="0"/>
              <a:t>jsou světlostálé, odolné vlhku,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000" b="1" dirty="0"/>
              <a:t>u</a:t>
            </a:r>
            <a:r>
              <a:rPr lang="cs-CZ" sz="2000" b="1" dirty="0" smtClean="0"/>
              <a:t>rčené pro většinu povrchů, </a:t>
            </a:r>
          </a:p>
          <a:p>
            <a:r>
              <a:rPr lang="cs-CZ" sz="2000" b="1" dirty="0"/>
              <a:t> </a:t>
            </a:r>
            <a:r>
              <a:rPr lang="cs-CZ" sz="2000" b="1" dirty="0" smtClean="0"/>
              <a:t>     (nejen pro textil),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000" b="1" dirty="0"/>
              <a:t>o</a:t>
            </a:r>
            <a:r>
              <a:rPr lang="cs-CZ" sz="2000" b="1" dirty="0" smtClean="0"/>
              <a:t>dstíny nejvíce černý, bílý, </a:t>
            </a:r>
          </a:p>
          <a:p>
            <a:r>
              <a:rPr lang="cs-CZ" sz="2000" b="1" dirty="0"/>
              <a:t> </a:t>
            </a:r>
            <a:r>
              <a:rPr lang="cs-CZ" sz="2000" b="1" dirty="0" smtClean="0"/>
              <a:t>     stříbrný a zlatý,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000" b="1" dirty="0" smtClean="0"/>
              <a:t>skladují se vodorovně kvůli </a:t>
            </a:r>
          </a:p>
          <a:p>
            <a:r>
              <a:rPr lang="cs-CZ" sz="2000" b="1" dirty="0"/>
              <a:t> </a:t>
            </a:r>
            <a:r>
              <a:rPr lang="cs-CZ" sz="2000" b="1" dirty="0" smtClean="0"/>
              <a:t>     schnoucí náplni.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4121423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6" grpId="0" animBg="1"/>
      <p:bldP spid="18" grpId="0"/>
      <p:bldP spid="19" grpId="0" uiExpand="1" animBg="1"/>
    </p:bld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1623</TotalTime>
  <Words>1003</Words>
  <Application>Microsoft Office PowerPoint</Application>
  <PresentationFormat>Předvádění na obrazovce (4:3)</PresentationFormat>
  <Paragraphs>202</Paragraphs>
  <Slides>14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c.zuk</dc:creator>
  <cp:lastModifiedBy>c.zuk</cp:lastModifiedBy>
  <cp:revision>244</cp:revision>
  <dcterms:created xsi:type="dcterms:W3CDTF">2014-01-15T11:11:34Z</dcterms:created>
  <dcterms:modified xsi:type="dcterms:W3CDTF">2014-04-27T12:36:10Z</dcterms:modified>
</cp:coreProperties>
</file>